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  <p:sldMasterId id="2147483671" r:id="rId5"/>
  </p:sldMasterIdLst>
  <p:notesMasterIdLst>
    <p:notesMasterId r:id="rId73"/>
  </p:notesMasterIdLst>
  <p:sldIdLst>
    <p:sldId id="256" r:id="rId6"/>
    <p:sldId id="257" r:id="rId7"/>
    <p:sldId id="530" r:id="rId8"/>
    <p:sldId id="525" r:id="rId9"/>
    <p:sldId id="658" r:id="rId10"/>
    <p:sldId id="529" r:id="rId11"/>
    <p:sldId id="656" r:id="rId12"/>
    <p:sldId id="457" r:id="rId13"/>
    <p:sldId id="657" r:id="rId14"/>
    <p:sldId id="503" r:id="rId15"/>
    <p:sldId id="531" r:id="rId16"/>
    <p:sldId id="369" r:id="rId17"/>
    <p:sldId id="297" r:id="rId18"/>
    <p:sldId id="532" r:id="rId19"/>
    <p:sldId id="533" r:id="rId20"/>
    <p:sldId id="534" r:id="rId21"/>
    <p:sldId id="535" r:id="rId22"/>
    <p:sldId id="540" r:id="rId23"/>
    <p:sldId id="536" r:id="rId24"/>
    <p:sldId id="541" r:id="rId25"/>
    <p:sldId id="542" r:id="rId26"/>
    <p:sldId id="543" r:id="rId27"/>
    <p:sldId id="320" r:id="rId28"/>
    <p:sldId id="370" r:id="rId29"/>
    <p:sldId id="645" r:id="rId30"/>
    <p:sldId id="660" r:id="rId31"/>
    <p:sldId id="661" r:id="rId32"/>
    <p:sldId id="663" r:id="rId33"/>
    <p:sldId id="664" r:id="rId34"/>
    <p:sldId id="666" r:id="rId35"/>
    <p:sldId id="667" r:id="rId36"/>
    <p:sldId id="668" r:id="rId37"/>
    <p:sldId id="307" r:id="rId38"/>
    <p:sldId id="371" r:id="rId39"/>
    <p:sldId id="646" r:id="rId40"/>
    <p:sldId id="650" r:id="rId41"/>
    <p:sldId id="649" r:id="rId42"/>
    <p:sldId id="648" r:id="rId43"/>
    <p:sldId id="647" r:id="rId44"/>
    <p:sldId id="651" r:id="rId45"/>
    <p:sldId id="652" r:id="rId46"/>
    <p:sldId id="653" r:id="rId47"/>
    <p:sldId id="654" r:id="rId48"/>
    <p:sldId id="464" r:id="rId49"/>
    <p:sldId id="372" r:id="rId50"/>
    <p:sldId id="527" r:id="rId51"/>
    <p:sldId id="670" r:id="rId52"/>
    <p:sldId id="671" r:id="rId53"/>
    <p:sldId id="672" r:id="rId54"/>
    <p:sldId id="673" r:id="rId55"/>
    <p:sldId id="674" r:id="rId56"/>
    <p:sldId id="675" r:id="rId57"/>
    <p:sldId id="676" r:id="rId58"/>
    <p:sldId id="472" r:id="rId59"/>
    <p:sldId id="373" r:id="rId60"/>
    <p:sldId id="337" r:id="rId61"/>
    <p:sldId id="678" r:id="rId62"/>
    <p:sldId id="679" r:id="rId63"/>
    <p:sldId id="680" r:id="rId64"/>
    <p:sldId id="681" r:id="rId65"/>
    <p:sldId id="682" r:id="rId66"/>
    <p:sldId id="683" r:id="rId67"/>
    <p:sldId id="684" r:id="rId68"/>
    <p:sldId id="685" r:id="rId69"/>
    <p:sldId id="470" r:id="rId70"/>
    <p:sldId id="309" r:id="rId71"/>
    <p:sldId id="644" r:id="rId72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19" roundtripDataSignature="AMtx7mixSlDiehlHCchW13nVLjwSKudqQ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1BF5A0C-B0EB-839A-131C-955373972CF5}" name="LE BOT SANDRA" initials="SL" userId="S::SLEBOT@editions-hatier.fr::5fe4e071-d3f4-40df-970f-ee8fcf898346" providerId="AD"/>
  <p188:author id="{BCEC0C35-085C-D9B9-E378-2995294E600F}" name="Sylvie Advenier" initials="SA" userId="516bcc22ff4f1580" providerId="Windows Live"/>
  <p188:author id="{6EC3644E-CAF9-BE47-EB1A-C427F723DB1E}" name="catherine.mallard2" initials="ca" userId="S::catherine.mallard2_gmail.com#ext#@hachette.onmicrosoft.com::943e5806-a044-4790-a0a9-05d7075f8f80" providerId="AD"/>
  <p188:author id="{3AE103E3-5B5D-9446-BE1D-82E47926AE64}" name="LEMAIRE LOUHANNE" initials="LL" userId="S::LLEMAIRE@editions-hatier.fr::a1b6b622-126c-424e-b556-9693f133b9e2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nnifer riviere" initials="" lastIdx="11" clrIdx="0"/>
  <p:cmAuthor id="1" name="CHAUVELLIER ANNE" initials="" lastIdx="15" clrIdx="1"/>
  <p:cmAuthor id="2" name="Sylvie Advenier" initials="" lastIdx="8" clrIdx="2"/>
  <p:cmAuthor id="3" name="Harmonie Rossi Tessier" initials="" lastIdx="4" clrIdx="3"/>
  <p:cmAuthor id="4" name="HACHE Caroline" initials="" lastIdx="4" clrIdx="4"/>
  <p:cmAuthor id="5" name="Pauline Lion" initials="" lastIdx="8" clrIdx="5"/>
  <p:cmAuthor id="6" name="Compte Microsoft" initials="" lastIdx="11" clrIdx="6"/>
  <p:cmAuthor id="7" name="Compte Microsoft" initials="CM" lastIdx="7" clrIdx="7">
    <p:extLst>
      <p:ext uri="{19B8F6BF-5375-455C-9EA6-DF929625EA0E}">
        <p15:presenceInfo xmlns:p15="http://schemas.microsoft.com/office/powerpoint/2012/main" userId="b37cafc324dd2ae0" providerId="Windows Live"/>
      </p:ext>
    </p:extLst>
  </p:cmAuthor>
  <p:cmAuthor id="8" name="omenriah" initials="om" lastIdx="24" clrIdx="8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9" name="pauline.negrellion" initials="pa" lastIdx="16" clrIdx="9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10" name="HACHE Caroline" initials="HC" lastIdx="17" clrIdx="10">
    <p:extLst>
      <p:ext uri="{19B8F6BF-5375-455C-9EA6-DF929625EA0E}">
        <p15:presenceInfo xmlns:p15="http://schemas.microsoft.com/office/powerpoint/2012/main" userId="S::caroline.hache_univ-amu.fr#ext#@hachette.onmicrosoft.com::8f7bb2c5-af1f-4ec9-9672-c04e07afd9f4" providerId="AD"/>
      </p:ext>
    </p:extLst>
  </p:cmAuthor>
  <p:cmAuthor id="11" name="riviere.jennifer" initials="ri" lastIdx="19" clrIdx="11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  <p:cmAuthor id="12" name="Christophe Dracos" initials="CD" lastIdx="12" clrIdx="12">
    <p:extLst>
      <p:ext uri="{19B8F6BF-5375-455C-9EA6-DF929625EA0E}">
        <p15:presenceInfo xmlns:p15="http://schemas.microsoft.com/office/powerpoint/2012/main" userId="S::cri.dracos_outlook.fr#ext#@hachette.onmicrosoft.com::9a339485-cc17-450e-b56d-f2edc49cae5a" providerId="AD"/>
      </p:ext>
    </p:extLst>
  </p:cmAuthor>
  <p:cmAuthor id="13" name="CHAUVELLIER ANNE" initials="CA" lastIdx="18" clrIdx="13">
    <p:extLst>
      <p:ext uri="{19B8F6BF-5375-455C-9EA6-DF929625EA0E}">
        <p15:presenceInfo xmlns:p15="http://schemas.microsoft.com/office/powerpoint/2012/main" userId="S::ACHAUVELLIER@editions-hatier.fr::f6f57ace-c9cf-44ce-941b-3615434e65b1" providerId="AD"/>
      </p:ext>
    </p:extLst>
  </p:cmAuthor>
  <p:cmAuthor id="14" name="catherine.mallard2" initials="ca" lastIdx="10" clrIdx="14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DD3B"/>
    <a:srgbClr val="FF9900"/>
    <a:srgbClr val="7932FA"/>
    <a:srgbClr val="2C7CDC"/>
    <a:srgbClr val="A49EB4"/>
    <a:srgbClr val="A7A1B7"/>
    <a:srgbClr val="8F79B6"/>
    <a:srgbClr val="9966FF"/>
    <a:srgbClr val="009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A0E5B2-099A-4C98-ABE2-A66F94E05F12}" v="4" dt="2026-03-16T08:54:37.9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2" autoAdjust="0"/>
    <p:restoredTop sz="61192" autoAdjust="0"/>
  </p:normalViewPr>
  <p:slideViewPr>
    <p:cSldViewPr snapToGrid="0">
      <p:cViewPr>
        <p:scale>
          <a:sx n="50" d="100"/>
          <a:sy n="50" d="100"/>
        </p:scale>
        <p:origin x="3384" y="438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120" Type="http://schemas.openxmlformats.org/officeDocument/2006/relationships/commentAuthors" Target="commentAuthors.xml"/><Relationship Id="rId125" Type="http://schemas.microsoft.com/office/2015/10/relationships/revisionInfo" Target="revisionInfo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12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6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notesMaster" Target="notesMasters/notesMaster1.xml"/><Relationship Id="rId12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126" Type="http://schemas.microsoft.com/office/2018/10/relationships/authors" Target="author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12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124" Type="http://schemas.openxmlformats.org/officeDocument/2006/relationships/tableStyles" Target="tableStyle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19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0989570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" name="Google Shape;7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6" name="Google Shape;76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44754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Les élèves ont 9 ans.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98015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4" name="Google Shape;1574;p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Laisser les élèves chercher ; les inciter à faire un schéma en barres.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10 000 – 8 610 = 1 390.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Il lui reste 1 390 pas à faire pour atteindre l’objectif.</a:t>
            </a:r>
            <a:endParaRPr lang="fr-FR" dirty="0"/>
          </a:p>
        </p:txBody>
      </p:sp>
      <p:sp>
        <p:nvSpPr>
          <p:cNvPr id="1575" name="Google Shape;1575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046263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36825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0" name="Google Shape;670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 cherche-t-on dans ce problème ? → On cherche combien de lots on peut faire.</a:t>
            </a: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Que connait-on ?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→ On sait qu’il y a 300 macarons et qu’on met 6 macarons dans chaque lot.</a:t>
            </a: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votre ardoise et faites un schéma en barres pour représenter le problème.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Laisser un instant aux élèves. Ils lèvent leur ardoise lorsqu’ils ont fini. Valider discrètement d’un signe de tête.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Reprendre en collectif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Qu’avez-vous représenté en premier ? → Les 300 macarons.</a:t>
            </a:r>
            <a:endParaRPr lang="fr-FR"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1" name="Google Shape;671;p4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13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5954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peut représenter les 300 macarons par une barre dans laquelle on écrit 300.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peut aussi représenter le premier lot par une barre.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Connait-on la valeur de cette barre ? → Oui, c’est 6, car on met 6 macarons dans chaque lot.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Où doit-on placer cette première barre ? À côté ou en dessous de la barre 300 ? → En dessous car les 6 macarons font partie des 300 que l’on doit répartir dans les lots.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79847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la première barre qui représente le premier lot.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Sait-on combien de barres il faut dessiner ? → Non, car on ne sait pas combien de lots il y 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Mais on sait qu’en regroupant les macarons de tous les lots, on obtient 300.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68252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met des points de suspension pour dire qu’on continue à faire des barres de 6 macarons mais qu’on ne sait pas combien. On finit en traçant la dernière barre qui représente le dernier lot de 6 macarons.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cherche-t-on ? → Combien de lots il y a, c’est-à-dire, combien de petites barres identiques il y 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fait-on apparaitre le nombre de lots sur le schéma ? → On met une accolade.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19259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doit-on indiquer sous l’accolade ? → Combien il y a de lots.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 c’est la valeur que l’on cherche, on met un point d’interrogation.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82066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0EFFD3-940A-81FD-A945-F01D614B4F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CBEEA75-D783-D096-527B-0595FF34A1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B60F88A-EF55-8F2E-9850-5A4CA7F32C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 schéma en barres qui représente notre problème.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Ici, on voit que chaque part vaut 6 et que l’on cherche combien il y a de parts.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Écrivez sur vos ardoises le calcul qui permet de trouver la réponse à notre problème, c’est-à-dire la valeur du point d’interrogation.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quelques instants aux élèves puis interroger un élève qui a écrit une multiplication.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3141ADF-E232-D61D-6908-F45B6528DF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03957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peut décomposer 300 sous la forme d’une multiplication.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cherche combien de groupes de 6 on peut faire dans 300.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300, c’est combien de fois 6 ?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peut aussi écrire une division. Laquelle ?</a:t>
            </a: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7762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145637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B9E125-4FE4-A5D6-0B11-D7C8EF750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36CCDEE-AC13-C224-5573-2C62341ED6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4894989-C279-B3BC-F4E8-4A90C65E04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partage 300 en groupes de 6, donc, on peut écrire une division : 300 ÷ 6.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donne le résultat de la division.</a:t>
            </a: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DF7D5DE-27F5-08FE-BEEA-F033CC0F78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43204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CE73FE-A35E-427C-9BAC-E1B4CD5D6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93C7ABF-C54B-5AB5-19F1-7EB568D461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1A836A1-E74B-B9F5-25F3-B67002DCB5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300 ÷ 6 = 50.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rappelle la question et propose une phrase-réponse.</a:t>
            </a: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99B92AC-5914-77E3-36D2-E578BA3B5C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72955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FF1405-6B7D-BDFE-87C1-90FC42C39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4598FCE4-1105-4199-F354-34520F7A7A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B1E9F2B-403C-658C-D01B-3D59DCB0C3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pourra faire 50 lots.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368509F-FD73-A2D5-CF67-83A7C4E110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2389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6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7 × 520 = 3 640.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La mère du chaton pèse 3 640 grammes.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0" dirty="0"/>
          </a:p>
        </p:txBody>
      </p:sp>
      <p:sp>
        <p:nvSpPr>
          <p:cNvPr id="1086" name="Google Shape;1086;p6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23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3976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402144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>
          <a:extLst>
            <a:ext uri="{FF2B5EF4-FFF2-40B4-BE49-F238E27FC236}">
              <a16:creationId xmlns:a16="http://schemas.microsoft.com/office/drawing/2014/main" id="{A696587F-CB86-62E5-C780-1BCD55435E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>
            <a:extLst>
              <a:ext uri="{FF2B5EF4-FFF2-40B4-BE49-F238E27FC236}">
                <a16:creationId xmlns:a16="http://schemas.microsoft.com/office/drawing/2014/main" id="{7D7928FB-7AE0-D081-9C2D-71268E85F2F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>
            <a:extLst>
              <a:ext uri="{FF2B5EF4-FFF2-40B4-BE49-F238E27FC236}">
                <a16:creationId xmlns:a16="http://schemas.microsoft.com/office/drawing/2014/main" id="{F2FA16F2-08AC-7303-A7DD-12541C57EB2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votre ardoise. Vous allez résoudre ce problème. Vous pouvez faire un schéma en barres pour vous aider.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Laisser un instant aux élèves. Ils lèvent leur ardoise lorsqu’ils ont fini. Valider discrètement d’un signe de tête.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Reprendre en collectif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Qu’avez-vous représenté en premier ? → Les 450 kilogrammes que l’on a en tout.</a:t>
            </a:r>
            <a:endParaRPr lang="fr-FR" b="0" i="0" dirty="0"/>
          </a:p>
        </p:txBody>
      </p:sp>
      <p:sp>
        <p:nvSpPr>
          <p:cNvPr id="1306" name="Google Shape;1306;p82:notes">
            <a:extLst>
              <a:ext uri="{FF2B5EF4-FFF2-40B4-BE49-F238E27FC236}">
                <a16:creationId xmlns:a16="http://schemas.microsoft.com/office/drawing/2014/main" id="{DDE157AE-4DDA-DDEC-5F35-7A563769A4A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275735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151BD4-A060-8BC8-90E5-AFF9E3F8BF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27E1B37-6455-75A2-85B5-CC1C58E78E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4BCE48C-6E9D-3479-D45A-E772337912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les 450 kilogrammes.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Quelle autre information a-t-on ? → Chaque brouette contient 50 kilogrammes.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avez-vous représenté les 50 kilogrammes que l’on met dans chaque brouette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verbaliser qu’on place des barres avec 50 à l’intérieur.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613D10D-90DC-12C6-53E1-E4A30A723D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2688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52B1B-7083-39E2-7F5A-883D4BC9D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72FA45A-2F52-656B-24BA-4743A6AEAA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8AD9BF4-71FA-C64B-F420-996F36881F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place la première barre, on met des points de suspension et on trace la dernière barre.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cherche-t-on ? → Combien de brouettes il faut, c’est-à-dire combien de petites barres identiques il y 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fait-on apparaitre le nombre de brouettes sur le schéma ? → On met une accolade.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3B23D08-2894-E671-109C-C4E7390FCB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642782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29686-FC0D-EF5E-91A3-E9B04B7E3E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87171F1-D8F5-236B-F237-8B8C757933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111BBD2-45AA-90CE-A406-09DE15C66A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doit-on indiquer sous l’accolade ? → Combien il y a de brouettes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 c’est la valeur que l’on cherche, on met un point d’interrogation.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9C4D11C-99C6-05F7-B789-7971167BA2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7581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DAC220-0F10-ECE4-E305-B8CF9A0DD2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B76F2F2-FBF8-7587-3069-D8D7761310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DE9C52A-74B4-1C40-E96D-C7DE1B061B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 schéma en barres qui représente notre problème.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 calcul avez-vous écrit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faire émerger la division.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B266C6F-7DD6-62C3-E030-546837C6C0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69889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 cherche-t-on dans ce problème ? → On cherche quel est l’âge des élèves.</a:t>
            </a: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Que connait-on ?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→ On sait qu’il y a 20 élèves. Et qu’en tout, ils ont 180 ans.</a:t>
            </a: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votre ardoise et faites un schéma en barres pour représenter le problème.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Laisser un instant aux élèves. Ils lèvent leur ardoise lorsqu’ils ont fini. Valider discrètement d’un signe de tête.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Reprendre en collectif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Qu’avez-vous représenté en premier ? → Les 20 élèves.</a:t>
            </a:r>
            <a:endParaRPr lang="fr-FR" b="0" i="0" dirty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8462031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6C3D15-21C6-BB93-7E6A-76A827CFA9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5BDC236-BC1B-2D32-C592-91038EF2FD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DC32551-50F7-945E-0844-B0EBB363B2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partage 450 en groupes de 50, donc, on peut écrire une division : 450 ÷ 50.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donne le résultat de la division.</a:t>
            </a: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74327D9-99C9-E874-9043-C5452FA001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7282400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B35A5B-C4B4-ED35-65B0-CAEED7D32D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7C6F704-A685-3E1A-6104-8188142BD8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458A9B9-2260-CC48-3939-B97328CEE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450 ÷ 50 = 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rappelle la question et propose une phrase-réponse.</a:t>
            </a: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9FF4811-8F7B-17C3-BDC0-DF9B1D864B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7642683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440A2-F628-D721-874C-A4E419DB4F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FC85D88-4826-1160-7F82-30173FC39C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D722C1D-E858-16D4-41B8-2EAB8EEB0D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Il doit faire 9 voyages.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DA91821-D264-A45F-D45D-28CD63C8FE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471398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8" name="Google Shape;838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Laisser les élèves chercher.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en s’appuyant sur les rectangles partagés en dixièmes et une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en deux étapes : 4/10 + 3/10 = 7/10 puis 10/10 – 7/10 = 3/10.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3/10 des ballons sont blancs.</a:t>
            </a:r>
            <a:endParaRPr b="0" dirty="0"/>
          </a:p>
        </p:txBody>
      </p:sp>
      <p:sp>
        <p:nvSpPr>
          <p:cNvPr id="839" name="Google Shape;839;p5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33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0267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177972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>
          <a:extLst>
            <a:ext uri="{FF2B5EF4-FFF2-40B4-BE49-F238E27FC236}">
              <a16:creationId xmlns:a16="http://schemas.microsoft.com/office/drawing/2014/main" id="{C67B9C33-39B7-9552-893D-FB7A1CE37B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>
            <a:extLst>
              <a:ext uri="{FF2B5EF4-FFF2-40B4-BE49-F238E27FC236}">
                <a16:creationId xmlns:a16="http://schemas.microsoft.com/office/drawing/2014/main" id="{F56BDE42-6473-62EA-280B-CB3BCF60311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>
            <a:extLst>
              <a:ext uri="{FF2B5EF4-FFF2-40B4-BE49-F238E27FC236}">
                <a16:creationId xmlns:a16="http://schemas.microsoft.com/office/drawing/2014/main" id="{624419F9-DD7E-6B32-FDB3-151BD6541FC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Il faut trouver un nombre à l’aide des informations fournies.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Le nombre peut-il être 164 ?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→ Non, parce qu’il doit être impair.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Prenez vos ardoises et essayez de trouver ce nombre. Il n’y a qu’une seule possibilité.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/>
              <a:t>L</a:t>
            </a:r>
            <a:r>
              <a:rPr lang="fr-FR" b="0" strike="noStrike" dirty="0"/>
              <a:t>aisser les élèves chercher quelques instants, circuler dans les rangs pour questionner et inciter à faire des essais.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strike="noStrike" dirty="0"/>
              <a:t>Puis, reprendre en collectif : </a:t>
            </a:r>
            <a:r>
              <a:rPr lang="fr-FR" b="0" i="0" strike="noStrike" dirty="0"/>
              <a:t>q</a:t>
            </a:r>
            <a:r>
              <a:rPr lang="fr-FR" b="0" i="1" dirty="0"/>
              <a:t>uelles sont les possibilités si on veut que le chiffre des centaines soit le double de celui des dizaines 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0" dirty="0"/>
              <a:t>Interroger un élève.</a:t>
            </a:r>
          </a:p>
        </p:txBody>
      </p:sp>
      <p:sp>
        <p:nvSpPr>
          <p:cNvPr id="1306" name="Google Shape;1306;p82:notes">
            <a:extLst>
              <a:ext uri="{FF2B5EF4-FFF2-40B4-BE49-F238E27FC236}">
                <a16:creationId xmlns:a16="http://schemas.microsoft.com/office/drawing/2014/main" id="{6297435C-2AD4-0A1F-8B24-D3E3A04490E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7559312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>
          <a:extLst>
            <a:ext uri="{FF2B5EF4-FFF2-40B4-BE49-F238E27FC236}">
              <a16:creationId xmlns:a16="http://schemas.microsoft.com/office/drawing/2014/main" id="{EECEB483-7F61-97E3-D02A-EF8A3A37BA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>
            <a:extLst>
              <a:ext uri="{FF2B5EF4-FFF2-40B4-BE49-F238E27FC236}">
                <a16:creationId xmlns:a16="http://schemas.microsoft.com/office/drawing/2014/main" id="{CDE3CF76-1ECF-632E-380D-97A506FD05A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>
            <a:extLst>
              <a:ext uri="{FF2B5EF4-FFF2-40B4-BE49-F238E27FC236}">
                <a16:creationId xmlns:a16="http://schemas.microsoft.com/office/drawing/2014/main" id="{75B1EE90-3C03-2B8F-DEAE-183B2E4247A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On peut avoir un 1 comme chiffre des dizaines et donc on aura 2 comme chiffre des centaines. 2 est le double de 1.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Peut-on avoir 2 comme chiffre des dizaines ? </a:t>
            </a: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→ Oui, </a:t>
            </a:r>
            <a:r>
              <a:rPr lang="fr-FR" b="0" i="1" dirty="0"/>
              <a:t>on aura alors 4 comme chiffre des centaines.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0" dirty="0"/>
          </a:p>
        </p:txBody>
      </p:sp>
      <p:sp>
        <p:nvSpPr>
          <p:cNvPr id="1306" name="Google Shape;1306;p82:notes">
            <a:extLst>
              <a:ext uri="{FF2B5EF4-FFF2-40B4-BE49-F238E27FC236}">
                <a16:creationId xmlns:a16="http://schemas.microsoft.com/office/drawing/2014/main" id="{A0C44710-DBE0-D53A-B980-F362E437012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1657998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>
          <a:extLst>
            <a:ext uri="{FF2B5EF4-FFF2-40B4-BE49-F238E27FC236}">
              <a16:creationId xmlns:a16="http://schemas.microsoft.com/office/drawing/2014/main" id="{8CB4978F-A94A-C358-E864-31FC48190B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>
            <a:extLst>
              <a:ext uri="{FF2B5EF4-FFF2-40B4-BE49-F238E27FC236}">
                <a16:creationId xmlns:a16="http://schemas.microsoft.com/office/drawing/2014/main" id="{E7FC1FCB-F30C-3B25-429A-5B42F31DCFA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>
            <a:extLst>
              <a:ext uri="{FF2B5EF4-FFF2-40B4-BE49-F238E27FC236}">
                <a16:creationId xmlns:a16="http://schemas.microsoft.com/office/drawing/2014/main" id="{094D8DBD-A378-12A6-C927-E29DAE3F23E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Peut-on avoir 3 comme chiffre des dizaines ? </a:t>
            </a: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→ Oui, </a:t>
            </a:r>
            <a:r>
              <a:rPr lang="fr-FR" b="0" i="1" dirty="0"/>
              <a:t>on aura alors 6 comme chiffre des centaines.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i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0" dirty="0"/>
          </a:p>
        </p:txBody>
      </p:sp>
      <p:sp>
        <p:nvSpPr>
          <p:cNvPr id="1306" name="Google Shape;1306;p82:notes">
            <a:extLst>
              <a:ext uri="{FF2B5EF4-FFF2-40B4-BE49-F238E27FC236}">
                <a16:creationId xmlns:a16="http://schemas.microsoft.com/office/drawing/2014/main" id="{1CE8E3DA-47C6-A07E-D12D-C38304C7C25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6461141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>
          <a:extLst>
            <a:ext uri="{FF2B5EF4-FFF2-40B4-BE49-F238E27FC236}">
              <a16:creationId xmlns:a16="http://schemas.microsoft.com/office/drawing/2014/main" id="{158B0EBC-8F8D-E715-FB8E-97956FA19D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>
            <a:extLst>
              <a:ext uri="{FF2B5EF4-FFF2-40B4-BE49-F238E27FC236}">
                <a16:creationId xmlns:a16="http://schemas.microsoft.com/office/drawing/2014/main" id="{7D832AE7-BA3E-4821-411E-27A6BDC6A33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>
            <a:extLst>
              <a:ext uri="{FF2B5EF4-FFF2-40B4-BE49-F238E27FC236}">
                <a16:creationId xmlns:a16="http://schemas.microsoft.com/office/drawing/2014/main" id="{79198A13-37CA-B5A4-AC71-094048A2125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Peut-on avoir 4 comme chiffre des dizaines ? </a:t>
            </a: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→ Oui, </a:t>
            </a:r>
            <a:r>
              <a:rPr lang="fr-FR" b="0" i="1" dirty="0"/>
              <a:t>on aura alors 8 comme chiffre des centaines.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i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0" dirty="0"/>
          </a:p>
        </p:txBody>
      </p:sp>
      <p:sp>
        <p:nvSpPr>
          <p:cNvPr id="1306" name="Google Shape;1306;p82:notes">
            <a:extLst>
              <a:ext uri="{FF2B5EF4-FFF2-40B4-BE49-F238E27FC236}">
                <a16:creationId xmlns:a16="http://schemas.microsoft.com/office/drawing/2014/main" id="{D1BE926C-F130-8696-AD46-107F3D2720F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7034786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>
          <a:extLst>
            <a:ext uri="{FF2B5EF4-FFF2-40B4-BE49-F238E27FC236}">
              <a16:creationId xmlns:a16="http://schemas.microsoft.com/office/drawing/2014/main" id="{C75133DC-F39E-30D9-61B2-A8B15E5253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>
            <a:extLst>
              <a:ext uri="{FF2B5EF4-FFF2-40B4-BE49-F238E27FC236}">
                <a16:creationId xmlns:a16="http://schemas.microsoft.com/office/drawing/2014/main" id="{430727DD-BF33-9E26-BE24-91EC43D88AC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>
            <a:extLst>
              <a:ext uri="{FF2B5EF4-FFF2-40B4-BE49-F238E27FC236}">
                <a16:creationId xmlns:a16="http://schemas.microsoft.com/office/drawing/2014/main" id="{0A72A580-6745-8DE9-DE6C-78F16762E29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u="none" dirty="0"/>
              <a:t>Peut-on avoir 5 comme chiffre des dizaines ? </a:t>
            </a:r>
            <a:r>
              <a:rPr lang="fr-FR" b="0" i="1" u="none" dirty="0">
                <a:latin typeface="Calibri" panose="020F0502020204030204" pitchFamily="34" charset="0"/>
                <a:cs typeface="Calibri" panose="020F0502020204030204" pitchFamily="34" charset="0"/>
              </a:rPr>
              <a:t>→ Non, car le double de 5 est 10 et 10 n’est pas un chiffre.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Quelle autre information peut-on utiliser ? → La somme de mes chiffres est égale à 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  <a:cs typeface="Calibri" panose="020F0502020204030204" pitchFamily="34" charset="0"/>
              </a:rPr>
              <a:t>Faire verbaliser que cela signifie que quand on ajoute les 3 chiffres, on trouve 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Dans la première possibilité, combien vaudrait le chiffre des unités ? </a:t>
            </a:r>
            <a:r>
              <a:rPr lang="fr-FR" b="0" i="0" dirty="0">
                <a:latin typeface="Calibri" panose="020F0502020204030204" pitchFamily="34" charset="0"/>
                <a:cs typeface="Calibri" panose="020F0502020204030204" pitchFamily="34" charset="0"/>
              </a:rPr>
              <a:t>Pointer l’emplacement.</a:t>
            </a:r>
            <a:endParaRPr lang="fr-FR" b="0" i="0" dirty="0"/>
          </a:p>
        </p:txBody>
      </p:sp>
      <p:sp>
        <p:nvSpPr>
          <p:cNvPr id="1306" name="Google Shape;1306;p82:notes">
            <a:extLst>
              <a:ext uri="{FF2B5EF4-FFF2-40B4-BE49-F238E27FC236}">
                <a16:creationId xmlns:a16="http://schemas.microsoft.com/office/drawing/2014/main" id="{DC0BE5B3-0E68-2806-9438-3B8593E47E1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30930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les 20 barres qui représentent les 20 élèves.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ne peut pas tracer les 20 barres, c’est trop long. 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représente seulement la première et la dernière barre et on met des pointillés entre les deux barres.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Puis, on met une accolade pour dire qu’il y a 20 élèves qui ont chacun le même âge.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Connait-on la valeur de chacune des petites barres ? → Non, c’est ce que l’on cherche.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place-t-on dans chacune des petites barres ? → On met un point d’interrogation.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68252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>
          <a:extLst>
            <a:ext uri="{FF2B5EF4-FFF2-40B4-BE49-F238E27FC236}">
              <a16:creationId xmlns:a16="http://schemas.microsoft.com/office/drawing/2014/main" id="{EBAEFEF3-AABA-F028-24A4-78BF272E9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>
            <a:extLst>
              <a:ext uri="{FF2B5EF4-FFF2-40B4-BE49-F238E27FC236}">
                <a16:creationId xmlns:a16="http://schemas.microsoft.com/office/drawing/2014/main" id="{A99DE7EE-C5F6-2E9D-446A-76AE0F9B1D0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>
            <a:extLst>
              <a:ext uri="{FF2B5EF4-FFF2-40B4-BE49-F238E27FC236}">
                <a16:creationId xmlns:a16="http://schemas.microsoft.com/office/drawing/2014/main" id="{6EF21225-0018-4971-EB7D-95DBDDB0A57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C’est 6 car 2 + 1 = 3 et 9 – 3 = 6.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Le nombre peut-il être 216 ? </a:t>
            </a: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→ Non, car le nombre doit être impair et 216 est pair.</a:t>
            </a:r>
            <a:endParaRPr lang="fr-FR" b="0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Dans la deuxième possibilité, combien vaudrait le chiffre des unités ? </a:t>
            </a:r>
            <a:r>
              <a:rPr lang="fr-FR" b="0" i="0" dirty="0">
                <a:latin typeface="Calibri" panose="020F0502020204030204" pitchFamily="34" charset="0"/>
                <a:cs typeface="Calibri" panose="020F0502020204030204" pitchFamily="34" charset="0"/>
              </a:rPr>
              <a:t>Pointer l’emplacement.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i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0" dirty="0"/>
          </a:p>
        </p:txBody>
      </p:sp>
      <p:sp>
        <p:nvSpPr>
          <p:cNvPr id="1306" name="Google Shape;1306;p82:notes">
            <a:extLst>
              <a:ext uri="{FF2B5EF4-FFF2-40B4-BE49-F238E27FC236}">
                <a16:creationId xmlns:a16="http://schemas.microsoft.com/office/drawing/2014/main" id="{30A9ED92-15C8-C853-07ED-3ABE6F48AF9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3973109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>
          <a:extLst>
            <a:ext uri="{FF2B5EF4-FFF2-40B4-BE49-F238E27FC236}">
              <a16:creationId xmlns:a16="http://schemas.microsoft.com/office/drawing/2014/main" id="{F3691B59-5092-64E8-6A3A-C4D617973C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>
            <a:extLst>
              <a:ext uri="{FF2B5EF4-FFF2-40B4-BE49-F238E27FC236}">
                <a16:creationId xmlns:a16="http://schemas.microsoft.com/office/drawing/2014/main" id="{1D53C087-8EBF-4E22-F99B-9243A7A531D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>
            <a:extLst>
              <a:ext uri="{FF2B5EF4-FFF2-40B4-BE49-F238E27FC236}">
                <a16:creationId xmlns:a16="http://schemas.microsoft.com/office/drawing/2014/main" id="{7246C3A9-AB20-0240-DA93-34B7D1F2F55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C’est 3 car 4 + 2 = 6 et 9 – 6 = 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Le nombre peut-il être 423 ? </a:t>
            </a: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→ Oui, car le nombre doit être impair et 423 est impair.</a:t>
            </a:r>
            <a:endParaRPr lang="fr-FR" b="0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Dans la troisième possibilité, combien vaudrait le chiffre des unités ? </a:t>
            </a:r>
            <a:r>
              <a:rPr lang="fr-FR" b="0" i="0" dirty="0">
                <a:latin typeface="Calibri" panose="020F0502020204030204" pitchFamily="34" charset="0"/>
                <a:cs typeface="Calibri" panose="020F0502020204030204" pitchFamily="34" charset="0"/>
              </a:rPr>
              <a:t>Pointer l’emplacement.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i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0" dirty="0"/>
          </a:p>
        </p:txBody>
      </p:sp>
      <p:sp>
        <p:nvSpPr>
          <p:cNvPr id="1306" name="Google Shape;1306;p82:notes">
            <a:extLst>
              <a:ext uri="{FF2B5EF4-FFF2-40B4-BE49-F238E27FC236}">
                <a16:creationId xmlns:a16="http://schemas.microsoft.com/office/drawing/2014/main" id="{298F4E50-E864-ECB7-67BC-60E17D90CA7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1689792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>
          <a:extLst>
            <a:ext uri="{FF2B5EF4-FFF2-40B4-BE49-F238E27FC236}">
              <a16:creationId xmlns:a16="http://schemas.microsoft.com/office/drawing/2014/main" id="{0B73069D-D075-B1DB-A463-47ACA60D37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>
            <a:extLst>
              <a:ext uri="{FF2B5EF4-FFF2-40B4-BE49-F238E27FC236}">
                <a16:creationId xmlns:a16="http://schemas.microsoft.com/office/drawing/2014/main" id="{C2443C72-A037-8A16-FF0F-59EE99E6B62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>
            <a:extLst>
              <a:ext uri="{FF2B5EF4-FFF2-40B4-BE49-F238E27FC236}">
                <a16:creationId xmlns:a16="http://schemas.microsoft.com/office/drawing/2014/main" id="{F694CB14-0696-A374-CE94-44D581BBD3A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C’est 0 car 6 + 3 = 9 et 9 – 9 = 0.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Le nombre peut-il être 630 ? </a:t>
            </a: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→ Non, car le nombre doit être impair et 630 est pair.</a:t>
            </a:r>
            <a:endParaRPr lang="fr-FR" b="0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Dans la dernière possibilité, combien vaudrait le chiffre des unités ? </a:t>
            </a:r>
            <a:r>
              <a:rPr lang="fr-FR" b="0" i="0" dirty="0">
                <a:latin typeface="Calibri" panose="020F0502020204030204" pitchFamily="34" charset="0"/>
                <a:cs typeface="Calibri" panose="020F0502020204030204" pitchFamily="34" charset="0"/>
              </a:rPr>
              <a:t>Pointer l’emplacement.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i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i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0" dirty="0"/>
          </a:p>
        </p:txBody>
      </p:sp>
      <p:sp>
        <p:nvSpPr>
          <p:cNvPr id="1306" name="Google Shape;1306;p82:notes">
            <a:extLst>
              <a:ext uri="{FF2B5EF4-FFF2-40B4-BE49-F238E27FC236}">
                <a16:creationId xmlns:a16="http://schemas.microsoft.com/office/drawing/2014/main" id="{07F65FB8-9923-3371-99AC-1D940AD6EC9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3426507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>
          <a:extLst>
            <a:ext uri="{FF2B5EF4-FFF2-40B4-BE49-F238E27FC236}">
              <a16:creationId xmlns:a16="http://schemas.microsoft.com/office/drawing/2014/main" id="{01C70C9A-FEAB-9935-F3AE-440DF0C241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>
            <a:extLst>
              <a:ext uri="{FF2B5EF4-FFF2-40B4-BE49-F238E27FC236}">
                <a16:creationId xmlns:a16="http://schemas.microsoft.com/office/drawing/2014/main" id="{BC5A6676-150D-5FC3-1F38-B0636007105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>
            <a:extLst>
              <a:ext uri="{FF2B5EF4-FFF2-40B4-BE49-F238E27FC236}">
                <a16:creationId xmlns:a16="http://schemas.microsoft.com/office/drawing/2014/main" id="{F9809408-EC05-EE39-1E7E-27AA1FC844A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C’est impossible car 8 + 4 = 12 et 12 est supérieur à 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  <a:cs typeface="Calibri" panose="020F0502020204030204" pitchFamily="34" charset="0"/>
              </a:rPr>
              <a:t>Reprendre chaque contrainte et vérifier qu’elle est réalisée pour 423.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b="0" i="1" dirty="0"/>
              <a:t>On a donc trouvé notre réponse : c’est 423.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endParaRPr lang="fr-FR" b="0" i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0" dirty="0"/>
          </a:p>
        </p:txBody>
      </p:sp>
      <p:sp>
        <p:nvSpPr>
          <p:cNvPr id="1306" name="Google Shape;1306;p82:notes">
            <a:extLst>
              <a:ext uri="{FF2B5EF4-FFF2-40B4-BE49-F238E27FC236}">
                <a16:creationId xmlns:a16="http://schemas.microsoft.com/office/drawing/2014/main" id="{13BB5605-8E65-EB72-CBC4-D7DEFF69400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1662618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>
                <a:latin typeface="Calibri" panose="020F0502020204030204" pitchFamily="34" charset="0"/>
              </a:rPr>
              <a:t>Voici un autre problème que vous allez résoudre sur votre ardoise. </a:t>
            </a:r>
            <a:endParaRPr lang="fr-FR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>
                <a:latin typeface="Calibri" panose="020F0502020204030204" pitchFamily="34" charset="0"/>
              </a:rPr>
              <a:t>Demander à un élève de lire chaque contrainte.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>
                <a:latin typeface="Calibri" panose="020F0502020204030204" pitchFamily="34" charset="0"/>
              </a:rPr>
              <a:t>Ici encore, il faut trouver un nombre à l’aide des informations fournies.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dirty="0">
                <a:latin typeface="Calibri" panose="020F0502020204030204" pitchFamily="34" charset="0"/>
              </a:rPr>
              <a:t>L</a:t>
            </a:r>
            <a:r>
              <a:rPr lang="fr-FR" b="0" strike="noStrike" dirty="0">
                <a:latin typeface="Calibri" panose="020F0502020204030204" pitchFamily="34" charset="0"/>
              </a:rPr>
              <a:t>aisser les élèves chercher quelques instants puis f</a:t>
            </a:r>
            <a:r>
              <a:rPr lang="fr-FR" b="0" dirty="0">
                <a:latin typeface="Calibri" panose="020F0502020204030204" pitchFamily="34" charset="0"/>
              </a:rPr>
              <a:t>aire une correction rapide en procédant méthodiquement 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- si le chiffre des dizaines est le triple du chiffre des unités, il y a 3 possibilités : …31 ou …62 ou …93 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latin typeface="Calibri" panose="020F0502020204030204" pitchFamily="34" charset="0"/>
              </a:rPr>
              <a:t>- comme la somme des chiffres vaut 15, …31 est impossible. Il reste 762 ou 393 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latin typeface="Calibri" panose="020F0502020204030204" pitchFamily="34" charset="0"/>
              </a:rPr>
              <a:t>- On élimine 393 puisque ses chiffres ne sont pas tous différents. </a:t>
            </a:r>
            <a:endParaRPr lang="fr-FR" b="0" i="0" strike="noStrike" dirty="0">
              <a:latin typeface="Calibri" panose="020F0502020204030204" pitchFamily="34" charset="0"/>
            </a:endParaRPr>
          </a:p>
          <a:p>
            <a:pPr marL="0" indent="0">
              <a:buFontTx/>
              <a:buNone/>
            </a:pPr>
            <a:r>
              <a:rPr lang="fr-FR" b="1" i="0" dirty="0">
                <a:latin typeface="Calibri" panose="020F0502020204030204" pitchFamily="34" charset="0"/>
              </a:rPr>
              <a:t>Réponse attendue 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Je suis 762.</a:t>
            </a:r>
            <a:endParaRPr lang="fr-FR" b="0" i="1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fr-FR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144678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132877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votre ardoise. Vous allez résoudre ce problème. Vous pouvez faire un schéma en barres pour vous aider.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Laisser un instant aux élèves. Ils lèvent leur ardoise lorsqu’ils ont fini. Valider discrètement d’un signe de tête.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Reprendre en collectif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Qu’avez-vous représenté en premier ? → Les 147 perles que l’on a en tout.</a:t>
            </a:r>
            <a:endParaRPr lang="fr-FR" b="0" i="0" dirty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1305870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729A76-4E7B-64FF-E967-810FB9CD02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B1E472D-3615-03FC-7E06-F84496C0CE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6F8E9A8-231B-D944-97E1-71FFCA00C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les 147 perles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Quelle autre information a-t-on ? 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→ Rose fait 7 bracelets.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verbaliser qu’il faut tracer 7 barres.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place-t-on dans ces barres ? 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→ Un point d’interrogation car on cherche combien il y a de perles dans chaque bracelet.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569CEC4-2E59-9F36-FDC7-83CD9FAF45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796004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261400-9300-1CC0-DA9F-11B31AC6D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A798AEF9-8BDC-8503-78BE-67C00FEBCF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130C837-6287-FB90-5C1D-17349E0A9B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place la première barre, on met des points de suspension et on trace la dernière barre.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fait-on apparaitre le nombre de bracelets sur le schéma ? → On met une accolade.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B160530-0710-4F8D-5DBB-BD70292338E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440877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28DD50-DEAD-B03A-9BE3-E04F6026E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02599D0-52FA-D65A-52D6-D40DAC0BEA8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D0594A8-4C6B-A36B-CAD8-489FA86201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doit-on indiquer sous l’accolade ? → Combien il y a de bracelets : il y a 7 bracelets. 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D226067-1160-25F7-0B2F-2482C03C5E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84747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45693-B081-3409-E907-FE46C5FB4B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FFB43CD-0E11-B963-8919-AECC698304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B60B842-A7FD-B3E4-EF52-02A8A3671E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les 20 barres qui représentent les 20 élèves.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Dans ce problème, quel est le nombre total d’années ? → 180.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Où place-t-on la barre qui représente ces 180 années ? → Au-dessus des 20 barres.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286113B-CADB-1FF7-470F-B6ECCA865F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807243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2CDDB1-6C70-85D3-3FBB-29ED8264E9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69D9F20-461A-3A1B-2C10-68D2196A7D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AA1287E-3A08-D0FA-69C7-A1498B44AA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 schéma en barres qui représente notre problème.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 calcul avez-vous écrit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faire émerger la division.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B55251E-0144-7B5B-6984-524F65162D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08461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BBB72A-2B2C-CBED-838E-C9E9C4957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273DB68-5104-44B4-F1BD-6289E582AF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83BBB93-6826-1551-C299-E789E2076C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partage 147 en 7 parts donc peut écrire une division : 147 ÷ 7.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donne le résultat de la division.</a:t>
            </a: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B0A9E7A-66C2-75CB-1434-C7274BF538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2390261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9F2DC-3DA1-18C6-5D0F-78B7701AA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C15064E-5877-3295-88C5-73CA7D6435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20ED3CA-84A9-F024-12B5-942DD2B57A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147 ÷ 7 = 21.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peut procéder en partageant </a:t>
            </a:r>
            <a:r>
              <a:rPr lang="fr-FR" b="0" i="0" u="none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en 14 dizaines puis 7 unités. </a:t>
            </a: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obtient 2 dizaines et 1 unité.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rappelle la question et propose une phrase-réponse.</a:t>
            </a: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FC9C879-AC2A-626E-BD08-7078DA10C3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6787084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900EC2-2125-9D84-E549-D2C94FDC63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2009360-499A-0E8F-8A82-C95A68CF5A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0FEBCC8-DF64-E90C-AC94-22B8215698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Rose a mis 21 perles dans chaque bracelet.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43831DE-8B68-C9C8-C915-FC6FFAC484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9758228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4" name="Google Shape;1574;p9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Laisser les élèves chercher.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2 schémas en barres distincts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Calculs en 2 étapes : 4 650 + 5 200 = 9 850 puis 13 200 – 9 850 = 3 350.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Il y a 3 350 spectateurs dans la tribune centrale.</a:t>
            </a:r>
            <a:endParaRPr lang="fr-FR" dirty="0"/>
          </a:p>
        </p:txBody>
      </p:sp>
      <p:sp>
        <p:nvSpPr>
          <p:cNvPr id="1575" name="Google Shape;1575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4225025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Prenez vos ardoises, nous allons résoudre un premier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4199004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" name="Google Shape;1304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05" name="Google Shape;1305;p8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Prenez votre ardoise. Vous allez résoudre ce problème. Vous pouvez faire un schéma en barres pour vous aider.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Laisser un instant aux élèves. Ils lèvent leur ardoise lorsqu’ils ont fini. Valider discrètement d’un signe de tête.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Reprendre en collectif 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Qu’avez-vous représenté en premier ? → Les 300 litres que l’on a en tout.</a:t>
            </a:r>
            <a:endParaRPr lang="fr-FR" b="0" i="0" dirty="0"/>
          </a:p>
        </p:txBody>
      </p:sp>
      <p:sp>
        <p:nvSpPr>
          <p:cNvPr id="1306" name="Google Shape;1306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>
                <a:solidFill>
                  <a:srgbClr val="000000"/>
                </a:solidFill>
              </a:rPr>
              <a:t>56</a:t>
            </a:fld>
            <a:endParaRPr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2031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70AD2E-D288-1AE5-719E-17FA616A5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B7CDBD8-0C26-381C-A7B7-AD388CFFAA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E3231F8-BF73-B7B9-C1E0-FC9D70745C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les 300 litres.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Quelle autre information a-t-on ? → Chaque arrosoir contient 15 litres.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avez-vous représenté les 15 litres que l’on met dans chaque arrosoir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Faire verbaliser qu’on place des barres avec 15 à l’intérieur.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9838BB8-1613-C8B2-143D-8C0ACFD77D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2803742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759404-4EF4-0E61-A91D-A4520CDD19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4C612A3-D404-2974-E1AD-67895105B9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E583CAB-CE2B-D767-3BA9-A3CE9E5F4A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place la première barre, on met des points de suspension et on trace la dernière barre.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cherche-t-on ? → Combien d’arrosoirs on peut remplir, c’est-à-dire combien de petites barres identiques il y 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Comment fait-on apparaitre le nombre d’arrosoirs sur le schéma ? → On met une accolade.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C12A2C4-1DCE-636A-0B5F-B4A2EC3FD8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1750545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043EB-4DD0-05F8-4A98-59E93B2132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AF288EF-4D22-ABD7-A5B2-ECF8F5C6A0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0E2690E-475D-D3F0-DCE0-E27CCFDA4C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 doit-on indiquer sous l’accolade ? → Combien il y a d’arrosoirs.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Comme c’est la valeur que l’on cherche, on met un point d’interrogation.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5BCB55D-2CCE-8222-516E-AB2263518A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258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FA6F68-F0BF-16F4-61E5-40F2B9A14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AE91BFD-C706-9A33-3417-640E47750F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81BC873-1315-0B20-01EB-1DC48DAD2A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 grande barre qui représente le nombre total d’années doit faire la même longueur que les 20 barres réunies.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 schéma en barres qui représente notre problème.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peut bien sûr mettre la grande barre en dessous ou au-dessus. Cela n’a pas d’importance. Si on met la grande barre en dessous, l’accolade se trouvera au-dessus du schéma.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Écrivez sur vos ardoises le calcul qui permet de trouver la réponse à notre problème, c’est-à-dire, la valeur du point d’interrogation.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Laisser quelques instants aux élèves, puis, interroger un élève qui a écrit une multiplication.</a:t>
            </a:r>
            <a:endParaRPr lang="fr-FR" b="0" i="1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FED45B1-938E-B79C-976B-F683B6CBE2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920421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2B04A-DB40-4058-E8E2-38C79485F6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92372A27-0C0F-9150-EDD7-ADD4EF4392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8B9231D-1E5D-5EFB-925E-D4E8E827C7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Voici le schéma en barres qui représente notre problème.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Quel calcul avez-vous écrit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faire émerger la division.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C37C368-9DC8-CB66-2B6E-7043B90FF0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1940855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10BDAC-D5CC-3067-D577-C94D59023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127D8AE-515E-E654-B865-5015BFF063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C0AE15E-3A19-E75B-09E5-66299FDFB4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partage 300 en groupes de 15 onc peut écrire une division : 300 ÷ 15.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donne le résultat de la division.</a:t>
            </a: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8D5E980-643E-AE81-0EA5-8A391D04FE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1979184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0F09F-4303-060B-0D0A-78746FFBC2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E761A38-65EE-1FAB-E096-C4FBC6A20A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A79FFC0-8CEE-0BA4-B6CD-B392D9B9DC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300 ÷ 15 = 20.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peut faire remarquer aux élèves que 30 dizaines, c’est 15 fois 2 dizaines.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rappelle la question et propose une phrase-réponse.</a:t>
            </a: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78EDE2C-68AA-0FDC-638B-C40E3D760E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6719697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DC1141-4D3B-A30C-4C56-8E72C5AE54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D88015B-87BC-B892-B28C-7915B4FD00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C1EB516-4DBA-F816-D28E-907BFAE34F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Le jardinier peut remplir 20 arrosoirs.</a:t>
            </a: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0DF04C2-9163-B99B-A2EF-305D434A07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Arial"/>
                <a:sym typeface="Arial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7460698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2">
          <a:extLst>
            <a:ext uri="{FF2B5EF4-FFF2-40B4-BE49-F238E27FC236}">
              <a16:creationId xmlns:a16="http://schemas.microsoft.com/office/drawing/2014/main" id="{6A390307-8CCF-E86B-3737-5A1AE56F62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" name="Google Shape;1573;p95:notes">
            <a:extLst>
              <a:ext uri="{FF2B5EF4-FFF2-40B4-BE49-F238E27FC236}">
                <a16:creationId xmlns:a16="http://schemas.microsoft.com/office/drawing/2014/main" id="{6D263444-E62C-3894-9FC6-BA438949E6A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4" name="Google Shape;1574;p95:notes">
            <a:extLst>
              <a:ext uri="{FF2B5EF4-FFF2-40B4-BE49-F238E27FC236}">
                <a16:creationId xmlns:a16="http://schemas.microsoft.com/office/drawing/2014/main" id="{B63B3867-A8C3-04DF-7B02-49878C02134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que vous allez résoudre sur votre ardoise.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et le faire reformuler. Laisser les élèves chercher.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Faire une correction rapide avec schéma en barres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312 – 189 = 123.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La tour Prélude mesure 123 mètres de hauteur.</a:t>
            </a:r>
            <a:endParaRPr lang="fr-FR" dirty="0"/>
          </a:p>
        </p:txBody>
      </p:sp>
      <p:sp>
        <p:nvSpPr>
          <p:cNvPr id="1575" name="Google Shape;1575;p95:notes">
            <a:extLst>
              <a:ext uri="{FF2B5EF4-FFF2-40B4-BE49-F238E27FC236}">
                <a16:creationId xmlns:a16="http://schemas.microsoft.com/office/drawing/2014/main" id="{8AC534FE-3F58-3095-0419-565256A6E74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40868697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Aujourd’hui, nous allons résoudre deux problèmes par écrit.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fr-FR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1380126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3" name="Google Shape;853;p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premier problème. </a:t>
            </a:r>
            <a:r>
              <a:rPr lang="fr-FR" b="0" dirty="0"/>
              <a:t>Demander à un élève de lire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S’il n’y a pas de question relative à des difficultés de vocabulaire, distribuer la fiche-réponse 1.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en barres pour vous aider.</a:t>
            </a:r>
            <a:endParaRPr lang="fr-FR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entre 5 et 7 minutes aux élèves pour résoudre le problème. Ramasser la feuille-réponse.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des 2 problèmes après la résolution du 2</a:t>
            </a:r>
            <a:r>
              <a:rPr lang="fr-FR" sz="1200" b="0" i="0" baseline="3000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problème en détaillant les étapes </a:t>
            </a:r>
            <a:r>
              <a:rPr lang="fr-FR" b="0" i="0" dirty="0"/>
              <a:t>: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fr-FR" b="0" dirty="0"/>
              <a:t>schéma, schéma de réglettes et modélisation.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7 500 ÷ 10 = 750.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Chaque coureur doit parcourir 750 mètres.</a:t>
            </a:r>
            <a:endParaRPr sz="1200" b="0" i="0" dirty="0">
              <a:solidFill>
                <a:srgbClr val="8296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4" name="Google Shape;854;p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518467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3">
          <a:extLst>
            <a:ext uri="{FF2B5EF4-FFF2-40B4-BE49-F238E27FC236}">
              <a16:creationId xmlns:a16="http://schemas.microsoft.com/office/drawing/2014/main" id="{C880D07B-2A59-FE74-476D-92584D5106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" name="Google Shape;1084;p65:notes">
            <a:extLst>
              <a:ext uri="{FF2B5EF4-FFF2-40B4-BE49-F238E27FC236}">
                <a16:creationId xmlns:a16="http://schemas.microsoft.com/office/drawing/2014/main" id="{73441B44-B79E-F0C2-D678-1C5586C8A0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5" name="Google Shape;1085;p65:notes">
            <a:extLst>
              <a:ext uri="{FF2B5EF4-FFF2-40B4-BE49-F238E27FC236}">
                <a16:creationId xmlns:a16="http://schemas.microsoft.com/office/drawing/2014/main" id="{B2420D25-3E92-B6B2-3A46-35511176082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0" dirty="0"/>
              <a:t>Distribuer la fiche du 2</a:t>
            </a:r>
            <a:r>
              <a:rPr lang="fr-FR" b="0" i="0" baseline="30000" dirty="0"/>
              <a:t>e</a:t>
            </a:r>
            <a:r>
              <a:rPr lang="fr-FR" b="0" i="0" dirty="0"/>
              <a:t>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dirty="0"/>
              <a:t>Voici le deuxième problème. </a:t>
            </a:r>
            <a:r>
              <a:rPr lang="fr-FR" b="0" dirty="0"/>
              <a:t>Demander à un élève de lire le problème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Vous allez résoudre</a:t>
            </a:r>
            <a:r>
              <a:rPr lang="fr-FR" sz="1200" b="0" i="1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ce problème. Vous pouvez faire un schéma en barres pour vous aider.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sz="1200" b="0" i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Laisser entre 5 et 7 minutes aux élèves pour résoudre le problème. Ramasser la fiche-réponse.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96B0"/>
              </a:buClr>
              <a:buSzPts val="12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Faire une correction collective à la suite de la correction du 1</a:t>
            </a:r>
            <a:r>
              <a:rPr lang="fr-FR" sz="1200" b="0" i="0" baseline="3000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er</a:t>
            </a:r>
            <a:r>
              <a:rPr lang="fr-FR" sz="1200" b="0" i="0" baseline="0" dirty="0">
                <a:solidFill>
                  <a:srgbClr val="8296B0"/>
                </a:solidFill>
                <a:latin typeface="Calibri"/>
                <a:ea typeface="Calibri"/>
                <a:cs typeface="Calibri"/>
                <a:sym typeface="Calibri"/>
              </a:rPr>
              <a:t> problème en détaillant les étapes </a:t>
            </a:r>
            <a:r>
              <a:rPr lang="fr-FR" b="0" i="0" dirty="0"/>
              <a:t>:</a:t>
            </a:r>
            <a:r>
              <a:rPr lang="fr-FR" b="0" i="1" dirty="0"/>
              <a:t> </a:t>
            </a:r>
            <a:r>
              <a:rPr lang="fr-FR" b="0" dirty="0"/>
              <a:t>schéma en barres et modélisation mathématique. 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Calcul : 68 ÷ 2 = 32.</a:t>
            </a:r>
            <a:endParaRPr lang="fr-F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1" i="0" dirty="0"/>
              <a:t>Réponse attendue 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b="0" i="0" dirty="0"/>
              <a:t>Il a mis 34 litres de gasoil dans sa voiture.</a:t>
            </a:r>
            <a:endParaRPr b="0" dirty="0"/>
          </a:p>
        </p:txBody>
      </p:sp>
      <p:sp>
        <p:nvSpPr>
          <p:cNvPr id="1086" name="Google Shape;1086;p65:notes">
            <a:extLst>
              <a:ext uri="{FF2B5EF4-FFF2-40B4-BE49-F238E27FC236}">
                <a16:creationId xmlns:a16="http://schemas.microsoft.com/office/drawing/2014/main" id="{B8467179-E0B8-E0DA-82B2-FBD30868C3B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6247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738001-F5DB-4AAE-A1FA-F67530466C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4F69134-5ECC-9802-EFC7-045FD168F9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72A35D3-6CF5-EC8B-BE3C-FF5687C208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peut décomposer 180 sous la forme d’une multiplication. 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180, c’est 20 fois combien ?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peut aussi écrire une division. Laquelle ?</a:t>
            </a: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48023CD-886E-90C3-4C5D-72736DCCE1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24098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On partage 180 en 20 groupes, donc, on peut écrire une division : 180 ÷ 20.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donne le résultat de la division.</a:t>
            </a: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77620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180 </a:t>
            </a:r>
            <a:r>
              <a:rPr lang="fr-FR" b="0" i="1" u="none" strike="noStrike" kern="1200" cap="none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÷</a:t>
            </a:r>
            <a:r>
              <a:rPr lang="fr-FR" b="0" i="1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 20 = 9.</a:t>
            </a:r>
          </a:p>
          <a:p>
            <a:pPr marL="0" indent="0">
              <a:buFont typeface="Arial" pitchFamily="34" charset="0"/>
              <a:buNone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(On peut remarquer que 180, c’est 18 dizaines et que 18 dizaines, c’est 9 × 2 dizaines).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kern="1200" baseline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Interroger un élève pour qu’il rappelle la question et propose une phrase-réponse.</a:t>
            </a:r>
          </a:p>
          <a:p>
            <a:pPr marL="0" indent="0">
              <a:buFont typeface="Arial" pitchFamily="34" charset="0"/>
              <a:buNone/>
            </a:pPr>
            <a:endParaRPr lang="fr-FR" b="0" i="0" kern="1200" baseline="0" dirty="0">
              <a:solidFill>
                <a:schemeClr val="tx1"/>
              </a:solidFill>
              <a:effectLst/>
              <a:latin typeface="Calibri" panose="020F0502020204030204" pitchFamily="34" charset="0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57120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Vide" userDrawn="1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BE51CDE-4B03-B8B2-CC6D-F586E3B0B36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826261BE-40B6-7163-5BFE-70BFF4C888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51788" y="2326530"/>
            <a:ext cx="7763562" cy="64527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000" b="1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7D9CEB-0E4F-B0AE-684C-A8E8904915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97116" y="3105339"/>
            <a:ext cx="3817733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1C3DD2A-102A-7C31-E955-BBC1A7F1C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79818" y="3105339"/>
            <a:ext cx="3635532" cy="307162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400">
                <a:solidFill>
                  <a:srgbClr val="0093A7"/>
                </a:solidFill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70BDA54-719E-4C03-B799-9E30D6FF0CB7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15AAE59-7EC9-4320-B115-C92B9FEB04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3D37AC7-F5AA-4A6A-88D5-7E9D78004307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CCFF9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0B0EEF7-EB69-46ED-BC53-06DCF905E6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1756372" cy="476673"/>
          </a:xfrm>
          <a:ln>
            <a:solidFill>
              <a:srgbClr val="8CDD3B"/>
            </a:solidFill>
          </a:ln>
        </p:spPr>
        <p:txBody>
          <a:bodyPr>
            <a:normAutofit/>
          </a:bodyPr>
          <a:lstStyle>
            <a:lvl1pPr algn="l"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err="1"/>
              <a:t>Entrainement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60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522419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FF6600"/>
          </a:solidFill>
          <a:ln w="127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pic>
        <p:nvPicPr>
          <p:cNvPr id="41" name="Google Shape;41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32667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11592E-99CB-3BDD-FC86-6A7D83DD7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B34BC7B-CFC1-C3DE-222E-E659E83433F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C423F72-D06F-C640-C0C4-611AC58F37A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A62755C-01C5-01BB-322A-B35384D70A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2592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Titre et contenu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9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99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9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9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99"/>
          <p:cNvSpPr txBox="1">
            <a:spLocks noGrp="1"/>
          </p:cNvSpPr>
          <p:nvPr>
            <p:ph type="body" idx="1"/>
          </p:nvPr>
        </p:nvSpPr>
        <p:spPr>
          <a:xfrm>
            <a:off x="628650" y="968375"/>
            <a:ext cx="7886700" cy="536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FF6600"/>
          </a:solidFill>
          <a:ln w="12700" cap="flat" cmpd="sng">
            <a:solidFill>
              <a:srgbClr val="FF66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pic>
        <p:nvPicPr>
          <p:cNvPr id="41" name="Google Shape;41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3266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11592E-99CB-3BDD-FC86-6A7D83DD7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4B34BC7B-CFC1-C3DE-222E-E659E83433F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C423F72-D06F-C640-C0C4-611AC58F37A6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A62755C-01C5-01BB-322A-B35384D70A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2592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0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" name="Google Shape;39;p105"/>
          <p:cNvSpPr/>
          <p:nvPr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105"/>
          <p:cNvSpPr txBox="1"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41" name="Google Shape;41;p10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Vide">
  <p:cSld name="1_Vide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07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 w="127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" name="Google Shape;50;p10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0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8CDD3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CCFF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107"/>
          <p:cNvSpPr txBox="1">
            <a:spLocks noGrp="1"/>
          </p:cNvSpPr>
          <p:nvPr>
            <p:ph type="title"/>
          </p:nvPr>
        </p:nvSpPr>
        <p:spPr>
          <a:xfrm>
            <a:off x="0" y="-1"/>
            <a:ext cx="4706754" cy="476673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A3A336C-9ACC-50CF-A235-C186BFA299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709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6355492" cy="476673"/>
          </a:xfrm>
          <a:ln>
            <a:noFill/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E64E38B-E7A3-4A1A-A559-0B847F368B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609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098AFC7-BF70-5136-82F0-D35D390B22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76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96" r:id="rId3"/>
    <p:sldLayoutId id="2147483697" r:id="rId4"/>
    <p:sldLayoutId id="2147483654" r:id="rId5"/>
    <p:sldLayoutId id="2147483656" r:id="rId6"/>
    <p:sldLayoutId id="2147483661" r:id="rId7"/>
    <p:sldLayoutId id="2147483695" r:id="rId8"/>
    <p:sldLayoutId id="2147483662" r:id="rId9"/>
    <p:sldLayoutId id="2147483687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6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6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6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6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6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021552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5" r:id="rId2"/>
    <p:sldLayoutId id="2147483676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55.xml"/><Relationship Id="rId3" Type="http://schemas.openxmlformats.org/officeDocument/2006/relationships/slide" Target="slide2.xml"/><Relationship Id="rId7" Type="http://schemas.openxmlformats.org/officeDocument/2006/relationships/slide" Target="slide4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5" Type="http://schemas.openxmlformats.org/officeDocument/2006/relationships/slide" Target="slide24.xml"/><Relationship Id="rId4" Type="http://schemas.openxmlformats.org/officeDocument/2006/relationships/slide" Target="slide12.xml"/><Relationship Id="rId9" Type="http://schemas.openxmlformats.org/officeDocument/2006/relationships/slide" Target="slide6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0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"/>
          <p:cNvSpPr txBox="1"/>
          <p:nvPr/>
        </p:nvSpPr>
        <p:spPr>
          <a:xfrm>
            <a:off x="2784970" y="3267123"/>
            <a:ext cx="5774829" cy="3338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u="sng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83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la valeur d’une part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</a:t>
            </a:r>
            <a:r>
              <a:rPr lang="fr-FR" sz="1600" b="1" i="0" u="sng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84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le nombre de parts</a:t>
            </a:r>
            <a:endParaRPr lang="fr-FR"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85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le nombre de parts</a:t>
            </a:r>
            <a:endParaRPr sz="1600" dirty="0">
              <a:solidFill>
                <a:schemeClr val="bg1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1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86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Problèmes atypiques : logique</a:t>
            </a:r>
            <a:endParaRPr lang="fr-FR" sz="1600" dirty="0">
              <a:solidFill>
                <a:schemeClr val="bg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87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la valeur d’une part</a:t>
            </a:r>
            <a:endParaRPr lang="fr-FR"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endParaRPr lang="fr-FR" sz="1600" dirty="0">
              <a:solidFill>
                <a:schemeClr val="bg1"/>
              </a:solidFill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88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Rechercher </a:t>
            </a:r>
            <a:r>
              <a:rPr lang="fr-FR" sz="1600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le nombre de parts</a:t>
            </a:r>
            <a:endParaRPr lang="fr-FR" sz="1600" dirty="0">
              <a:solidFill>
                <a:schemeClr val="bg1"/>
              </a:solidFill>
            </a:endParaRPr>
          </a:p>
          <a:p>
            <a:endParaRPr lang="fr-FR" sz="1600" dirty="0">
              <a:solidFill>
                <a:schemeClr val="bg1"/>
              </a:solidFill>
            </a:endParaRPr>
          </a:p>
          <a:p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Séance 89</a:t>
            </a:r>
            <a:r>
              <a:rPr lang="fr-FR" sz="16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   </a:t>
            </a:r>
            <a:r>
              <a:rPr lang="fr-FR" sz="16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Évaluation</a:t>
            </a:r>
            <a:endParaRPr lang="fr-FR" sz="1600" dirty="0">
              <a:solidFill>
                <a:schemeClr val="bg1"/>
              </a:solidFill>
            </a:endParaRPr>
          </a:p>
          <a:p>
            <a:endParaRPr lang="fr-FR"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rgbClr val="A3949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None/>
            </a:pPr>
            <a:endParaRPr sz="1600" b="0" i="0" u="none" strike="noStrike" cap="none" dirty="0">
              <a:solidFill>
                <a:srgbClr val="A3949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1"/>
          <p:cNvSpPr txBox="1"/>
          <p:nvPr/>
        </p:nvSpPr>
        <p:spPr>
          <a:xfrm>
            <a:off x="3579578" y="2697113"/>
            <a:ext cx="212338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0" b="1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SOMMAIRE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AA723DB-6581-7566-56AA-D902AC1836F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0572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23CABED-E0DF-40F5-6EAB-2C7F867D7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8D3CCF2-E8DF-2A63-22A7-3657F8BE089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2357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9E27AA1-1981-C253-6F7A-F3AAA18561F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042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587F9E7-9160-1280-D3D9-BDFB3D2115B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F53D86B-CF0F-E619-9448-C8F7ADF5797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7929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53D9534C-7EC2-052E-8267-17EE850DFF9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071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4917A16-4586-14D9-21C7-B19F52B6538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4392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A0C33E6-6B12-5CDC-D47D-C356951673F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8404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30201B-234E-E22D-6093-6BA07FC7CB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D35CBBB1-326A-66CD-545D-7CCE49D7E66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609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6474D952-9257-AC28-91D4-9B49CDC2FB1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569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00AE409-A62A-F3EF-84FA-84BE22D1F37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1B7217-A8F7-E411-7F8A-D8EB27F2E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25BC022F-369C-820E-104A-42B7B02E57C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472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F16B68-6411-4B55-73BD-B1F22704D9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0393F5EC-A554-D9B7-7C62-E367A63A317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0251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2A5D8-B18F-49D4-7539-8237C92E5F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D342B33D-5503-172D-D74F-BAC4375E51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5782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0EC57DD-A9FD-5815-FAD3-ECD80ABAF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FD8E44D-B6A4-E591-98C3-CFD08DE7EC0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8634368-E3E5-BED0-2B22-BFEA0B29AF2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9207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>
          <a:extLst>
            <a:ext uri="{FF2B5EF4-FFF2-40B4-BE49-F238E27FC236}">
              <a16:creationId xmlns:a16="http://schemas.microsoft.com/office/drawing/2014/main" id="{1E0155E0-F790-0DD0-14E7-AB46339D74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E2F3173-7864-8532-BCDF-33D0AB89447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8880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C01D76-0200-F508-1C60-4A22F0D3DF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3FD6164-7703-9A9A-E554-5D89DF7D23F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7371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870C6A-3489-5B8A-4668-EB1103E5B2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1DB7E00C-AA66-3E90-7D7B-3EAC2CB0A5D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4101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EC454B-1859-B4D0-8F6C-494CD50C8D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E24BA4A-EBE8-33F5-8A3D-FD4CAC661A5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8101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526625-385D-E2C7-0874-8D0F068E97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2E2B95C9-2958-6BBA-D77B-239A8F20807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8164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52C3966-07EF-0812-49E4-82F8B979269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AD072-E9D5-8646-2110-351E2104C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E962DBAD-804B-8FA2-0840-F0764FB6CA3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34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243115-C4C3-0C15-F171-ECA678543A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1626FB24-C3EF-722E-8DA6-711E7C96AE7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117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1A93DA-09CD-5C65-B889-61C78DB96F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7C97917E-BB7E-2E15-6B36-98DF0B91105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106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652108D-5E1C-49B5-FB02-624804EBE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BA67823-748B-9015-A4B0-61DA06EC1DA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273F217-7078-1974-D630-0DF3A052138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249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>
          <a:extLst>
            <a:ext uri="{FF2B5EF4-FFF2-40B4-BE49-F238E27FC236}">
              <a16:creationId xmlns:a16="http://schemas.microsoft.com/office/drawing/2014/main" id="{E5F1942D-4BFE-71EB-243E-084BD4255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F77F95E2-4CEC-F570-D223-C7E912E53A2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8904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>
          <a:extLst>
            <a:ext uri="{FF2B5EF4-FFF2-40B4-BE49-F238E27FC236}">
              <a16:creationId xmlns:a16="http://schemas.microsoft.com/office/drawing/2014/main" id="{86B10B77-52E3-0881-9E3E-33B95CBD32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A23061BC-F437-5705-8F2A-AE4ED0A9CE8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8138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>
          <a:extLst>
            <a:ext uri="{FF2B5EF4-FFF2-40B4-BE49-F238E27FC236}">
              <a16:creationId xmlns:a16="http://schemas.microsoft.com/office/drawing/2014/main" id="{AB2CAC95-00DA-900B-2338-59D2EAAFB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908F1F67-FBA7-C0F4-8696-9D7D8932ABD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9302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>
          <a:extLst>
            <a:ext uri="{FF2B5EF4-FFF2-40B4-BE49-F238E27FC236}">
              <a16:creationId xmlns:a16="http://schemas.microsoft.com/office/drawing/2014/main" id="{7EA035B5-70C1-9B31-C8F2-70F84D79A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EB71521F-6ADB-D068-3E1D-39EB314A596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8601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>
          <a:extLst>
            <a:ext uri="{FF2B5EF4-FFF2-40B4-BE49-F238E27FC236}">
              <a16:creationId xmlns:a16="http://schemas.microsoft.com/office/drawing/2014/main" id="{DF03F983-E8F6-FB52-DA6A-FC70CF7DA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EF340B1-26C2-B64D-FFDF-42F8C2E16E5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985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5E2A8D9C-2F93-840D-14D5-C54EA9640E1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5503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>
          <a:extLst>
            <a:ext uri="{FF2B5EF4-FFF2-40B4-BE49-F238E27FC236}">
              <a16:creationId xmlns:a16="http://schemas.microsoft.com/office/drawing/2014/main" id="{B0A34638-FA0E-CB85-F61F-C59F998E3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DE7A4BE1-50D8-7199-A2BF-BA704BC5C41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7633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>
          <a:extLst>
            <a:ext uri="{FF2B5EF4-FFF2-40B4-BE49-F238E27FC236}">
              <a16:creationId xmlns:a16="http://schemas.microsoft.com/office/drawing/2014/main" id="{95EAE3E4-256A-F819-C4E9-A10C84810A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 22">
            <a:extLst>
              <a:ext uri="{FF2B5EF4-FFF2-40B4-BE49-F238E27FC236}">
                <a16:creationId xmlns:a16="http://schemas.microsoft.com/office/drawing/2014/main" id="{84EBA403-E14A-AD0F-2244-BB7C0EFEC57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166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>
          <a:extLst>
            <a:ext uri="{FF2B5EF4-FFF2-40B4-BE49-F238E27FC236}">
              <a16:creationId xmlns:a16="http://schemas.microsoft.com/office/drawing/2014/main" id="{FCD3B936-E200-6719-C9D2-FB17D5DBA5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 22">
            <a:extLst>
              <a:ext uri="{FF2B5EF4-FFF2-40B4-BE49-F238E27FC236}">
                <a16:creationId xmlns:a16="http://schemas.microsoft.com/office/drawing/2014/main" id="{498888DE-1196-5A53-7444-A78790FD854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46036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>
          <a:extLst>
            <a:ext uri="{FF2B5EF4-FFF2-40B4-BE49-F238E27FC236}">
              <a16:creationId xmlns:a16="http://schemas.microsoft.com/office/drawing/2014/main" id="{B28C7D52-EB93-4A21-1F76-E1EF93899C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 24">
            <a:extLst>
              <a:ext uri="{FF2B5EF4-FFF2-40B4-BE49-F238E27FC236}">
                <a16:creationId xmlns:a16="http://schemas.microsoft.com/office/drawing/2014/main" id="{C9CF27D1-D3C0-48FD-0522-869CD991315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27945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5D54828C-D326-FFA5-0593-5134691BA29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7379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D559231-6C3E-5C1E-10CC-CDC84C0BCAA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21083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AF9A044-2B20-F7F5-6E43-E9F14924D59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8641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0EA78B-CEE2-8B88-E147-B976C58410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F79107F-1AB9-0D35-63EE-AF43DC93949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07256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E8B83B-5FE0-8371-B965-693031262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52E11A8-5BD9-24AE-3805-D5A09776AEF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59114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3ECFEB-A143-3EEA-025E-94E5E9CCD9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14B130C-9AAA-DB97-D3CB-57398371B2B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5578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2EE054-79F0-8EC8-9DA4-320E6FA495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8516AFAF-2076-C39B-BFED-86E423DAF55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04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D323F0-D832-5E24-40F7-3B440937E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CE30F55C-D416-D4DF-ED26-7466ED428B9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92944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15133A-7B85-2DCD-BCAA-94C3436967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20154BC3-FBB3-8600-72FC-152FDC9FC6F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46867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4EF08D-DD6A-92A6-C618-32121100B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74618258-DC21-DD94-2D83-CFCF9194653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28427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BB13B6-9C98-DF13-601A-63615D3CB0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A83277A0-D9D1-0B3F-F527-27B057DCDC4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93507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90ABA10-7B94-8AC3-E4DD-EC0EFA8C2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BC7B21D-BFCA-6316-3830-3A7853E9DA1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15929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35AE863-32FB-1802-36BB-4AEC5DF0202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17281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649016B-F763-0E99-7808-CDC11EEF29A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5EEA50-8BE7-BB77-3DF8-A0489B5468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4A4312A1-2C18-7DE1-05F8-6D64964BBED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41231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628A3-F43C-FBB5-9805-8895126B4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6F49E0DB-AA6B-1EC2-98A1-739EAB75122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24637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610E80-404A-D467-13B4-A05F2D681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1D25099F-D428-8A70-F589-02470BB7707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6252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926B2F-5222-B706-9DA8-BBAC8B3874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EF2FE1BA-57CB-931B-D884-FF050BC6E0D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81743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0A43AF-BEB4-2865-5AD1-3F0E44F29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921BCB5E-49BD-98F8-8074-D191CCEF8B3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44573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200044-0691-F90E-D926-ED938528F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F72ECE7B-EB58-CB39-8673-186723D6E48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99895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378F02-CD3F-E485-CB62-44D24AAF38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8DF6CB33-E35E-5F75-DF2F-A3CFC30FF1D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98056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86DE25-9F1F-C71C-7AE9-A79F7DE7F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5E31CFF9-DCC8-FB6F-2DFB-3BCC1CB0E1C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07508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6">
          <a:extLst>
            <a:ext uri="{FF2B5EF4-FFF2-40B4-BE49-F238E27FC236}">
              <a16:creationId xmlns:a16="http://schemas.microsoft.com/office/drawing/2014/main" id="{E81DEF37-5EAF-5F35-FE6C-FB0314F324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2047870-18A2-20E0-03DA-340E85088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E50EA97-F502-3C42-CAC2-8BBE9523552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28109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9261CFD-6702-F589-3DF7-FD77C1102B9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02120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06ACDEE-438C-DCB8-28B3-C00FC74DFE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1E27D21-07C7-DC47-D2FD-CA5FFF4869C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>
          <a:extLst>
            <a:ext uri="{FF2B5EF4-FFF2-40B4-BE49-F238E27FC236}">
              <a16:creationId xmlns:a16="http://schemas.microsoft.com/office/drawing/2014/main" id="{E7CE878D-7E00-DACF-2E79-5C099FBA6A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BA0FD602-74E6-153B-AAAC-956221961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781A85E-4CC0-7D99-9709-835D50EA5A3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445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EE02F7-CDEA-6323-013A-5ED93708B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1CF01CFA-6E6E-4043-A56E-311351FA7EA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517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31CCB364-8305-78F8-2444-A7B3D3C9AFD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902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A7D517EF-6640-547F-5BDA-77D12091ADB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40822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eate a new document." ma:contentTypeScope="" ma:versionID="8e556fe96a2334c42495bf08c01f98ef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b3bdd3667257d5e3337ab3dd29947f75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</documentManagement>
</p:properties>
</file>

<file path=customXml/itemProps1.xml><?xml version="1.0" encoding="utf-8"?>
<ds:datastoreItem xmlns:ds="http://schemas.openxmlformats.org/officeDocument/2006/customXml" ds:itemID="{A2FF5ED3-A78C-477F-AD7B-3C02027D42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7617134-105C-4908-A9B0-983059EDDC1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69B2741-C8F1-46F5-9A35-A23910A3993E}">
  <ds:schemaRefs>
    <ds:schemaRef ds:uri="http://schemas.openxmlformats.org/package/2006/metadata/core-properties"/>
    <ds:schemaRef ds:uri="http://www.w3.org/XML/1998/namespace"/>
    <ds:schemaRef ds:uri="http://purl.org/dc/terms/"/>
    <ds:schemaRef ds:uri="27f64e36-29aa-44d5-a3e0-06242cad7d4d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cd84cc96-e4f0-4e7f-873a-a508fb658c41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3100</Words>
  <Application>Microsoft Office PowerPoint</Application>
  <PresentationFormat>Affichage à l'écran (4:3)</PresentationFormat>
  <Paragraphs>312</Paragraphs>
  <Slides>67</Slides>
  <Notes>67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67</vt:i4>
      </vt:variant>
    </vt:vector>
  </HeadingPairs>
  <TitlesOfParts>
    <vt:vector size="72" baseType="lpstr">
      <vt:lpstr>Arial</vt:lpstr>
      <vt:lpstr>Calibri</vt:lpstr>
      <vt:lpstr>Verdana</vt:lpstr>
      <vt:lpstr>Thème Office</vt:lpstr>
      <vt:lpstr>3_Thème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LE BOT SANDRA</cp:lastModifiedBy>
  <cp:revision>3</cp:revision>
  <dcterms:created xsi:type="dcterms:W3CDTF">2022-01-07T11:15:07Z</dcterms:created>
  <dcterms:modified xsi:type="dcterms:W3CDTF">2026-03-16T10:10:49Z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</Properties>
</file>