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62" r:id="rId5"/>
  </p:sldMasterIdLst>
  <p:notesMasterIdLst>
    <p:notesMasterId r:id="rId21"/>
  </p:notesMasterIdLst>
  <p:sldIdLst>
    <p:sldId id="256" r:id="rId6"/>
    <p:sldId id="370" r:id="rId7"/>
    <p:sldId id="369" r:id="rId8"/>
    <p:sldId id="378" r:id="rId9"/>
    <p:sldId id="371" r:id="rId10"/>
    <p:sldId id="376" r:id="rId11"/>
    <p:sldId id="379" r:id="rId12"/>
    <p:sldId id="374" r:id="rId13"/>
    <p:sldId id="380" r:id="rId14"/>
    <p:sldId id="372" r:id="rId15"/>
    <p:sldId id="375" r:id="rId16"/>
    <p:sldId id="377" r:id="rId17"/>
    <p:sldId id="365" r:id="rId18"/>
    <p:sldId id="286" r:id="rId19"/>
    <p:sldId id="298" r:id="rId2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54" roundtripDataSignature="AMtx7mj+FK/MfLF0IDfqG5L8po0Fto38n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BF5A0C-B0EB-839A-131C-955373972CF5}" name="LE BOT SANDRA" initials="SL" userId="S::SLEBOT@editions-hatier.fr::5fe4e071-d3f4-40df-970f-ee8fcf898346" providerId="AD"/>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A731B9A7-FB2F-8BD0-97C6-EA6906EE8F3B}" name="Justine Taillade" initials="JT" userId="Justine Taillade" providerId="None"/>
  <p188:author id="{99B08BAC-A5CC-5B93-C974-BC3036FFCE66}" name="yaelb06" initials="ya" userId="S::yaelb06_yahoo.fr#ext#@hachette.onmicrosoft.com::178ef0ed-7e4d-4a1d-b478-d626cbda7b77" providerId="AD"/>
  <p188:author id="{4CF84EDD-95CE-3E5E-4B94-06DB52278683}" name="Christophe Dracos" initials="CD" userId="S::cri.dracos_outlook.fr#ext#@hachette.onmicrosoft.com::9a339485-cc17-450e-b56d-f2edc49cae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Yaël Fernandez" initials="" lastIdx="2" clrIdx="0"/>
  <p:cmAuthor id="1" name="Pauline Negrel-Lion" initials="" lastIdx="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DDF324-0D51-4A99-9668-EDE08D1500E7}" v="1" dt="2026-03-16T10:45:10.6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061" autoAdjust="0"/>
  </p:normalViewPr>
  <p:slideViewPr>
    <p:cSldViewPr snapToGrid="0">
      <p:cViewPr>
        <p:scale>
          <a:sx n="75" d="100"/>
          <a:sy n="75" d="100"/>
        </p:scale>
        <p:origin x="2634" y="240"/>
      </p:cViewPr>
      <p:guideLst>
        <p:guide orient="horz" pos="2160"/>
        <p:guide pos="2880"/>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notesMaster" Target="notesMasters/notesMaster1.xml"/><Relationship Id="rId55"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54"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57" Type="http://schemas.openxmlformats.org/officeDocument/2006/relationships/viewProps" Target="viewProps.xml"/><Relationship Id="rId61"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5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t>Aujourd’hui, nous allons nous entrainer à nouveau à calculer en utilisant différentes procédures. Il faudra à chaque fois trouver la procédure la plus efficace. </a:t>
            </a:r>
          </a:p>
        </p:txBody>
      </p:sp>
      <p:sp>
        <p:nvSpPr>
          <p:cNvPr id="112" name="Google Shape;112;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1" i="0">
                <a:latin typeface="Calibri" panose="020F0502020204030204" pitchFamily="34" charset="0"/>
              </a:rPr>
              <a:t>Réponse attendue</a:t>
            </a:r>
            <a:r>
              <a:rPr lang="fr-FR" b="0" i="0" u="none" strike="noStrike" cap="none">
                <a:solidFill>
                  <a:schemeClr val="dk1"/>
                </a:solidFill>
                <a:effectLst/>
                <a:latin typeface="Calibri" panose="020F0502020204030204" pitchFamily="34" charset="0"/>
                <a:ea typeface="Calibri"/>
                <a:cs typeface="Calibri"/>
                <a:sym typeface="Calibri"/>
              </a:rPr>
              <a:t>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6</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854.</a:t>
            </a:r>
          </a:p>
          <a:p>
            <a:pPr marL="0"/>
            <a:r>
              <a:rPr lang="fr-FR" i="0">
                <a:latin typeface="Calibri" panose="020F0502020204030204" pitchFamily="34" charset="0"/>
              </a:rPr>
              <a:t>Dans cet item, le fait qu’il y ait 3</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termes peut amener les élèves à conclure qu’il faut poser l’opération. Lors du retour collectif, privilégier le calcul de tête. </a:t>
            </a:r>
          </a:p>
          <a:p>
            <a:pPr marL="0"/>
            <a:r>
              <a:rPr lang="fr-FR" i="1">
                <a:latin typeface="Calibri" panose="020F0502020204030204" pitchFamily="34" charset="0"/>
              </a:rPr>
              <a:t>On ajoute d’abord les deux premiers termes. 500</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150</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650, puis, on ajoute ce nombre à 6</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204 →</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6</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204</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650</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6</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854 (je m’appuie sur ma connaissance des unités de numération).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Cela peut vous paraitre complexe à première vue, mais, en procédant par étapes et en notant les résultats intermédiaires sur votre ardoise, c’est tout à fait réalisable mentalement</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 on calcule 500</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150, on écrit 650 sur son ardoise. Puis, on calcule 6</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204</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600, on écrit 6</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804 si besoin sur son ardoise. Enfin, on ajoute 50, on écrit 6</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854. Ça reste bien plus rapide que de poser.</a:t>
            </a:r>
          </a:p>
          <a:p>
            <a:endParaRPr lang="fr-FR" i="1"/>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3429131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1" i="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a:t>
            </a:r>
            <a:r>
              <a:rPr lang="fr-FR" b="1" i="0" dirty="0">
                <a:latin typeface="Calibri" panose="020F0502020204030204" pitchFamily="34" charset="0"/>
              </a:rPr>
              <a:t> </a:t>
            </a:r>
            <a:r>
              <a:rPr lang="fr-FR" i="0" dirty="0">
                <a:latin typeface="Calibri" panose="020F0502020204030204" pitchFamily="34" charset="0"/>
              </a:rPr>
              <a:t>480.</a:t>
            </a:r>
          </a:p>
          <a:p>
            <a:pPr marL="0"/>
            <a:r>
              <a:rPr lang="fr-FR" i="0" dirty="0">
                <a:latin typeface="Calibri" panose="020F0502020204030204" pitchFamily="34" charset="0"/>
              </a:rPr>
              <a:t>Lors du retour collectif, amener les élèves à verbaliser que le calcul de tête est bien plus rapide que de poser l’opération </a:t>
            </a:r>
            <a:r>
              <a:rPr lang="fr-FR" b="0" i="0" u="none" strike="noStrike" cap="none" dirty="0">
                <a:solidFill>
                  <a:schemeClr val="dk1"/>
                </a:solidFill>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Je sais que 12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40 c’est 12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fois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dizaines donc 12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10. Je sais que multiplier par 4 c’est multiplier par 2 puis encore par 2 donc je peux calculer rapidement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a:t>
            </a:r>
            <a:r>
              <a:rPr lang="fr-FR" b="0" i="0" u="none" strike="noStrike" cap="none" dirty="0">
                <a:solidFill>
                  <a:schemeClr val="dk1"/>
                </a:solidFill>
                <a:effectLst/>
                <a:latin typeface="Calibri" panose="020F0502020204030204" pitchFamily="34" charset="0"/>
                <a:ea typeface="Calibri"/>
                <a:cs typeface="Calibri"/>
                <a:sym typeface="Calibri"/>
              </a:rPr>
              <a:t> 1</a:t>
            </a:r>
            <a:r>
              <a:rPr lang="fr-FR" b="0" i="1" u="none" strike="noStrike" cap="none" dirty="0">
                <a:solidFill>
                  <a:schemeClr val="dk1"/>
                </a:solidFill>
                <a:effectLst/>
                <a:latin typeface="Calibri" panose="020F0502020204030204" pitchFamily="34" charset="0"/>
                <a:ea typeface="Calibri"/>
                <a:cs typeface="Calibri"/>
                <a:sym typeface="Calibri"/>
              </a:rPr>
              <a:t>2 = 24 et </a:t>
            </a:r>
            <a:r>
              <a:rPr lang="fr-FR" b="0" i="1" u="none" strike="noStrike" cap="none" dirty="0">
                <a:solidFill>
                  <a:schemeClr val="dk1"/>
                </a:solidFill>
                <a:latin typeface="Calibri" panose="020F0502020204030204" pitchFamily="34" charset="0"/>
                <a:ea typeface="Calibri"/>
                <a:cs typeface="Calibri"/>
                <a:sym typeface="Calibri"/>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24 = 48. Donc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effectLst/>
                <a:latin typeface="Calibri" panose="020F0502020204030204" pitchFamily="34" charset="0"/>
                <a:ea typeface="Calibri"/>
                <a:cs typeface="Calibri"/>
                <a:sym typeface="Calibri"/>
              </a:rPr>
              <a:t>12</a:t>
            </a:r>
            <a:r>
              <a:rPr lang="fr-FR" b="0" i="1" u="none" strike="noStrike" cap="none" dirty="0">
                <a:solidFill>
                  <a:schemeClr val="dk1"/>
                </a:solidFill>
                <a:latin typeface="Calibri" panose="020F0502020204030204" pitchFamily="34" charset="0"/>
                <a:ea typeface="Calibri"/>
                <a:cs typeface="Calibri"/>
                <a:sym typeface="Calibri"/>
              </a:rPr>
              <a:t> = 48 et comme on multipliait par 4 dizaines, on fait encore 48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latin typeface="Calibri" panose="020F0502020204030204" pitchFamily="34" charset="0"/>
                <a:ea typeface="Calibri"/>
                <a:cs typeface="Calibri"/>
                <a:sym typeface="Calibri"/>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effectLst/>
                <a:latin typeface="Calibri" panose="020F0502020204030204" pitchFamily="34" charset="0"/>
                <a:ea typeface="Calibri"/>
                <a:cs typeface="Calibri"/>
                <a:sym typeface="Calibri"/>
              </a:rPr>
              <a:t>10 ce qui fait 480.</a:t>
            </a:r>
            <a:endParaRPr lang="fr-FR" i="1"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221944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79EB3-E18A-1AF1-0AA5-23F3648F460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54E4107-B586-94AB-8382-32CFDC9D710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6FB9E89-5871-A9E7-68C2-917460884139}"/>
              </a:ext>
            </a:extLst>
          </p:cNvPr>
          <p:cNvSpPr>
            <a:spLocks noGrp="1"/>
          </p:cNvSpPr>
          <p:nvPr>
            <p:ph type="body" idx="1"/>
          </p:nvPr>
        </p:nvSpPr>
        <p:spPr/>
        <p:txBody>
          <a:bodyPr/>
          <a:lstStyle/>
          <a:p>
            <a:pPr marL="0"/>
            <a:r>
              <a:rPr lang="fr-FR" b="0" i="1" u="none" strike="noStrike" cap="none">
                <a:solidFill>
                  <a:schemeClr val="dk1"/>
                </a:solidFill>
                <a:latin typeface="Calibri" panose="020F0502020204030204" pitchFamily="34" charset="0"/>
                <a:ea typeface="Calibri"/>
                <a:cs typeface="Calibri"/>
                <a:sym typeface="Calibri"/>
              </a:rPr>
              <a:t>Voici 8</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opérations. Observez-les bien, et choisissez-en 4 (au maximum) que vous poseriez pour trouver la réponse. Je vous demande donc de bien regarder les nombres en jeu et de trouver les opérations que vous pourriez trouver mentalement. Écrivez les lettres des 4 opérations trop longues ou difficiles à calculer de tête. Attention, je ne vous demande pas de les poser et les calculer, juste de trouver celles qui peuvent être facilement résolues de tête, et celles qui ne le sont pas.</a:t>
            </a:r>
          </a:p>
          <a:p>
            <a:pPr marL="0"/>
            <a:r>
              <a:rPr lang="fr-FR" i="0">
                <a:latin typeface="Calibri" panose="020F0502020204030204" pitchFamily="34" charset="0"/>
              </a:rPr>
              <a:t>Laisser environ 3</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minutes de recherche individuelle.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strike="noStrike" cap="none">
                <a:solidFill>
                  <a:schemeClr val="dk1"/>
                </a:solidFill>
                <a:latin typeface="Calibri" panose="020F0502020204030204" pitchFamily="34" charset="0"/>
                <a:ea typeface="Calibri"/>
                <a:cs typeface="Calibri"/>
                <a:sym typeface="Calibri"/>
              </a:rPr>
              <a:t>Réponse attendue</a:t>
            </a:r>
            <a:r>
              <a:rPr lang="fr-FR" b="0" i="0" u="none" strike="noStrike" cap="none">
                <a:solidFill>
                  <a:schemeClr val="dk1"/>
                </a:solidFill>
                <a:effectLst/>
                <a:latin typeface="Calibri" panose="020F0502020204030204" pitchFamily="34" charset="0"/>
                <a:ea typeface="Calibri"/>
                <a:cs typeface="Calibri"/>
                <a:sym typeface="Calibri"/>
              </a:rPr>
              <a:t> </a:t>
            </a:r>
            <a:r>
              <a:rPr lang="fr-FR" b="0" i="0" u="none" strike="noStrike" cap="none">
                <a:solidFill>
                  <a:schemeClr val="dk1"/>
                </a:solidFill>
                <a:latin typeface="Calibri" panose="020F0502020204030204" pitchFamily="34" charset="0"/>
                <a:ea typeface="Calibri"/>
                <a:cs typeface="Calibri"/>
                <a:sym typeface="Calibri"/>
              </a:rPr>
              <a:t>:</a:t>
            </a:r>
            <a:r>
              <a:rPr lang="fr-FR" b="1" i="0" u="none" strike="noStrike" cap="none">
                <a:solidFill>
                  <a:schemeClr val="dk1"/>
                </a:solidFill>
                <a:latin typeface="Calibri" panose="020F0502020204030204" pitchFamily="34" charset="0"/>
                <a:ea typeface="Calibri"/>
                <a:cs typeface="Calibri"/>
                <a:sym typeface="Calibri"/>
              </a:rPr>
              <a:t> </a:t>
            </a:r>
            <a:r>
              <a:rPr lang="fr-FR" b="0" i="0" u="none" strike="noStrike" cap="none">
                <a:solidFill>
                  <a:schemeClr val="dk1"/>
                </a:solidFill>
                <a:latin typeface="Calibri" panose="020F0502020204030204" pitchFamily="34" charset="0"/>
                <a:ea typeface="Calibri"/>
                <a:cs typeface="Calibri"/>
                <a:sym typeface="Calibri"/>
              </a:rPr>
              <a:t>B, D, E et G.</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a:solidFill>
                  <a:schemeClr val="dk1"/>
                </a:solidFill>
                <a:latin typeface="Calibri" panose="020F0502020204030204" pitchFamily="34" charset="0"/>
                <a:ea typeface="Calibri"/>
                <a:cs typeface="Calibri"/>
                <a:sym typeface="Calibri"/>
              </a:rPr>
              <a:t>Lors du retour collectif, procéder dans l’ordre des opérations. Faire trouver la réponse aux opérations qui ne nécessitent pas d’être posées.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a:solidFill>
                  <a:schemeClr val="dk1"/>
                </a:solidFill>
                <a:latin typeface="Calibri" panose="020F0502020204030204" pitchFamily="34" charset="0"/>
                <a:ea typeface="Calibri"/>
                <a:cs typeface="Calibri"/>
                <a:sym typeface="Calibri"/>
              </a:rPr>
              <a:t>A : </a:t>
            </a:r>
            <a:r>
              <a:rPr lang="fr-FR" b="0" i="1" u="none" strike="noStrike" cap="none">
                <a:solidFill>
                  <a:schemeClr val="dk1"/>
                </a:solidFill>
                <a:latin typeface="Calibri" panose="020F0502020204030204" pitchFamily="34" charset="0"/>
                <a:ea typeface="Calibri"/>
                <a:cs typeface="Calibri"/>
                <a:sym typeface="Calibri"/>
              </a:rPr>
              <a:t>Y a-t-il besoin de poser l’opération pour trouver rapidement la différence 9</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539</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1</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020</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 </a:t>
            </a:r>
            <a:r>
              <a:rPr lang="fr-FR" b="0" i="0" u="none" strike="noStrike" cap="none">
                <a:solidFill>
                  <a:schemeClr val="dk1"/>
                </a:solidFill>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Non</a:t>
            </a:r>
            <a:r>
              <a:rPr lang="fr-FR" b="0" i="0" u="none" strike="noStrike" cap="none">
                <a:solidFill>
                  <a:schemeClr val="dk1"/>
                </a:solidFill>
                <a:latin typeface="Calibri" panose="020F0502020204030204" pitchFamily="34" charset="0"/>
                <a:ea typeface="Calibri"/>
                <a:cs typeface="Calibri"/>
                <a:sym typeface="Calibri"/>
              </a:rPr>
              <a:t>. Interroger un élève pour trouver mentalement la réponse. → </a:t>
            </a:r>
            <a:r>
              <a:rPr lang="fr-FR" b="0" i="1" u="none" strike="noStrike" cap="none">
                <a:solidFill>
                  <a:schemeClr val="dk1"/>
                </a:solidFill>
                <a:latin typeface="Calibri" panose="020F0502020204030204" pitchFamily="34" charset="0"/>
                <a:ea typeface="Calibri"/>
                <a:cs typeface="Calibri"/>
                <a:sym typeface="Calibri"/>
              </a:rPr>
              <a:t>9</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539</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1</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000</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20</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8</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519.</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a:solidFill>
                  <a:schemeClr val="dk1"/>
                </a:solidFill>
                <a:latin typeface="Calibri" panose="020F0502020204030204" pitchFamily="34" charset="0"/>
                <a:ea typeface="Calibri"/>
                <a:cs typeface="Calibri"/>
                <a:sym typeface="Calibri"/>
              </a:rPr>
              <a:t>B : Opération à poser.</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a:solidFill>
                  <a:schemeClr val="dk1"/>
                </a:solidFill>
                <a:latin typeface="Calibri" panose="020F0502020204030204" pitchFamily="34" charset="0"/>
                <a:ea typeface="Calibri"/>
                <a:cs typeface="Calibri"/>
                <a:sym typeface="Calibri"/>
              </a:rPr>
              <a:t>C : Mentalement → </a:t>
            </a:r>
            <a:r>
              <a:rPr lang="fr-FR" b="0" i="1" u="none" strike="noStrike" cap="none">
                <a:solidFill>
                  <a:schemeClr val="dk1"/>
                </a:solidFill>
                <a:latin typeface="Calibri" panose="020F0502020204030204" pitchFamily="34" charset="0"/>
                <a:ea typeface="Calibri"/>
                <a:cs typeface="Calibri"/>
                <a:sym typeface="Calibri"/>
              </a:rPr>
              <a:t>4</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61</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(4</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60)</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 (4</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1)</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(4</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6d)</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4</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24d + 4 = 240 + 4 = </a:t>
            </a:r>
            <a:r>
              <a:rPr lang="fr-FR" b="0" i="1" u="none" strike="noStrike" cap="none">
                <a:solidFill>
                  <a:schemeClr val="dk1"/>
                </a:solidFill>
                <a:latin typeface="Calibri" panose="020F0502020204030204" pitchFamily="34" charset="0"/>
                <a:ea typeface="Calibri"/>
                <a:cs typeface="Calibri"/>
                <a:sym typeface="Calibri"/>
              </a:rPr>
              <a:t>240</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4</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244.</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a:solidFill>
                  <a:schemeClr val="dk1"/>
                </a:solidFill>
                <a:latin typeface="Calibri" panose="020F0502020204030204" pitchFamily="34" charset="0"/>
                <a:ea typeface="Calibri"/>
                <a:cs typeface="Calibri"/>
                <a:sym typeface="Calibri"/>
              </a:rPr>
              <a:t>D : Opération à poser.</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a:solidFill>
                  <a:schemeClr val="dk1"/>
                </a:solidFill>
                <a:latin typeface="Calibri" panose="020F0502020204030204" pitchFamily="34" charset="0"/>
                <a:ea typeface="Calibri"/>
                <a:cs typeface="Calibri"/>
                <a:sym typeface="Calibri"/>
              </a:rPr>
              <a:t>E : Opération à poser.</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a:solidFill>
                  <a:schemeClr val="dk1"/>
                </a:solidFill>
                <a:latin typeface="Calibri" panose="020F0502020204030204" pitchFamily="34" charset="0"/>
                <a:ea typeface="Calibri"/>
                <a:cs typeface="Calibri"/>
                <a:sym typeface="Calibri"/>
              </a:rPr>
              <a:t>F : Mentalement → </a:t>
            </a:r>
            <a:r>
              <a:rPr lang="fr-FR" b="0" i="1" u="none" strike="noStrike" cap="none">
                <a:solidFill>
                  <a:schemeClr val="dk1"/>
                </a:solidFill>
                <a:latin typeface="Calibri" panose="020F0502020204030204" pitchFamily="34" charset="0"/>
                <a:ea typeface="Calibri"/>
                <a:cs typeface="Calibri"/>
                <a:sym typeface="Calibri"/>
              </a:rPr>
              <a:t>50</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7</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7</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5</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10</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350.</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a:solidFill>
                  <a:schemeClr val="dk1"/>
                </a:solidFill>
                <a:latin typeface="Calibri" panose="020F0502020204030204" pitchFamily="34" charset="0"/>
                <a:ea typeface="Calibri"/>
                <a:cs typeface="Calibri"/>
                <a:sym typeface="Calibri"/>
              </a:rPr>
              <a:t>G : Opération à poser.</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strike="noStrike" cap="none">
                <a:solidFill>
                  <a:schemeClr val="dk1"/>
                </a:solidFill>
                <a:latin typeface="Calibri" panose="020F0502020204030204" pitchFamily="34" charset="0"/>
                <a:ea typeface="Calibri"/>
                <a:cs typeface="Calibri"/>
                <a:sym typeface="Calibri"/>
              </a:rPr>
              <a:t>H : Mentalement</a:t>
            </a:r>
            <a:r>
              <a:rPr lang="fr-FR" b="0" i="1" u="none" strike="noStrike" cap="none">
                <a:solidFill>
                  <a:schemeClr val="dk1"/>
                </a:solidFill>
                <a:latin typeface="Calibri" panose="020F0502020204030204" pitchFamily="34" charset="0"/>
                <a:ea typeface="Calibri"/>
                <a:cs typeface="Calibri"/>
                <a:sym typeface="Calibri"/>
              </a:rPr>
              <a:t> → 3</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050</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6</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000</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1</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9</a:t>
            </a:r>
            <a:r>
              <a:rPr lang="fr-FR" b="0" i="0" u="none" strike="noStrike" cap="none">
                <a:solidFill>
                  <a:schemeClr val="dk1"/>
                </a:solidFill>
                <a:effectLst/>
                <a:latin typeface="Calibri" panose="020F0502020204030204" pitchFamily="34" charset="0"/>
                <a:ea typeface="Calibri"/>
                <a:cs typeface="Calibri"/>
                <a:sym typeface="Calibri"/>
              </a:rPr>
              <a:t> </a:t>
            </a:r>
            <a:r>
              <a:rPr lang="fr-FR" b="0" i="1" u="none" strike="noStrike" cap="none">
                <a:solidFill>
                  <a:schemeClr val="dk1"/>
                </a:solidFill>
                <a:latin typeface="Calibri" panose="020F0502020204030204" pitchFamily="34" charset="0"/>
                <a:ea typeface="Calibri"/>
                <a:cs typeface="Calibri"/>
                <a:sym typeface="Calibri"/>
              </a:rPr>
              <a:t>051.</a:t>
            </a:r>
          </a:p>
        </p:txBody>
      </p:sp>
      <p:sp>
        <p:nvSpPr>
          <p:cNvPr id="4" name="Espace réservé du numéro de diapositive 3">
            <a:extLst>
              <a:ext uri="{FF2B5EF4-FFF2-40B4-BE49-F238E27FC236}">
                <a16:creationId xmlns:a16="http://schemas.microsoft.com/office/drawing/2014/main" id="{B220DAFA-E907-EC28-8954-2B4673954594}"/>
              </a:ext>
            </a:extLst>
          </p:cNvPr>
          <p:cNvSpPr>
            <a:spLocks noGrp="1"/>
          </p:cNvSpPr>
          <p:nvPr>
            <p:ph type="sldNum" sz="quarter" idx="5"/>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187136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Vous ne pouvez poser que 6 opérations sur les 12 </a:t>
            </a:r>
            <a:r>
              <a:rPr lang="fr-FR" i="0">
                <a:latin typeface="Calibri" panose="020F0502020204030204" pitchFamily="34" charset="0"/>
              </a:rPr>
              <a:t>(montrer les 6 zones de </a:t>
            </a:r>
            <a:r>
              <a:rPr lang="fr-FR" i="0" err="1">
                <a:latin typeface="Calibri" panose="020F0502020204030204" pitchFamily="34" charset="0"/>
              </a:rPr>
              <a:t>Seyes</a:t>
            </a:r>
            <a:r>
              <a:rPr lang="fr-FR" i="0">
                <a:latin typeface="Calibri" panose="020F0502020204030204" pitchFamily="34" charset="0"/>
              </a:rPr>
              <a:t>). </a:t>
            </a:r>
            <a:r>
              <a:rPr lang="fr-FR" i="1">
                <a:latin typeface="Calibri" panose="020F0502020204030204" pitchFamily="34" charset="0"/>
              </a:rPr>
              <a:t>Commencez donc par toutes les observer. Vous pouvez cocher celles qui vous paraissent trop difficiles à calculer mentalement. Si vous en avez choisi 6 ou moins de 6 c’est bon. Si vous en avez plus de 6, essayez à nouveau d’en trouver certaines qui peuvent être résolues de tête car vous manquerez de place.</a:t>
            </a:r>
          </a:p>
          <a:p>
            <a:pPr marL="0"/>
            <a:r>
              <a:rPr lang="fr-FR" i="1">
                <a:latin typeface="Calibri" panose="020F0502020204030204" pitchFamily="34" charset="0"/>
              </a:rPr>
              <a:t>Quand vous en avez 6 au maximum, posez-les et calculez-les. Puis vous pourrez calculer les autres mentalement.</a:t>
            </a: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13</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25137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1" name="Google Shape;1081;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Depuis le début de l’année, nous avons appris à poser des opérations pour calculer : des additions, des soustractions et des multiplications. Contrairement à ce que vous pouvez penser, il est souvent plus rapide de calculer dans sa tête, car poser une opération est long. Mais parfois, le calcul est trop compliqué pour le faire mentalement, il vaut alors mieux le poser. </a:t>
            </a:r>
          </a:p>
          <a:p>
            <a:pPr marL="0"/>
            <a:r>
              <a:rPr lang="fr-FR" i="1">
                <a:latin typeface="Calibri" panose="020F0502020204030204" pitchFamily="34" charset="0"/>
              </a:rPr>
              <a:t>Aujourd’hui, nous allons nous entrainer à </a:t>
            </a:r>
            <a:r>
              <a:rPr lang="fr-FR" i="1" strike="noStrike">
                <a:latin typeface="Calibri" panose="020F0502020204030204" pitchFamily="34" charset="0"/>
              </a:rPr>
              <a:t>déterminer s’il vaut mieux calculer de tête ou poser</a:t>
            </a:r>
            <a:r>
              <a:rPr lang="fr-FR" i="1">
                <a:latin typeface="Calibri" panose="020F0502020204030204" pitchFamily="34" charset="0"/>
              </a:rPr>
              <a:t>. Comme toujours, il faut trouver le résultat du calcul le plus rapidement possible. </a:t>
            </a:r>
            <a:endParaRPr lang="fr-FR" i="1" strike="sngStrike">
              <a:latin typeface="Calibri" panose="020F0502020204030204" pitchFamily="34" charset="0"/>
            </a:endParaRPr>
          </a:p>
          <a:p>
            <a:pPr marL="0"/>
            <a:r>
              <a:rPr lang="fr-FR" i="1">
                <a:latin typeface="Calibri" panose="020F0502020204030204" pitchFamily="34" charset="0"/>
              </a:rPr>
              <a:t>Un calcul va s’afficher. Vous allez devoir choisir entre calculer dans votre tête en utilisant les procédures que vous connaissez (résultats connus par cœur, appui sur les milliers, centaines, dizaines et unités) ou alors, si le calcul est trop complexe, poser l’opération.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9287283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strike="noStrike">
                <a:latin typeface="Calibri" panose="020F0502020204030204" pitchFamily="34" charset="0"/>
              </a:rPr>
              <a:t>Faut-il poser ou non l’opération</a:t>
            </a:r>
            <a:r>
              <a:rPr lang="fr-FR" b="0" i="0" u="none" strike="noStrike" cap="none">
                <a:solidFill>
                  <a:schemeClr val="dk1"/>
                </a:solidFill>
                <a:effectLst/>
                <a:latin typeface="Calibri" panose="020F0502020204030204" pitchFamily="34" charset="0"/>
                <a:ea typeface="Calibri"/>
                <a:cs typeface="Calibri"/>
                <a:sym typeface="Calibri"/>
              </a:rPr>
              <a:t> </a:t>
            </a:r>
            <a:r>
              <a:rPr lang="fr-FR" i="1" strike="noStrike">
                <a:latin typeface="Calibri" panose="020F0502020204030204" pitchFamily="34" charset="0"/>
              </a:rPr>
              <a:t>? </a:t>
            </a:r>
          </a:p>
          <a:p>
            <a:pPr marL="0"/>
            <a:r>
              <a:rPr lang="fr-FR" i="1">
                <a:latin typeface="Calibri" panose="020F0502020204030204" pitchFamily="34" charset="0"/>
              </a:rPr>
              <a:t>Écrivez le résultat sur votre ardoise le plus rapidement possible. </a:t>
            </a:r>
            <a:endParaRPr lang="fr-FR" i="1" strike="noStrike">
              <a:latin typeface="Calibri" panose="020F0502020204030204" pitchFamily="34" charset="0"/>
            </a:endParaRPr>
          </a:p>
          <a:p>
            <a:pPr marL="0"/>
            <a:r>
              <a:rPr lang="fr-FR" i="0">
                <a:latin typeface="Calibri" panose="020F0502020204030204" pitchFamily="34" charset="0"/>
              </a:rPr>
              <a:t>Laisser un temps de recherche de 1</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min environ. </a:t>
            </a:r>
          </a:p>
          <a:p>
            <a:pPr marL="0"/>
            <a:r>
              <a:rPr lang="fr-FR" b="1" i="0">
                <a:latin typeface="Calibri" panose="020F0502020204030204" pitchFamily="34" charset="0"/>
              </a:rPr>
              <a:t>Réponse attendue</a:t>
            </a:r>
            <a:r>
              <a:rPr lang="fr-FR" b="0" i="0" u="none" strike="noStrike" cap="none">
                <a:solidFill>
                  <a:schemeClr val="dk1"/>
                </a:solidFill>
                <a:effectLst/>
                <a:latin typeface="Calibri" panose="020F0502020204030204" pitchFamily="34" charset="0"/>
                <a:ea typeface="Calibri"/>
                <a:cs typeface="Calibri"/>
                <a:sym typeface="Calibri"/>
              </a:rPr>
              <a:t>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4</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643. </a:t>
            </a:r>
          </a:p>
          <a:p>
            <a:pPr marL="0"/>
            <a:r>
              <a:rPr lang="fr-FR" i="0" strike="noStrike">
                <a:latin typeface="Calibri" panose="020F0502020204030204" pitchFamily="34" charset="0"/>
              </a:rPr>
              <a:t>Lors du retour collectif, interroger un ou plusieurs élèves pour savoir </a:t>
            </a:r>
            <a:r>
              <a:rPr lang="fr-FR" i="0" u="none" strike="noStrike">
                <a:latin typeface="Calibri" panose="020F0502020204030204" pitchFamily="34" charset="0"/>
              </a:rPr>
              <a:t>quelle procédure ils ont utilisée. </a:t>
            </a:r>
          </a:p>
          <a:p>
            <a:pPr marL="0"/>
            <a:r>
              <a:rPr lang="fr-FR" i="1" strike="noStrike">
                <a:latin typeface="Calibri" panose="020F0502020204030204" pitchFamily="34" charset="0"/>
              </a:rPr>
              <a:t>Faut-il poser l’opération ou pas</a:t>
            </a:r>
            <a:r>
              <a:rPr lang="fr-FR" b="0" i="0" u="none" strike="noStrike" cap="none">
                <a:solidFill>
                  <a:schemeClr val="dk1"/>
                </a:solidFill>
                <a:effectLst/>
                <a:latin typeface="Calibri" panose="020F0502020204030204" pitchFamily="34" charset="0"/>
                <a:ea typeface="Calibri"/>
                <a:cs typeface="Calibri"/>
                <a:sym typeface="Calibri"/>
              </a:rPr>
              <a:t> </a:t>
            </a:r>
            <a:r>
              <a:rPr lang="fr-FR" i="1" strike="noStrike">
                <a:latin typeface="Calibri" panose="020F0502020204030204" pitchFamily="34" charset="0"/>
              </a:rPr>
              <a:t>? → Ici, je vois qu’il y a des retenues, car 4u</a:t>
            </a:r>
            <a:r>
              <a:rPr lang="fr-FR" b="0" i="0" u="none" strike="noStrike" cap="none">
                <a:solidFill>
                  <a:schemeClr val="dk1"/>
                </a:solidFill>
                <a:effectLst/>
                <a:latin typeface="Calibri" panose="020F0502020204030204" pitchFamily="34" charset="0"/>
                <a:ea typeface="Calibri"/>
                <a:cs typeface="Calibri"/>
                <a:sym typeface="Calibri"/>
              </a:rPr>
              <a:t> </a:t>
            </a:r>
            <a:r>
              <a:rPr lang="fr-FR" i="1" strike="noStrike">
                <a:latin typeface="Calibri" panose="020F0502020204030204" pitchFamily="34" charset="0"/>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i="1" strike="noStrike">
                <a:latin typeface="Calibri" panose="020F0502020204030204" pitchFamily="34" charset="0"/>
              </a:rPr>
              <a:t>9u va être plus grand que 10. C’est la même chose pour les dizaines et pour les centaines. Il est donc plus prudent de poser l’opération. </a:t>
            </a:r>
          </a:p>
          <a:p>
            <a:pPr marL="0"/>
            <a:r>
              <a:rPr lang="fr-FR" i="0" strike="noStrike">
                <a:latin typeface="Calibri" panose="020F0502020204030204" pitchFamily="34" charset="0"/>
              </a:rPr>
              <a:t>Si certains élèves ont tenté le calcul de tête, leur faire verbaliser leur procédure. S’ils ont commis des erreurs, montrer que lorsque les nombres en jeu sont complexes, il est plus sûr de poser l’opération, car on risque de faire des erreurs en calculant mentalement (voir diapositive suivante).  </a:t>
            </a:r>
            <a:endParaRPr lang="fr-FR" i="0" strike="sngStrike">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12228920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C74E7B-0182-7A95-25FF-D33EEC5F322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8921639-3680-EF24-C1EC-53DDAF7BDB8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BC64867-9EEA-75BF-E1D9-3DBB5F93FC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panose="020F0502020204030204" pitchFamily="34" charset="0"/>
              </a:rPr>
              <a:t>Poser l’addition sous la dictée d’un ou plusieurs </a:t>
            </a:r>
            <a:r>
              <a:rPr lang="fr-FR">
                <a:latin typeface="Calibri" panose="020F0502020204030204" pitchFamily="34" charset="0"/>
                <a:ea typeface="Calibri"/>
                <a:cs typeface="Calibri"/>
                <a:sym typeface="Calibri"/>
              </a:rPr>
              <a:t>élèves</a:t>
            </a:r>
            <a:r>
              <a:rPr lang="fr-FR">
                <a:latin typeface="Calibri" panose="020F0502020204030204" pitchFamily="34" charset="0"/>
              </a:rPr>
              <a:t> qui verbalisent les étapes du calcu</a:t>
            </a:r>
            <a:r>
              <a:rPr lang="fr-FR" i="0">
                <a:latin typeface="Calibri" panose="020F0502020204030204" pitchFamily="34" charset="0"/>
              </a:rPr>
              <a:t>l</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 placer les nombres correctement, commencer par les unités restantes, marquer </a:t>
            </a:r>
            <a:r>
              <a:rPr lang="fr-FR" i="0">
                <a:latin typeface="Calibri" panose="020F0502020204030204" pitchFamily="34" charset="0"/>
                <a:extLst>
                  <a: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xmlns="" textRoundtripDataId="5"/>
                  </a:ext>
                </a:extLst>
              </a:rPr>
              <a:t>les retenues, etc. </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84D0AA4D-4749-13C6-97CC-9012BAD3F001}"/>
              </a:ext>
            </a:extLst>
          </p:cNvPr>
          <p:cNvSpPr>
            <a:spLocks noGrp="1"/>
          </p:cNvSpPr>
          <p:nvPr>
            <p:ph type="sldNum" sz="quarter" idx="5"/>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217848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0">
                <a:latin typeface="Calibri" panose="020F0502020204030204" pitchFamily="34" charset="0"/>
              </a:rPr>
              <a:t>Même démarche. </a:t>
            </a:r>
          </a:p>
          <a:p>
            <a:pPr marL="0"/>
            <a:r>
              <a:rPr lang="fr-FR" i="0">
                <a:latin typeface="Calibri" panose="020F0502020204030204" pitchFamily="34" charset="0"/>
              </a:rPr>
              <a:t>Laisser un court instant de recherche, afin de montrer aux élèves qui ont voulu poser l’opération que leur procédure est trop longue.</a:t>
            </a:r>
          </a:p>
          <a:p>
            <a:pPr marL="0"/>
            <a:r>
              <a:rPr lang="fr-FR" b="1" i="0">
                <a:latin typeface="Calibri" panose="020F0502020204030204" pitchFamily="34" charset="0"/>
              </a:rPr>
              <a:t>Réponse attendue</a:t>
            </a:r>
            <a:r>
              <a:rPr lang="fr-FR" b="0" i="0" u="none" strike="noStrike" cap="none">
                <a:solidFill>
                  <a:schemeClr val="dk1"/>
                </a:solidFill>
                <a:effectLst/>
                <a:latin typeface="Calibri" panose="020F0502020204030204" pitchFamily="34" charset="0"/>
                <a:ea typeface="Calibri"/>
                <a:cs typeface="Calibri"/>
                <a:sym typeface="Calibri"/>
              </a:rPr>
              <a:t>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3</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729. </a:t>
            </a:r>
          </a:p>
          <a:p>
            <a:pPr marL="0"/>
            <a:r>
              <a:rPr lang="fr-FR" i="0">
                <a:latin typeface="Calibri" panose="020F0502020204030204" pitchFamily="34" charset="0"/>
              </a:rPr>
              <a:t>Interroger un élève rapide, qui n’a pas posé l’opération.</a:t>
            </a:r>
          </a:p>
          <a:p>
            <a:pPr marL="0"/>
            <a:r>
              <a:rPr lang="fr-FR" i="1">
                <a:latin typeface="Calibri" panose="020F0502020204030204" pitchFamily="34" charset="0"/>
              </a:rPr>
              <a:t>→ Ici, je vois </a:t>
            </a:r>
            <a:r>
              <a:rPr lang="fr-FR" i="1" strike="noStrike">
                <a:latin typeface="Calibri" panose="020F0502020204030204" pitchFamily="34" charset="0"/>
              </a:rPr>
              <a:t>qu’il n’y aura pas de cassage à faire</a:t>
            </a:r>
            <a:r>
              <a:rPr lang="fr-FR" i="1">
                <a:latin typeface="Calibri" panose="020F0502020204030204" pitchFamily="34" charset="0"/>
              </a:rPr>
              <a:t>. Je peux donc le faire de tête. </a:t>
            </a:r>
          </a:p>
          <a:p>
            <a:pPr marL="0"/>
            <a:r>
              <a:rPr lang="fr-FR" i="1">
                <a:latin typeface="Calibri" panose="020F0502020204030204" pitchFamily="34" charset="0"/>
              </a:rPr>
              <a:t>J’enlève d’abord 2</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000, c’est-à-dire 2</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milliers. J’arrive à 3</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829 (les centaines restantes, les dizaines restantes et les unités restantes ne changent pas). </a:t>
            </a:r>
          </a:p>
          <a:p>
            <a:pPr marL="0"/>
            <a:r>
              <a:rPr lang="fr-FR" i="1">
                <a:latin typeface="Calibri" panose="020F0502020204030204" pitchFamily="34" charset="0"/>
              </a:rPr>
              <a:t>Puis, j’enlève encore 100, c’est-à-dire une centaine. On a donc 3</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829 – 100</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3</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729.</a:t>
            </a:r>
          </a:p>
          <a:p>
            <a:pPr marL="0"/>
            <a:r>
              <a:rPr lang="fr-FR" i="1">
                <a:latin typeface="Calibri" panose="020F0502020204030204" pitchFamily="34" charset="0"/>
              </a:rPr>
              <a:t>Si besoin, vous pouvez écrire le résultat intermédiaire sur votre ardoise : on calcule 5</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829</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2</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000, on écrit 3</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829 sur son ardoise. Puis, on enlève encore 100 et on écrit 3</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729. Ça reste bien plus rapide que de poser.</a:t>
            </a:r>
          </a:p>
          <a:p>
            <a:pPr marL="0"/>
            <a:r>
              <a:rPr lang="fr-FR" i="0">
                <a:latin typeface="Calibri" panose="020F0502020204030204" pitchFamily="34" charset="0"/>
              </a:rPr>
              <a:t>Montrer aux élèves qui ont posé l’opération qu’ici c’est bien plus long que de calculer mentalement et qu’ils n’ont pas eu le temps de trouver la réponse. Leur demander s’ils auraient pu réussir à calculer «</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de tête</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a:t>
            </a:r>
          </a:p>
          <a:p>
            <a:pPr marL="0"/>
            <a:r>
              <a:rPr lang="fr-FR" i="0">
                <a:latin typeface="Calibri" panose="020F0502020204030204" pitchFamily="34" charset="0"/>
              </a:rPr>
              <a:t>Conclure : </a:t>
            </a:r>
            <a:r>
              <a:rPr lang="fr-FR" i="1">
                <a:latin typeface="Calibri" panose="020F0502020204030204" pitchFamily="34" charset="0"/>
              </a:rPr>
              <a:t>poser l’opération est un moyen sûr de trouver la bonne réponse, mais c’est souvent beaucoup plus long. Il faut donc bien regarder l’opération et les nombres qui le composent pour savoir si l’on pose ou non l’opération. Lorsqu’on peut le faire dans sa tête, c’est préférable, car c’est plus rapide.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7832961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1" i="0">
                <a:latin typeface="Calibri" panose="020F0502020204030204" pitchFamily="34" charset="0"/>
              </a:rPr>
              <a:t>Réponse attendue</a:t>
            </a:r>
            <a:r>
              <a:rPr lang="fr-FR" b="0" i="0" u="none" strike="noStrike" cap="none">
                <a:solidFill>
                  <a:schemeClr val="dk1"/>
                </a:solidFill>
                <a:effectLst/>
                <a:latin typeface="Calibri" panose="020F0502020204030204" pitchFamily="34" charset="0"/>
                <a:ea typeface="Calibri"/>
                <a:cs typeface="Calibri"/>
                <a:sym typeface="Calibri"/>
              </a:rPr>
              <a:t>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2</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537.</a:t>
            </a:r>
          </a:p>
          <a:p>
            <a:pPr marL="0"/>
            <a:r>
              <a:rPr lang="fr-FR" i="1">
                <a:latin typeface="Calibri" panose="020F0502020204030204" pitchFamily="34" charset="0"/>
              </a:rPr>
              <a:t>→ Ici, je vois que je vais devoir casser une dizaine (ou rajouter 10 aux deux nombres), car </a:t>
            </a:r>
            <a:r>
              <a:rPr lang="fr-FR" i="1" strike="noStrike">
                <a:latin typeface="Calibri" panose="020F0502020204030204" pitchFamily="34" charset="0"/>
              </a:rPr>
              <a:t>au niveau des unités, </a:t>
            </a:r>
            <a:r>
              <a:rPr lang="fr-FR" i="1">
                <a:latin typeface="Calibri" panose="020F0502020204030204" pitchFamily="34" charset="0"/>
              </a:rPr>
              <a:t>je ne peux pas calculer 5u</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a:t>
            </a:r>
            <a:r>
              <a:rPr lang="fr-FR" b="0" i="0" u="none" strike="noStrike" cap="none">
                <a:solidFill>
                  <a:schemeClr val="dk1"/>
                </a:solidFill>
                <a:effectLst/>
                <a:latin typeface="Calibri" panose="020F0502020204030204" pitchFamily="34" charset="0"/>
                <a:ea typeface="Calibri"/>
                <a:cs typeface="Calibri"/>
                <a:sym typeface="Calibri"/>
              </a:rPr>
              <a:t> </a:t>
            </a:r>
            <a:r>
              <a:rPr lang="fr-FR" i="1">
                <a:latin typeface="Calibri" panose="020F0502020204030204" pitchFamily="34" charset="0"/>
              </a:rPr>
              <a:t>8u. Il est donc plus prudent de poser le calcul. </a:t>
            </a:r>
          </a:p>
          <a:p>
            <a:pPr marL="0"/>
            <a:r>
              <a:rPr lang="fr-FR" b="0" i="0" u="none" strike="noStrike" cap="none">
                <a:solidFill>
                  <a:schemeClr val="dk1"/>
                </a:solidFill>
                <a:latin typeface="Calibri" panose="020F0502020204030204" pitchFamily="34" charset="0"/>
                <a:ea typeface="Calibri"/>
                <a:cs typeface="Calibri"/>
                <a:sym typeface="Calibri"/>
              </a:rPr>
              <a:t>Si certains élèves ont tenté le calcul de tête, leur faire verbaliser leur procédure. S’ils ont commis des erreurs, leur montrer que lorsqu’il faut casser une dizaine, il est plus sûr de poser l’opération, car on risque de faire des erreurs en calculant mentalement.  </a:t>
            </a:r>
          </a:p>
          <a:p>
            <a:pPr marL="0"/>
            <a:endParaRPr lang="fr-FR" i="1">
              <a:latin typeface="+mn-lt"/>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3360827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1F8E4B-471D-4D7A-B6C9-79171F26A75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102FE2F-F897-1F24-8A71-F0E3194F5A3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A9015D7-E3E9-E770-AE42-8363DAD46C95}"/>
              </a:ext>
            </a:extLst>
          </p:cNvPr>
          <p:cNvSpPr>
            <a:spLocks noGrp="1"/>
          </p:cNvSpPr>
          <p:nvPr>
            <p:ph type="body" idx="1"/>
          </p:nvPr>
        </p:nvSpPr>
        <p:spPr/>
        <p:txBody>
          <a:bodyPr/>
          <a:lstStyle/>
          <a:p>
            <a:pPr marL="0"/>
            <a:r>
              <a:rPr lang="fr-FR" b="1" i="0">
                <a:latin typeface="Calibri" panose="020F0502020204030204" pitchFamily="34" charset="0"/>
              </a:rPr>
              <a:t>Réponse attendue</a:t>
            </a:r>
            <a:r>
              <a:rPr lang="fr-FR" b="0" i="0" u="none" strike="noStrike" cap="none">
                <a:solidFill>
                  <a:schemeClr val="dk1"/>
                </a:solidFill>
                <a:effectLst/>
                <a:latin typeface="Calibri" panose="020F0502020204030204" pitchFamily="34" charset="0"/>
                <a:ea typeface="Calibri"/>
                <a:cs typeface="Calibri"/>
                <a:sym typeface="Calibri"/>
              </a:rPr>
              <a:t>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2</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537.</a:t>
            </a:r>
          </a:p>
          <a:p>
            <a:pPr marL="0" marR="0" lvl="0" indent="0" algn="l" defTabSz="914400" rtl="0" eaLnBrk="1" fontAlgn="auto" latinLnBrk="0" hangingPunct="1">
              <a:lnSpc>
                <a:spcPct val="100000"/>
              </a:lnSpc>
              <a:spcBef>
                <a:spcPts val="0"/>
              </a:spcBef>
              <a:spcAft>
                <a:spcPts val="0"/>
              </a:spcAft>
              <a:buClrTx/>
              <a:buSzTx/>
              <a:buFontTx/>
              <a:buNone/>
              <a:tabLst/>
              <a:defRPr/>
            </a:pPr>
            <a:r>
              <a:rPr lang="fr-FR">
                <a:latin typeface="Calibri" panose="020F0502020204030204" pitchFamily="34" charset="0"/>
              </a:rPr>
              <a:t>Poser la soustraction sous la dictée d’un ou plusieurs </a:t>
            </a:r>
            <a:r>
              <a:rPr lang="fr-FR">
                <a:latin typeface="Calibri" panose="020F0502020204030204" pitchFamily="34" charset="0"/>
                <a:ea typeface="Calibri"/>
                <a:cs typeface="Calibri"/>
                <a:sym typeface="Calibri"/>
              </a:rPr>
              <a:t>élèves</a:t>
            </a:r>
            <a:r>
              <a:rPr lang="fr-FR">
                <a:latin typeface="Calibri" panose="020F0502020204030204" pitchFamily="34" charset="0"/>
              </a:rPr>
              <a:t> qui verbalisent les étapes du calcu</a:t>
            </a:r>
            <a:r>
              <a:rPr lang="fr-FR" i="0">
                <a:latin typeface="Calibri" panose="020F0502020204030204" pitchFamily="34" charset="0"/>
              </a:rPr>
              <a:t>l</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 placer les nombres correctement, commencer par les unités restantes en comparant le chiffre du haut avec le chiffre du bas, s’interroger sur la faisabilité de la soustraction, si ce n’est pas le cas, casser une dizaine de 7</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365 (par cassage) ou donner une dizaine supplémentaire aux deux nombres (par conservation des écarts), etc. </a:t>
            </a:r>
          </a:p>
        </p:txBody>
      </p:sp>
      <p:sp>
        <p:nvSpPr>
          <p:cNvPr id="4" name="Espace réservé du numéro de diapositive 3">
            <a:extLst>
              <a:ext uri="{FF2B5EF4-FFF2-40B4-BE49-F238E27FC236}">
                <a16:creationId xmlns:a16="http://schemas.microsoft.com/office/drawing/2014/main" id="{5B6CDA0C-2B37-1102-658A-C2ECC92DF098}"/>
              </a:ext>
            </a:extLst>
          </p:cNvPr>
          <p:cNvSpPr>
            <a:spLocks noGrp="1"/>
          </p:cNvSpPr>
          <p:nvPr>
            <p:ph type="sldNum" sz="quarter" idx="5"/>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4803245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lgn="l"/>
            <a:r>
              <a:rPr lang="fr-FR" b="1" i="0">
                <a:latin typeface="Calibri" panose="020F0502020204030204" pitchFamily="34" charset="0"/>
              </a:rPr>
              <a:t>Réponse attendue</a:t>
            </a:r>
            <a:r>
              <a:rPr lang="fr-FR" b="0" i="0" u="none" strike="noStrike" cap="none">
                <a:solidFill>
                  <a:schemeClr val="dk1"/>
                </a:solidFill>
                <a:effectLst/>
                <a:latin typeface="Calibri" panose="020F0502020204030204" pitchFamily="34" charset="0"/>
                <a:ea typeface="Calibri"/>
                <a:cs typeface="Calibri"/>
                <a:sym typeface="Calibri"/>
              </a:rPr>
              <a:t>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9</a:t>
            </a:r>
            <a:r>
              <a:rPr lang="fr-FR" b="0" i="0" u="none" strike="noStrike" cap="none">
                <a:solidFill>
                  <a:schemeClr val="dk1"/>
                </a:solidFill>
                <a:effectLst/>
                <a:latin typeface="Calibri" panose="020F0502020204030204" pitchFamily="34" charset="0"/>
                <a:ea typeface="Calibri"/>
                <a:cs typeface="Calibri"/>
                <a:sym typeface="Calibri"/>
              </a:rPr>
              <a:t> </a:t>
            </a:r>
            <a:r>
              <a:rPr lang="fr-FR" i="0">
                <a:latin typeface="Calibri" panose="020F0502020204030204" pitchFamily="34" charset="0"/>
              </a:rPr>
              <a:t>853.</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Dans cet item, la multiplication de tête est trop complexe et doit amener les élèves à conclure qu’il faut poser l’opération. </a:t>
            </a:r>
            <a:endParaRPr lang="fr-FR" i="1">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36342870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DEE94-0951-5696-91B4-D8A64506375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809BC3A-DB8B-DEE3-C511-EF7804FFD00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F471F12-9DFD-D0E7-6457-4088D3F7B371}"/>
              </a:ext>
            </a:extLst>
          </p:cNvPr>
          <p:cNvSpPr>
            <a:spLocks noGrp="1"/>
          </p:cNvSpPr>
          <p:nvPr>
            <p:ph type="body" idx="1"/>
          </p:nvPr>
        </p:nvSpPr>
        <p:spPr/>
        <p:txBody>
          <a:bodyPr/>
          <a:lstStyle/>
          <a:p>
            <a:pPr marL="0" algn="l"/>
            <a:r>
              <a:rPr lang="fr-FR" b="0" i="0" u="none" strike="noStrike" cap="none">
                <a:solidFill>
                  <a:schemeClr val="dk1"/>
                </a:solidFill>
                <a:latin typeface="Calibri" panose="020F0502020204030204" pitchFamily="34" charset="0"/>
                <a:ea typeface="Calibri"/>
                <a:cs typeface="Calibri"/>
                <a:sym typeface="Calibri"/>
              </a:rPr>
              <a:t>Poser la multiplication sous la dictée d’un ou plusieurs élèves qui verbalisent les étapes du calcul.</a:t>
            </a:r>
            <a:endParaRPr lang="fr-FR" i="1">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85D7B41C-B55A-B570-D5D9-4FA87C63CA51}"/>
              </a:ext>
            </a:extLst>
          </p:cNvPr>
          <p:cNvSpPr>
            <a:spLocks noGrp="1"/>
          </p:cNvSpPr>
          <p:nvPr>
            <p:ph type="sldNum" sz="quarter" idx="5"/>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10824476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3312F75D-4240-820A-91D6-33DCF02D5C93}"/>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lt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chemeClr val="lt1"/>
                </a:solidFill>
                <a:latin typeface="Verdana"/>
                <a:ea typeface="Verdana"/>
                <a:cs typeface="Verdana"/>
                <a:sym typeface="Verdana"/>
              </a:rPr>
              <a:t>Réservé à la vidéoprojection</a:t>
            </a:r>
            <a:endParaRPr sz="2000" b="0" i="0" u="none" strike="noStrike" cap="none">
              <a:solidFill>
                <a:schemeClr val="lt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p:cSld name="1_Titre et contenu">
    <p:spTree>
      <p:nvGrpSpPr>
        <p:cNvPr id="1" name="Shape 25"/>
        <p:cNvGrpSpPr/>
        <p:nvPr/>
      </p:nvGrpSpPr>
      <p:grpSpPr>
        <a:xfrm>
          <a:off x="0" y="0"/>
          <a:ext cx="0" cy="0"/>
          <a:chOff x="0" y="0"/>
          <a:chExt cx="0" cy="0"/>
        </a:xfrm>
      </p:grpSpPr>
      <p:sp>
        <p:nvSpPr>
          <p:cNvPr id="26" name="Google Shape;26;p92"/>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92"/>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92"/>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92"/>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0" name="Google Shape;30;p92"/>
          <p:cNvPicPr preferRelativeResize="0"/>
          <p:nvPr/>
        </p:nvPicPr>
        <p:blipFill rotWithShape="1">
          <a:blip r:embed="rId2">
            <a:alphaModFix/>
          </a:blip>
          <a:srcRect/>
          <a:stretch/>
        </p:blipFill>
        <p:spPr>
          <a:xfrm>
            <a:off x="6885427" y="-1"/>
            <a:ext cx="2258573" cy="472441"/>
          </a:xfrm>
          <a:prstGeom prst="rect">
            <a:avLst/>
          </a:prstGeom>
          <a:noFill/>
          <a:ln>
            <a:noFill/>
          </a:ln>
        </p:spPr>
      </p:pic>
      <p:pic>
        <p:nvPicPr>
          <p:cNvPr id="31" name="Google Shape;31;p92"/>
          <p:cNvPicPr preferRelativeResize="0"/>
          <p:nvPr/>
        </p:nvPicPr>
        <p:blipFill rotWithShape="1">
          <a:blip r:embed="rId3">
            <a:alphaModFix/>
          </a:blip>
          <a:srcRect/>
          <a:stretch/>
        </p:blipFill>
        <p:spPr>
          <a:xfrm>
            <a:off x="3467840" y="1734532"/>
            <a:ext cx="2131447" cy="1660601"/>
          </a:xfrm>
          <a:prstGeom prst="rect">
            <a:avLst/>
          </a:prstGeom>
          <a:noFill/>
          <a:ln>
            <a:noFill/>
          </a:ln>
        </p:spPr>
      </p:pic>
      <p:pic>
        <p:nvPicPr>
          <p:cNvPr id="32" name="Google Shape;32;p92"/>
          <p:cNvPicPr preferRelativeResize="0"/>
          <p:nvPr/>
        </p:nvPicPr>
        <p:blipFill rotWithShape="1">
          <a:blip r:embed="rId4">
            <a:alphaModFix/>
          </a:blip>
          <a:srcRect/>
          <a:stretch/>
        </p:blipFill>
        <p:spPr>
          <a:xfrm>
            <a:off x="3584788" y="4580462"/>
            <a:ext cx="1897549" cy="9799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9" name="Google Shape;39;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49" y="0"/>
            <a:ext cx="6162581"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err="1"/>
              <a:t>Entrainement</a:t>
            </a:r>
            <a:endParaRPr lang="en-US"/>
          </a:p>
        </p:txBody>
      </p:sp>
      <p:pic>
        <p:nvPicPr>
          <p:cNvPr id="7" name="Image 6">
            <a:extLst>
              <a:ext uri="{FF2B5EF4-FFF2-40B4-BE49-F238E27FC236}">
                <a16:creationId xmlns:a16="http://schemas.microsoft.com/office/drawing/2014/main" id="{05AE12C4-B456-45A6-A54A-1DC6E079BE9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771294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ide">
  <p:cSld name="1_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Exercice des champions</a:t>
            </a:r>
            <a:endParaRPr/>
          </a:p>
        </p:txBody>
      </p:sp>
      <p:pic>
        <p:nvPicPr>
          <p:cNvPr id="4" name="Image 3" descr="Une image contenant logo, Graphique, symbole, cercle&#10;&#10;Le contenu généré par l’IA peut être incorrect.">
            <a:extLst>
              <a:ext uri="{FF2B5EF4-FFF2-40B4-BE49-F238E27FC236}">
                <a16:creationId xmlns:a16="http://schemas.microsoft.com/office/drawing/2014/main" id="{9F351AAE-6461-B892-C770-52E8B1F166DD}"/>
              </a:ext>
            </a:extLst>
          </p:cNvPr>
          <p:cNvPicPr>
            <a:picLocks noChangeAspect="1"/>
          </p:cNvPicPr>
          <p:nvPr userDrawn="1"/>
        </p:nvPicPr>
        <p:blipFill>
          <a:blip r:embed="rId2"/>
          <a:stretch>
            <a:fillRect/>
          </a:stretch>
        </p:blipFill>
        <p:spPr>
          <a:xfrm>
            <a:off x="8302061" y="-202894"/>
            <a:ext cx="1097282" cy="1225298"/>
          </a:xfrm>
          <a:prstGeom prst="rect">
            <a:avLst/>
          </a:prstGeom>
        </p:spPr>
      </p:pic>
    </p:spTree>
    <p:extLst>
      <p:ext uri="{BB962C8B-B14F-4D97-AF65-F5344CB8AC3E}">
        <p14:creationId xmlns:p14="http://schemas.microsoft.com/office/powerpoint/2010/main" val="260700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0" y="-1"/>
            <a:ext cx="6029608"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EFFB1A13-B56B-495C-A63E-82765F4EE0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846452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9"/>
        <p:cNvGrpSpPr/>
        <p:nvPr/>
      </p:nvGrpSpPr>
      <p:grpSpPr>
        <a:xfrm>
          <a:off x="0" y="0"/>
          <a:ext cx="0" cy="0"/>
          <a:chOff x="0" y="0"/>
          <a:chExt cx="0" cy="0"/>
        </a:xfrm>
      </p:grpSpPr>
      <p:sp>
        <p:nvSpPr>
          <p:cNvPr id="100" name="Google Shape;100;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 name="Google Shape;101;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 name="Google Shape;102;p42"/>
          <p:cNvSpPr txBox="1">
            <a:spLocks noGrp="1"/>
          </p:cNvSpPr>
          <p:nvPr>
            <p:ph type="title"/>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03" name="Google Shape;103;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105"/>
        <p:cNvGrpSpPr/>
        <p:nvPr/>
      </p:nvGrpSpPr>
      <p:grpSpPr>
        <a:xfrm>
          <a:off x="0" y="0"/>
          <a:ext cx="0" cy="0"/>
          <a:chOff x="0" y="0"/>
          <a:chExt cx="0" cy="0"/>
        </a:xfrm>
      </p:grpSpPr>
      <p:sp>
        <p:nvSpPr>
          <p:cNvPr id="106" name="Google Shape;106;p50"/>
          <p:cNvSpPr/>
          <p:nvPr/>
        </p:nvSpPr>
        <p:spPr>
          <a:xfrm>
            <a:off x="0" y="0"/>
            <a:ext cx="9144000" cy="476672"/>
          </a:xfrm>
          <a:prstGeom prst="rect">
            <a:avLst/>
          </a:prstGeom>
          <a:solidFill>
            <a:srgbClr val="61C4D1"/>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EC527E"/>
              </a:solidFill>
              <a:latin typeface="Calibri"/>
              <a:ea typeface="Calibri"/>
              <a:cs typeface="Calibri"/>
              <a:sym typeface="Calibri"/>
            </a:endParaRPr>
          </a:p>
        </p:txBody>
      </p:sp>
      <p:sp>
        <p:nvSpPr>
          <p:cNvPr id="107" name="Google Shape;107;p50"/>
          <p:cNvSpPr txBox="1">
            <a:spLocks noGrp="1"/>
          </p:cNvSpPr>
          <p:nvPr>
            <p:ph type="title"/>
          </p:nvPr>
        </p:nvSpPr>
        <p:spPr>
          <a:xfrm>
            <a:off x="72468" y="0"/>
            <a:ext cx="4113032" cy="476673"/>
          </a:xfrm>
          <a:prstGeom prst="rect">
            <a:avLst/>
          </a:prstGeom>
          <a:solidFill>
            <a:srgbClr val="61C4D1"/>
          </a:solid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50"/>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50"/>
          <p:cNvSpPr/>
          <p:nvPr/>
        </p:nvSpPr>
        <p:spPr>
          <a:xfrm>
            <a:off x="18039"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66" r:id="rId4"/>
    <p:sldLayoutId id="2147483667" r:id="rId5"/>
    <p:sldLayoutId id="2147483668"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3"/>
        <p:cNvGrpSpPr/>
        <p:nvPr/>
      </p:nvGrpSpPr>
      <p:grpSpPr>
        <a:xfrm>
          <a:off x="0" y="0"/>
          <a:ext cx="0" cy="0"/>
          <a:chOff x="0" y="0"/>
          <a:chExt cx="0" cy="0"/>
        </a:xfrm>
      </p:grpSpPr>
      <p:sp>
        <p:nvSpPr>
          <p:cNvPr id="94" name="Google Shape;94;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5" name="Google Shape;95;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6" name="Google Shape;96;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7" name="Google Shape;97;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8" name="Google Shape;98;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
          <p:cNvSpPr txBox="1">
            <a:spLocks noGrp="1"/>
          </p:cNvSpPr>
          <p:nvPr>
            <p:ph type="ctrTitle"/>
          </p:nvPr>
        </p:nvSpPr>
        <p:spPr>
          <a:xfrm>
            <a:off x="685800" y="3040905"/>
            <a:ext cx="7772400" cy="776100"/>
          </a:xfrm>
          <a:prstGeom prst="rect">
            <a:avLst/>
          </a:prstGeom>
          <a:noFill/>
          <a:ln>
            <a:noFill/>
          </a:ln>
        </p:spPr>
        <p:txBody>
          <a:bodyPr spcFirstLastPara="1" wrap="square" lIns="91425" tIns="45700" rIns="91425" bIns="45700" anchor="b" anchorCtr="0">
            <a:normAutofit fontScale="90000"/>
          </a:bodyPr>
          <a:lstStyle/>
          <a:p>
            <a:pPr lvl="0"/>
            <a:r>
              <a:rPr lang="fr-FR"/>
              <a:t>91. LES NOMBRES JUSQU’À 10 000</a:t>
            </a:r>
            <a:br>
              <a:rPr lang="fr-FR"/>
            </a:br>
            <a:r>
              <a:rPr lang="fr-FR">
                <a:solidFill>
                  <a:schemeClr val="bg1"/>
                </a:solidFill>
              </a:rPr>
              <a:t>Choisir une procédure de calcul</a:t>
            </a:r>
            <a:endParaRPr lang="fr-F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ce réservé du contenu 13">
            <a:extLst>
              <a:ext uri="{FF2B5EF4-FFF2-40B4-BE49-F238E27FC236}">
                <a16:creationId xmlns:a16="http://schemas.microsoft.com/office/drawing/2014/main" id="{3CEFFBD0-DEC6-D808-2617-C69C64D06EC0}"/>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6399000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ce réservé du contenu 13">
            <a:extLst>
              <a:ext uri="{FF2B5EF4-FFF2-40B4-BE49-F238E27FC236}">
                <a16:creationId xmlns:a16="http://schemas.microsoft.com/office/drawing/2014/main" id="{D1F05066-CD74-C655-F3B0-F1DB49E5C317}"/>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247029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C39878-40B4-4F6E-F2D8-00A75500162D}"/>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6D6640E9-AA76-E949-41F5-73CFF5896B5A}"/>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115C64C-1429-3FB2-5914-8496C91DA39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03398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5CF8125B-0820-02B0-D7F3-538A48B3D5F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502CC1D-DFCB-99F6-1B57-511E9C3B432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 name="Titre 2">
            <a:extLst>
              <a:ext uri="{FF2B5EF4-FFF2-40B4-BE49-F238E27FC236}">
                <a16:creationId xmlns:a16="http://schemas.microsoft.com/office/drawing/2014/main" id="{FA61EF14-AEA7-9407-1B43-176F4F1F597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D049802-5B92-10B6-38E8-6F2159038CA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6" name="Titre 5">
            <a:extLst>
              <a:ext uri="{FF2B5EF4-FFF2-40B4-BE49-F238E27FC236}">
                <a16:creationId xmlns:a16="http://schemas.microsoft.com/office/drawing/2014/main" id="{71F5E070-C1FB-F7F3-0975-85F2784E122E}"/>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7E2F21A-BE57-D086-5A54-2CCED1B7B24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Espace réservé du contenu 17">
            <a:extLst>
              <a:ext uri="{FF2B5EF4-FFF2-40B4-BE49-F238E27FC236}">
                <a16:creationId xmlns:a16="http://schemas.microsoft.com/office/drawing/2014/main" id="{83B733AE-151B-5632-2315-2B0BC37CF306}"/>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4155915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Espace réservé du contenu 10">
            <a:extLst>
              <a:ext uri="{FF2B5EF4-FFF2-40B4-BE49-F238E27FC236}">
                <a16:creationId xmlns:a16="http://schemas.microsoft.com/office/drawing/2014/main" id="{1EE946F7-E176-1FF0-4332-D93FC3714214}"/>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97622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A8C31-2647-83BC-D6E4-0AC606DEF86B}"/>
            </a:ext>
          </a:extLst>
        </p:cNvPr>
        <p:cNvGrpSpPr/>
        <p:nvPr/>
      </p:nvGrpSpPr>
      <p:grpSpPr>
        <a:xfrm>
          <a:off x="0" y="0"/>
          <a:ext cx="0" cy="0"/>
          <a:chOff x="0" y="0"/>
          <a:chExt cx="0" cy="0"/>
        </a:xfrm>
      </p:grpSpPr>
      <p:pic>
        <p:nvPicPr>
          <p:cNvPr id="13" name="Espace réservé du contenu 12">
            <a:extLst>
              <a:ext uri="{FF2B5EF4-FFF2-40B4-BE49-F238E27FC236}">
                <a16:creationId xmlns:a16="http://schemas.microsoft.com/office/drawing/2014/main" id="{74F54ACB-A146-238C-8C2D-26FFBBE987BE}"/>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972692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ce réservé du contenu 13">
            <a:extLst>
              <a:ext uri="{FF2B5EF4-FFF2-40B4-BE49-F238E27FC236}">
                <a16:creationId xmlns:a16="http://schemas.microsoft.com/office/drawing/2014/main" id="{8C8CA683-BA07-E3DB-9BAB-2F09A43B36D0}"/>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2869278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ce réservé du contenu 13">
            <a:extLst>
              <a:ext uri="{FF2B5EF4-FFF2-40B4-BE49-F238E27FC236}">
                <a16:creationId xmlns:a16="http://schemas.microsoft.com/office/drawing/2014/main" id="{00D90F62-03C9-11CD-5B80-AEDFC017DB24}"/>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2227100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9F76DF-1EBD-EF6B-AC0E-234AA2E4A2CB}"/>
            </a:ext>
          </a:extLst>
        </p:cNvPr>
        <p:cNvGrpSpPr/>
        <p:nvPr/>
      </p:nvGrpSpPr>
      <p:grpSpPr>
        <a:xfrm>
          <a:off x="0" y="0"/>
          <a:ext cx="0" cy="0"/>
          <a:chOff x="0" y="0"/>
          <a:chExt cx="0" cy="0"/>
        </a:xfrm>
      </p:grpSpPr>
      <p:pic>
        <p:nvPicPr>
          <p:cNvPr id="15" name="Espace réservé du contenu 14">
            <a:extLst>
              <a:ext uri="{FF2B5EF4-FFF2-40B4-BE49-F238E27FC236}">
                <a16:creationId xmlns:a16="http://schemas.microsoft.com/office/drawing/2014/main" id="{DCF01464-5299-8E63-A8E2-D056B06C566D}"/>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873542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Espace réservé du contenu 13">
            <a:extLst>
              <a:ext uri="{FF2B5EF4-FFF2-40B4-BE49-F238E27FC236}">
                <a16:creationId xmlns:a16="http://schemas.microsoft.com/office/drawing/2014/main" id="{567DA42E-363E-1C92-677E-F74E14BCE251}"/>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32395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26CCA-FC42-4C52-B92B-058AABEF3410}"/>
            </a:ext>
          </a:extLst>
        </p:cNvPr>
        <p:cNvGrpSpPr/>
        <p:nvPr/>
      </p:nvGrpSpPr>
      <p:grpSpPr>
        <a:xfrm>
          <a:off x="0" y="0"/>
          <a:ext cx="0" cy="0"/>
          <a:chOff x="0" y="0"/>
          <a:chExt cx="0" cy="0"/>
        </a:xfrm>
      </p:grpSpPr>
      <p:pic>
        <p:nvPicPr>
          <p:cNvPr id="15" name="Espace réservé du contenu 14">
            <a:extLst>
              <a:ext uri="{FF2B5EF4-FFF2-40B4-BE49-F238E27FC236}">
                <a16:creationId xmlns:a16="http://schemas.microsoft.com/office/drawing/2014/main" id="{B681B135-E06C-3687-20FA-53BD9AE1F7BE}"/>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754403996"/>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Props1.xml><?xml version="1.0" encoding="utf-8"?>
<ds:datastoreItem xmlns:ds="http://schemas.openxmlformats.org/officeDocument/2006/customXml" ds:itemID="{7C89612B-610F-4108-AE17-62FD1A561660}">
  <ds:schemaRefs>
    <ds:schemaRef ds:uri="http://schemas.microsoft.com/sharepoint/v3/contenttype/forms"/>
  </ds:schemaRefs>
</ds:datastoreItem>
</file>

<file path=customXml/itemProps2.xml><?xml version="1.0" encoding="utf-8"?>
<ds:datastoreItem xmlns:ds="http://schemas.openxmlformats.org/officeDocument/2006/customXml" ds:itemID="{0AFC8046-17FF-41B3-BD50-33DEA3CE10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9DFB0DB-D2D1-47D1-8EA2-B8D497D03C71}">
  <ds:schemaRefs>
    <ds:schemaRef ds:uri="27f64e36-29aa-44d5-a3e0-06242cad7d4d"/>
    <ds:schemaRef ds:uri="cd84cc96-e4f0-4e7f-873a-a508fb658c4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0</TotalTime>
  <Words>1533</Words>
  <Application>Microsoft Office PowerPoint</Application>
  <PresentationFormat>Affichage à l'écran (4:3)</PresentationFormat>
  <Paragraphs>64</Paragraphs>
  <Slides>15</Slides>
  <Notes>15</Notes>
  <HiddenSlides>0</HiddenSlides>
  <MMClips>0</MMClips>
  <ScaleCrop>false</ScaleCrop>
  <HeadingPairs>
    <vt:vector size="6" baseType="variant">
      <vt:variant>
        <vt:lpstr>Polices utilisées</vt:lpstr>
      </vt:variant>
      <vt:variant>
        <vt:i4>3</vt:i4>
      </vt:variant>
      <vt:variant>
        <vt:lpstr>Thème</vt:lpstr>
      </vt:variant>
      <vt:variant>
        <vt:i4>2</vt:i4>
      </vt:variant>
      <vt:variant>
        <vt:lpstr>Titres des diapositives</vt:lpstr>
      </vt:variant>
      <vt:variant>
        <vt:i4>15</vt:i4>
      </vt:variant>
    </vt:vector>
  </HeadingPairs>
  <TitlesOfParts>
    <vt:vector size="20" baseType="lpstr">
      <vt:lpstr>Arial</vt:lpstr>
      <vt:lpstr>Calibri</vt:lpstr>
      <vt:lpstr>Verdana</vt:lpstr>
      <vt:lpstr>Thème Office</vt:lpstr>
      <vt:lpstr>3_Thème Office</vt:lpstr>
      <vt:lpstr>91. LES NOMBRES JUSQU’À 10 000 Choisir une procédure de calcul</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Éditions Hatier</dc:creator>
  <cp:lastModifiedBy>LE BOT SANDRA</cp:lastModifiedBy>
  <cp:revision>3</cp:revision>
  <dcterms:created xsi:type="dcterms:W3CDTF">2022-01-07T11:15:07Z</dcterms:created>
  <dcterms:modified xsi:type="dcterms:W3CDTF">2026-03-16T11:09:20Z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