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theme/theme3.xml" ContentType="application/vnd.openxmlformats-officedocument.theme+xml"/>
  <Override PartName="/ppt/slideLayouts/slideLayout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3" r:id="rId5"/>
    <p:sldMasterId id="2147483662" r:id="rId6"/>
    <p:sldMasterId id="2147483666" r:id="rId7"/>
  </p:sldMasterIdLst>
  <p:notesMasterIdLst>
    <p:notesMasterId r:id="rId42"/>
  </p:notesMasterIdLst>
  <p:sldIdLst>
    <p:sldId id="256" r:id="rId8"/>
    <p:sldId id="357" r:id="rId9"/>
    <p:sldId id="358" r:id="rId10"/>
    <p:sldId id="359" r:id="rId11"/>
    <p:sldId id="360" r:id="rId12"/>
    <p:sldId id="361" r:id="rId13"/>
    <p:sldId id="362" r:id="rId14"/>
    <p:sldId id="363" r:id="rId15"/>
    <p:sldId id="364" r:id="rId16"/>
    <p:sldId id="365" r:id="rId17"/>
    <p:sldId id="366" r:id="rId18"/>
    <p:sldId id="367" r:id="rId19"/>
    <p:sldId id="368" r:id="rId20"/>
    <p:sldId id="369" r:id="rId21"/>
    <p:sldId id="370" r:id="rId22"/>
    <p:sldId id="371" r:id="rId23"/>
    <p:sldId id="372" r:id="rId24"/>
    <p:sldId id="373" r:id="rId25"/>
    <p:sldId id="374" r:id="rId26"/>
    <p:sldId id="375" r:id="rId27"/>
    <p:sldId id="376" r:id="rId28"/>
    <p:sldId id="377" r:id="rId29"/>
    <p:sldId id="378" r:id="rId30"/>
    <p:sldId id="379" r:id="rId31"/>
    <p:sldId id="380" r:id="rId32"/>
    <p:sldId id="381" r:id="rId33"/>
    <p:sldId id="382" r:id="rId34"/>
    <p:sldId id="354" r:id="rId35"/>
    <p:sldId id="384" r:id="rId36"/>
    <p:sldId id="385" r:id="rId37"/>
    <p:sldId id="386" r:id="rId38"/>
    <p:sldId id="355" r:id="rId39"/>
    <p:sldId id="356" r:id="rId40"/>
    <p:sldId id="287" r:id="rId4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2D200454-40CA-4A62-9FC3-DE9A4176ACB9}">
      <p15:notes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iNbJHp9ho4ruAvxi+IG1Imtxoxr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F875900-4CD5-0B77-42CA-03FBCC6F856F}" name="Pauline Lion" initials="PL" userId="48ef9a2cfb904c2c" providerId="Windows Live"/>
  <p188:author id="{8035A710-E786-5AD4-6E6B-F2C4540F2679}" name="CHAUVELLIER ANNE" initials="CA" userId="S::ACHAUVELLIER@editions-hatier.fr::f6f57ace-c9cf-44ce-941b-3615434e65b1" providerId="AD"/>
  <p188:author id="{5F8BA321-80A1-CEA0-CCDE-AB6954515002}" name="TAILLADE JUSTINE" initials="TJ" userId="S::JTAILLADE@editions-hatier.fr::7689be7a-6074-46a5-a6a4-f2fd3e4f6393" providerId="AD"/>
  <p188:author id="{BCEC0C35-085C-D9B9-E378-2995294E600F}" name="Sylvie Advenier" initials="SA" userId="516bcc22ff4f1580" providerId="Windows Live"/>
  <p188:author id="{99329D8D-736E-127F-056B-D92D91D3CEEB}" name="Harmonie Rossi Tessier" initials="HRT" userId="ce3dc0babca3d520" providerId="Windows Live"/>
  <p188:author id="{CB410498-00AA-A716-1E6C-E42B11846246}" name="jennifer riviere" initials="jr" userId="77148290420568c5" providerId="Windows Live"/>
  <p188:author id="{A731B9A7-FB2F-8BD0-97C6-EA6906EE8F3B}" name="Justine Taillade" initials="JT" userId="Justine Taillade" providerId="None"/>
  <p188:author id="{99B08BAC-A5CC-5B93-C974-BC3036FFCE66}" name="yaelb06" initials="ya" userId="S::yaelb06_yahoo.fr#ext#@hachette.onmicrosoft.com::178ef0ed-7e4d-4a1d-b478-d626cbda7b77" providerId="AD"/>
  <p188:author id="{2EACF4B5-B5D6-1F77-434B-4ACC816D40DA}" name="Caroline HACHE" initials="CH" userId="Caroline HACHE" providerId="None"/>
  <p188:author id="{4CF84EDD-95CE-3E5E-4B94-06DB52278683}" name="Christophe Dracos" initials="CD" userId="S::cri.dracos_outlook.fr#ext#@hachette.onmicrosoft.com::9a339485-cc17-450e-b56d-f2edc49cae5a" providerId="AD"/>
  <p188:author id="{11392DF4-B385-4FE1-7B1C-2996C4C1DFB8}" name="Yaël Fernandez" initials="YF" userId="5a0aec09e72f9ec6"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0" name="Christophe DRACOS" initials="" lastIdx="5" clrIdx="0"/>
  <p:cmAuthor id="7" name="LEMAIRE LOUHANNE" initials="LL" lastIdx="3" clrIdx="7">
    <p:extLst>
      <p:ext uri="{19B8F6BF-5375-455C-9EA6-DF929625EA0E}">
        <p15:presenceInfo xmlns:p15="http://schemas.microsoft.com/office/powerpoint/2012/main" userId="S::LLEMAIRE@editions-hatier.fr::a1b6b622-126c-424e-b556-9693f133b9e2" providerId="AD"/>
      </p:ext>
    </p:extLst>
  </p:cmAuthor>
  <p:cmAuthor id="1" name="jennifer r" initials="" lastIdx="10" clrIdx="1"/>
  <p:cmAuthor id="8" name="LE BOT SANDRA" initials="SL" lastIdx="29" clrIdx="8">
    <p:extLst>
      <p:ext uri="{19B8F6BF-5375-455C-9EA6-DF929625EA0E}">
        <p15:presenceInfo xmlns:p15="http://schemas.microsoft.com/office/powerpoint/2012/main" userId="S::SLEBOT@editions-hatier.fr::5fe4e071-d3f4-40df-970f-ee8fcf898346" providerId="AD"/>
      </p:ext>
    </p:extLst>
  </p:cmAuthor>
  <p:cmAuthor id="2" name="Catherine MALLARD" initials="" lastIdx="7" clrIdx="2"/>
  <p:cmAuthor id="9" name="Christophe Dracos" initials="CD" lastIdx="18" clrIdx="9">
    <p:extLst>
      <p:ext uri="{19B8F6BF-5375-455C-9EA6-DF929625EA0E}">
        <p15:presenceInfo xmlns:p15="http://schemas.microsoft.com/office/powerpoint/2012/main" userId="S::cri.dracos_outlook.fr#ext#@hachette.onmicrosoft.com::9a339485-cc17-450e-b56d-f2edc49cae5a" providerId="AD"/>
      </p:ext>
    </p:extLst>
  </p:cmAuthor>
  <p:cmAuthor id="3" name="Pauline Negrel-Lion" initials="" lastIdx="10" clrIdx="3"/>
  <p:cmAuthor id="10" name="pauline.negrellion" initials="pa" lastIdx="1" clrIdx="10">
    <p:extLst>
      <p:ext uri="{19B8F6BF-5375-455C-9EA6-DF929625EA0E}">
        <p15:presenceInfo xmlns:p15="http://schemas.microsoft.com/office/powerpoint/2012/main" userId="S::pauline.negrellion_gmail.com#ext#@hachette.onmicrosoft.com::9fb65b54-3bbd-4994-b3cf-42d8602c7eef" providerId="AD"/>
      </p:ext>
    </p:extLst>
  </p:cmAuthor>
  <p:cmAuthor id="4" name="HACHE Caroline" initials="" lastIdx="3" clrIdx="4"/>
  <p:cmAuthor id="5" name="Harmonie Tessier" initials="" lastIdx="3" clrIdx="5"/>
  <p:cmAuthor id="6" name="cri.dracos@outlook.fr" initials="c" lastIdx="1" clrIdx="6"/>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C0C"/>
    <a:srgbClr val="61C4D1"/>
    <a:srgbClr val="FFD1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B3101BA-2F64-45D3-A245-1F2F06DDF6FC}" v="1" dt="2026-03-05T14:21:09.0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978" autoAdjust="0"/>
    <p:restoredTop sz="70944" autoAdjust="0"/>
  </p:normalViewPr>
  <p:slideViewPr>
    <p:cSldViewPr snapToGrid="0">
      <p:cViewPr varScale="1">
        <p:scale>
          <a:sx n="78" d="100"/>
          <a:sy n="78" d="100"/>
        </p:scale>
        <p:origin x="2268" y="96"/>
      </p:cViewPr>
      <p:guideLst>
        <p:guide orient="horz" pos="2160"/>
        <p:guide pos="2880"/>
      </p:guideLst>
    </p:cSldViewPr>
  </p:slideViewPr>
  <p:notesTextViewPr>
    <p:cViewPr>
      <p:scale>
        <a:sx n="200" d="100"/>
        <a:sy n="200" d="100"/>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notesMaster" Target="notesMasters/notesMaster1.xml"/><Relationship Id="rId55" Type="http://customschemas.google.com/relationships/presentationmetadata" Target="metadata"/><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62"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57"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commentAuthors" Target="commentAuthors.xml"/><Relationship Id="rId8"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dirty="0"/>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fr-FR"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fr-FR" i="1" dirty="0"/>
              <a:t>Aujourd’hui, nous allons additionner et soustraire</a:t>
            </a:r>
            <a:r>
              <a:rPr lang="fr-FR" i="1" baseline="0" dirty="0"/>
              <a:t> des fractions qui ont des dénominateurs différents.</a:t>
            </a:r>
            <a:endParaRPr lang="fr-FR" i="1" dirty="0"/>
          </a:p>
        </p:txBody>
      </p:sp>
      <p:sp>
        <p:nvSpPr>
          <p:cNvPr id="108" name="Google Shape;108;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i="1" baseline="0" dirty="0">
                    <a:latin typeface="Calibri" panose="020F0502020204030204" pitchFamily="34" charset="0"/>
                  </a:rPr>
                  <a:t>On va utiliser un rectangle unité </a:t>
                </a:r>
                <a:r>
                  <a:rPr lang="fr-FR" b="0" i="1" baseline="0" dirty="0">
                    <a:effectLst/>
                    <a:latin typeface="Calibri" panose="020F0502020204030204" pitchFamily="34" charset="0"/>
                    <a:ea typeface="Calibri" charset="0"/>
                    <a:cs typeface="Times New Roman" charset="0"/>
                  </a:rPr>
                  <a:t>qui est partagé en cinquièmes et en dixièmes.</a:t>
                </a:r>
              </a:p>
              <a:p>
                <a:pPr marL="0">
                  <a:defRPr/>
                </a:pPr>
                <a:r>
                  <a:rPr lang="fr-FR" b="0" i="0" baseline="0" dirty="0">
                    <a:effectLst/>
                    <a:latin typeface="Calibri" panose="020F0502020204030204" pitchFamily="34" charset="0"/>
                  </a:rPr>
                  <a:t>Les élèves peuvent utiliser leurs rectangles (</a:t>
                </a:r>
                <a:r>
                  <a:rPr lang="fr-FR" dirty="0">
                    <a:latin typeface="Calibri" panose="020F0502020204030204" pitchFamily="34" charset="0"/>
                  </a:rPr>
                  <a:t>fiches</a:t>
                </a:r>
                <a:r>
                  <a:rPr lang="fr-FR" b="0" i="0" baseline="0" dirty="0">
                    <a:effectLst/>
                    <a:latin typeface="Calibri" panose="020F0502020204030204" pitchFamily="34" charset="0"/>
                  </a:rPr>
                  <a:t> </a:t>
                </a:r>
                <a:r>
                  <a:rPr lang="fr-FR" dirty="0">
                    <a:latin typeface="Calibri" panose="020F0502020204030204" pitchFamily="34" charset="0"/>
                  </a:rPr>
                  <a:t>photocopiables</a:t>
                </a:r>
                <a:r>
                  <a:rPr lang="fr-FR" b="0" i="0" baseline="0" dirty="0">
                    <a:effectLst/>
                    <a:latin typeface="Calibri" panose="020F0502020204030204" pitchFamily="34" charset="0"/>
                  </a:rPr>
                  <a:t> n°</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dirty="0">
                    <a:latin typeface="Calibri" panose="020F0502020204030204" pitchFamily="34" charset="0"/>
                  </a:rPr>
                  <a:t>29A, 29B et 29C</a:t>
                </a:r>
                <a:r>
                  <a:rPr lang="fr-FR" b="0" i="0" baseline="0" dirty="0">
                    <a:effectLst/>
                    <a:latin typeface="Calibri" panose="020F0502020204030204" pitchFamily="34" charset="0"/>
                  </a:rPr>
                  <a:t>) pour trouver les fractions équivalentes.</a:t>
                </a:r>
                <a:endParaRPr lang="fr-FR" i="1" baseline="0" dirty="0">
                  <a:latin typeface="Calibri" panose="020F0502020204030204" pitchFamily="34"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0" baseline="0" dirty="0">
                    <a:effectLst/>
                    <a:latin typeface="Calibri" panose="020F0502020204030204" pitchFamily="34" charset="0"/>
                    <a:ea typeface="Calibri" charset="0"/>
                    <a:cs typeface="Times New Roman" charset="0"/>
                  </a:rPr>
                  <a:t>Faire décrire le rectangle unité présenté au tableau</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effectLst/>
                    <a:latin typeface="Calibri" panose="020F0502020204030204" pitchFamily="34" charset="0"/>
                    <a:ea typeface="Calibri" charset="0"/>
                    <a:cs typeface="Times New Roman" charset="0"/>
                  </a:rPr>
                  <a:t>: </a:t>
                </a:r>
                <a:r>
                  <a:rPr lang="fr-FR" b="0" i="1" baseline="0" dirty="0">
                    <a:effectLst/>
                    <a:latin typeface="Calibri" panose="020F0502020204030204" pitchFamily="34" charset="0"/>
                    <a:ea typeface="Calibri" charset="0"/>
                    <a:cs typeface="Times New Roman" charset="0"/>
                  </a:rPr>
                  <a:t>les traits pleins partagent le rectangle unité en cinq parts égales, </a:t>
                </a:r>
                <a:r>
                  <a:rPr lang="fr-FR" b="0" i="1" u="none" baseline="0" dirty="0">
                    <a:effectLst/>
                    <a:latin typeface="Calibri" panose="020F0502020204030204" pitchFamily="34" charset="0"/>
                    <a:ea typeface="Calibri" charset="0"/>
                    <a:cs typeface="Times New Roman" charset="0"/>
                  </a:rPr>
                  <a:t>on a donc des cinquièmes : un cinquième, </a:t>
                </a:r>
                <a:r>
                  <a:rPr lang="fr-FR" b="0" i="0" u="none" baseline="0" dirty="0">
                    <a:effectLst/>
                    <a:latin typeface="Calibri" panose="020F0502020204030204" pitchFamily="34" charset="0"/>
                    <a:ea typeface="Calibri" charset="0"/>
                    <a:cs typeface="Times New Roman" charset="0"/>
                  </a:rPr>
                  <a:t>(pointer chaque part en même temps) </a:t>
                </a:r>
                <a:r>
                  <a:rPr lang="fr-FR" b="0" i="1" u="none" baseline="0" dirty="0">
                    <a:effectLst/>
                    <a:latin typeface="Calibri" panose="020F0502020204030204" pitchFamily="34" charset="0"/>
                    <a:ea typeface="Calibri" charset="0"/>
                    <a:cs typeface="Times New Roman" charset="0"/>
                  </a:rPr>
                  <a:t>deux cinquièmes, trois cinquièmes, etc. </a:t>
                </a:r>
                <a:r>
                  <a:rPr lang="fr-FR" b="0" i="0" baseline="0" dirty="0">
                    <a:effectLst/>
                    <a:latin typeface="Calibri" panose="020F0502020204030204" pitchFamily="34" charset="0"/>
                    <a:ea typeface="Calibri" charset="0"/>
                    <a:cs typeface="Times New Roman" charset="0"/>
                  </a:rPr>
                  <a:t>Verbaliser de même les dixièmes en pointant le double rôle des traits pleins qui matérialisent le partage en cinquièmes mais aussi en dixièmes.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panose="020F0502020204030204" pitchFamily="34" charset="0"/>
                    <a:ea typeface="Calibri" charset="0"/>
                    <a:cs typeface="Calibri"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ea typeface="Calibri" charset="0"/>
                    <a:cs typeface="Calibri" charset="0"/>
                  </a:rPr>
                  <a:t>:</a:t>
                </a:r>
                <a:r>
                  <a:rPr lang="fr-FR" i="0" baseline="0" dirty="0">
                    <a:latin typeface="Calibri" panose="020F0502020204030204" pitchFamily="34" charset="0"/>
                    <a:ea typeface="Calibri" charset="0"/>
                    <a:cs typeface="Calibri" charset="0"/>
                  </a:rPr>
                  <a:t> 4/10</a:t>
                </a:r>
                <a:r>
                  <a:rPr lang="fr-FR" b="0" dirty="0">
                    <a:effectLst/>
                    <a:latin typeface="Calibri" panose="020F0502020204030204" pitchFamily="34" charset="0"/>
                    <a:ea typeface="Calibri" charset="0"/>
                    <a:cs typeface="Times New Roman" charset="0"/>
                  </a:rPr>
                  <a:t>.</a:t>
                </a:r>
                <a:endParaRPr lang="fr-FR" b="0" i="0" baseline="0" dirty="0">
                  <a:effectLst/>
                  <a:latin typeface="Calibri" panose="020F0502020204030204" pitchFamily="34" charset="0"/>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0" i="1" baseline="0" dirty="0">
                    <a:effectLst/>
                    <a:latin typeface="Calibri" panose="020F0502020204030204" pitchFamily="34" charset="0"/>
                    <a:ea typeface="Calibri" charset="0"/>
                    <a:cs typeface="Times New Roman" charset="0"/>
                  </a:rPr>
                  <a:t>On va représenter la fraction deux cinquièmes et chercher quelle fraction en dixièmes est identique. </a:t>
                </a:r>
                <a:r>
                  <a:rPr lang="fr-FR" b="0" i="0" baseline="0" dirty="0">
                    <a:effectLst/>
                    <a:latin typeface="Calibri" panose="020F0502020204030204" pitchFamily="34" charset="0"/>
                    <a:ea typeface="Calibri" charset="0"/>
                    <a:cs typeface="Times New Roman" charset="0"/>
                  </a:rPr>
                  <a:t>Interroger un élève et suivre ses instructions. Puis, engager une discussion collective pour conclure que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effectLst/>
                    <a:latin typeface="Calibri" panose="020F0502020204030204" pitchFamily="34" charset="0"/>
                    <a:ea typeface="Calibri" charset="0"/>
                    <a:cs typeface="Times New Roman" charset="0"/>
                  </a:rPr>
                  <a:t>: </a:t>
                </a:r>
                <a:r>
                  <a:rPr lang="fr-FR" b="0" i="1" baseline="0" dirty="0">
                    <a:effectLst/>
                    <a:latin typeface="Calibri" panose="020F0502020204030204" pitchFamily="34" charset="0"/>
                    <a:ea typeface="Calibri" charset="0"/>
                    <a:cs typeface="Times New Roman" charset="0"/>
                  </a:rPr>
                  <a:t>deux cinquièmes, c’est pareil que quatre dixièmes donc 2/5</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baseline="0" dirty="0">
                    <a:effectLst/>
                    <a:latin typeface="Calibri" panose="020F0502020204030204" pitchFamily="34" charset="0"/>
                    <a:ea typeface="Calibri" charset="0"/>
                    <a:cs typeface="Times New Roman" charset="0"/>
                  </a:rPr>
                  <a:t>=</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1" baseline="0" dirty="0">
                    <a:effectLst/>
                    <a:latin typeface="Calibri" panose="020F0502020204030204" pitchFamily="34" charset="0"/>
                    <a:ea typeface="Calibri" charset="0"/>
                    <a:cs typeface="Times New Roman" charset="0"/>
                  </a:rPr>
                  <a:t>4/10.</a:t>
                </a:r>
                <a:endParaRPr lang="fr-FR" i="1"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a:r>
                  <a:rPr lang="fr-FR" i="1" baseline="0" dirty="0" smtClean="0"/>
                  <a:t>On va utiliser un rectangle unité </a:t>
                </a:r>
                <a:r>
                  <a:rPr lang="fr-FR" sz="1200" b="0" i="1" baseline="0" dirty="0" smtClean="0">
                    <a:effectLst/>
                    <a:ea typeface="Calibri" charset="0"/>
                    <a:cs typeface="Times New Roman" charset="0"/>
                  </a:rPr>
                  <a:t>qui est partagé en cinquièmes et en dixièmes.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baseline="0" dirty="0" smtClean="0">
                    <a:effectLst/>
                    <a:ea typeface="Calibri" charset="0"/>
                    <a:cs typeface="Times New Roman" charset="0"/>
                  </a:rPr>
                  <a:t>Les élèves peuvent utiliser leurs rectangles (fiche </a:t>
                </a:r>
                <a:r>
                  <a:rPr lang="fr-FR" sz="1200" b="0" i="0" baseline="0" dirty="0" err="1" smtClean="0">
                    <a:effectLst/>
                    <a:ea typeface="Calibri" charset="0"/>
                    <a:cs typeface="Times New Roman" charset="0"/>
                  </a:rPr>
                  <a:t>photocopiable</a:t>
                </a:r>
                <a:r>
                  <a:rPr lang="fr-FR" sz="1200" b="0" i="0" baseline="0" dirty="0" smtClean="0">
                    <a:effectLst/>
                    <a:ea typeface="Calibri" charset="0"/>
                    <a:cs typeface="Times New Roman" charset="0"/>
                  </a:rPr>
                  <a:t> n°29) pour trouver les fractions équivalentes.</a:t>
                </a:r>
                <a:endParaRPr lang="fr-FR" i="1" baseline="0" dirty="0" smtClean="0"/>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baseline="0" dirty="0" smtClean="0">
                    <a:effectLst/>
                    <a:ea typeface="Calibri" charset="0"/>
                    <a:cs typeface="Times New Roman" charset="0"/>
                  </a:rPr>
                  <a:t>Faire décrire le rectangle unité présenté au tableau : </a:t>
                </a:r>
                <a:r>
                  <a:rPr lang="fr-FR" sz="1200" b="0" i="1" baseline="0" dirty="0" smtClean="0">
                    <a:effectLst/>
                    <a:ea typeface="Calibri" charset="0"/>
                    <a:cs typeface="Times New Roman" charset="0"/>
                  </a:rPr>
                  <a:t>les traits pleins partagent le rectangle unité en cinq parts égales, on a donc des cinquièmes, un cinquième et un cinquième on a deux cinquièmes, </a:t>
                </a:r>
                <a:r>
                  <a:rPr lang="mr-IN" sz="1200" b="0" i="1" baseline="0" dirty="0" smtClean="0">
                    <a:effectLst/>
                    <a:ea typeface="Calibri" charset="0"/>
                    <a:cs typeface="Times New Roman" charset="0"/>
                  </a:rPr>
                  <a:t>…</a:t>
                </a:r>
                <a:r>
                  <a:rPr lang="fr-FR" sz="1200" b="0" i="1" baseline="0" dirty="0" smtClean="0">
                    <a:effectLst/>
                    <a:ea typeface="Calibri" charset="0"/>
                    <a:cs typeface="Times New Roman" charset="0"/>
                  </a:rPr>
                  <a:t>.</a:t>
                </a:r>
                <a:r>
                  <a:rPr lang="fr-FR" sz="1200" b="0" i="0" baseline="0" dirty="0" smtClean="0">
                    <a:effectLst/>
                    <a:ea typeface="Calibri" charset="0"/>
                    <a:cs typeface="Times New Roman" charset="0"/>
                  </a:rPr>
                  <a:t> (pointer les éléments en même temps). </a:t>
                </a:r>
                <a:r>
                  <a:rPr lang="fr-FR" sz="1200" b="0" i="1" baseline="0" dirty="0" smtClean="0">
                    <a:effectLst/>
                    <a:ea typeface="Calibri" charset="0"/>
                    <a:cs typeface="Times New Roman" charset="0"/>
                  </a:rPr>
                  <a:t>On a bien cinq cinquièmes.</a:t>
                </a:r>
                <a:r>
                  <a:rPr lang="fr-FR" sz="1200" b="0" i="0" baseline="0" dirty="0" smtClean="0">
                    <a:effectLst/>
                    <a:ea typeface="Calibri" charset="0"/>
                    <a:cs typeface="Times New Roman" charset="0"/>
                  </a:rPr>
                  <a:t> Verbaliser de même les dixièmes en pointant le double rôle des traits pleins qui matérialisent le partage en cinquièmes mais aussi en dixièmes.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smtClean="0">
                    <a:latin typeface="Calibri" charset="0"/>
                    <a:ea typeface="Calibri" charset="0"/>
                    <a:cs typeface="Calibri" charset="0"/>
                  </a:rPr>
                  <a:t>Réponse attendue </a:t>
                </a:r>
                <a:r>
                  <a:rPr lang="fr-FR" i="0" baseline="0" dirty="0" smtClean="0">
                    <a:latin typeface="Calibri" charset="0"/>
                    <a:ea typeface="Calibri" charset="0"/>
                    <a:cs typeface="Calibri" charset="0"/>
                  </a:rPr>
                  <a:t>: </a:t>
                </a:r>
                <a:r>
                  <a:rPr lang="fr-FR" sz="1200" b="0" i="0" smtClean="0">
                    <a:effectLst/>
                    <a:latin typeface="Cambria Math" charset="0"/>
                    <a:ea typeface="Calibri" charset="0"/>
                    <a:cs typeface="Times New Roman" charset="0"/>
                  </a:rPr>
                  <a:t>4/</a:t>
                </a:r>
                <a:r>
                  <a:rPr lang="fr-FR" sz="1200" b="0" i="0" smtClean="0">
                    <a:effectLst/>
                    <a:latin typeface="Cambria Math" charset="0"/>
                    <a:ea typeface="Calibri" charset="0"/>
                    <a:cs typeface="Times New Roman" charset="0"/>
                  </a:rPr>
                  <a:t>10</a:t>
                </a:r>
                <a:r>
                  <a:rPr lang="fr-FR" sz="1200" b="0" dirty="0" smtClean="0">
                    <a:effectLst/>
                    <a:ea typeface="Calibri" charset="0"/>
                    <a:cs typeface="Times New Roman" charset="0"/>
                  </a:rPr>
                  <a:t>.</a:t>
                </a:r>
                <a:endParaRPr lang="fr-FR" sz="1200" b="0" i="0" baseline="0" dirty="0" smtClean="0">
                  <a:effectLst/>
                  <a:ea typeface="Calibri" charset="0"/>
                  <a:cs typeface="Times New Roman" charset="0"/>
                </a:endParaRP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baseline="0" dirty="0" smtClean="0">
                    <a:effectLst/>
                    <a:ea typeface="Calibri" charset="0"/>
                    <a:cs typeface="Times New Roman" charset="0"/>
                  </a:rPr>
                  <a:t>On va représenter la fraction deux cinquièmes et chercher quelle fraction en dixièmes est identique. </a:t>
                </a:r>
                <a:r>
                  <a:rPr lang="fr-FR" sz="1200" b="0" i="0" baseline="0" dirty="0" smtClean="0">
                    <a:effectLst/>
                    <a:ea typeface="Calibri" charset="0"/>
                    <a:cs typeface="Times New Roman" charset="0"/>
                  </a:rPr>
                  <a:t>Interroger un élève et suivre ses instructions. Puis engager une discussion collective pour conclure que : </a:t>
                </a:r>
                <a:r>
                  <a:rPr lang="fr-FR" sz="1200" b="0" i="1" baseline="0" dirty="0" smtClean="0">
                    <a:effectLst/>
                    <a:ea typeface="Calibri" charset="0"/>
                    <a:cs typeface="Times New Roman" charset="0"/>
                  </a:rPr>
                  <a:t>deux cinquièmes, c’est pareil que quatre dixièmes donc </a:t>
                </a:r>
                <a:r>
                  <a:rPr lang="fr-FR" sz="1200" b="0" i="0" smtClean="0">
                    <a:effectLst/>
                    <a:latin typeface="Cambria Math" charset="0"/>
                    <a:ea typeface="Calibri" charset="0"/>
                    <a:cs typeface="Times New Roman" charset="0"/>
                  </a:rPr>
                  <a:t>2</a:t>
                </a:r>
                <a:r>
                  <a:rPr lang="fr-FR" sz="1200" b="0" i="0" smtClean="0">
                    <a:effectLst/>
                    <a:latin typeface="Cambria Math" charset="0"/>
                    <a:ea typeface="Calibri" charset="0"/>
                    <a:cs typeface="Times New Roman" charset="0"/>
                  </a:rPr>
                  <a:t>/</a:t>
                </a:r>
                <a:r>
                  <a:rPr lang="fr-FR" sz="1200" b="0" i="0" smtClean="0">
                    <a:effectLst/>
                    <a:latin typeface="Cambria Math" charset="0"/>
                    <a:ea typeface="Calibri" charset="0"/>
                    <a:cs typeface="Times New Roman" charset="0"/>
                  </a:rPr>
                  <a:t>5</a:t>
                </a:r>
                <a:r>
                  <a:rPr lang="fr-FR" sz="1200" b="0" i="1" baseline="0" dirty="0" smtClean="0">
                    <a:effectLst/>
                    <a:ea typeface="Calibri" charset="0"/>
                    <a:cs typeface="Times New Roman" charset="0"/>
                  </a:rPr>
                  <a:t> = </a:t>
                </a:r>
                <a:r>
                  <a:rPr lang="fr-FR" sz="1200" b="0" i="0" smtClean="0">
                    <a:effectLst/>
                    <a:latin typeface="Cambria Math" charset="0"/>
                    <a:ea typeface="Calibri" charset="0"/>
                    <a:cs typeface="Times New Roman" charset="0"/>
                  </a:rPr>
                  <a:t>4/10</a:t>
                </a:r>
                <a:r>
                  <a:rPr lang="fr-FR" sz="1200" b="0" i="1" baseline="0" dirty="0" smtClean="0">
                    <a:effectLst/>
                    <a:ea typeface="Calibri" charset="0"/>
                    <a:cs typeface="Times New Roman" charset="0"/>
                  </a:rPr>
                  <a:t>.</a:t>
                </a:r>
              </a:p>
              <a:p>
                <a:pPr marL="0"/>
                <a:endParaRPr lang="fr-FR" i="1" dirty="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10</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83116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Écrivez sur votre</a:t>
                </a:r>
                <a:r>
                  <a:rPr lang="fr-FR" i="1" baseline="0" dirty="0">
                    <a:latin typeface="Calibri" panose="020F0502020204030204" pitchFamily="34" charset="0"/>
                  </a:rPr>
                  <a:t> ardoise l’égalité et complétez-la. Vous pouvez utiliser vos rectangles. Quel rectangle utiliser ici</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i="1" baseline="0" dirty="0">
                    <a:latin typeface="Calibri" panose="020F0502020204030204" pitchFamily="34" charset="0"/>
                  </a:rPr>
                  <a:t>? → Celui partagé en quarts et en huitièmes.</a:t>
                </a:r>
                <a:r>
                  <a:rPr lang="fr-FR" i="0" baseline="0" dirty="0">
                    <a:latin typeface="Calibri" panose="020F0502020204030204" pitchFamily="34" charset="0"/>
                  </a:rPr>
                  <a:t> </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panose="020F0502020204030204" pitchFamily="34" charset="0"/>
                    <a:ea typeface="Calibri" charset="0"/>
                    <a:cs typeface="Calibri" charset="0"/>
                  </a:rPr>
                  <a:t>Réponse attendue</a:t>
                </a:r>
                <a:r>
                  <a:rPr lang="fr-FR" b="0" i="0" u="none" strike="noStrike" cap="none" dirty="0">
                    <a:solidFill>
                      <a:schemeClr val="dk1"/>
                    </a:solidFill>
                    <a:effectLst/>
                    <a:latin typeface="Calibri" panose="020F0502020204030204" pitchFamily="34" charset="0"/>
                    <a:ea typeface="Calibri"/>
                    <a:cs typeface="Calibri"/>
                    <a:sym typeface="Calibri"/>
                  </a:rPr>
                  <a:t> </a:t>
                </a:r>
                <a:r>
                  <a:rPr lang="fr-FR" b="0" i="0" baseline="0" dirty="0">
                    <a:latin typeface="Calibri" panose="020F0502020204030204" pitchFamily="34" charset="0"/>
                    <a:ea typeface="Calibri" charset="0"/>
                    <a:cs typeface="Calibri" charset="0"/>
                  </a:rPr>
                  <a:t>:</a:t>
                </a:r>
                <a:r>
                  <a:rPr lang="fr-FR" i="0" baseline="0" dirty="0">
                    <a:latin typeface="Calibri" panose="020F0502020204030204" pitchFamily="34" charset="0"/>
                    <a:ea typeface="Calibri" charset="0"/>
                    <a:cs typeface="Calibri" charset="0"/>
                  </a:rPr>
                  <a:t> 2/8</a:t>
                </a:r>
                <a:r>
                  <a:rPr lang="fr-FR" b="0" dirty="0">
                    <a:effectLst/>
                    <a:latin typeface="Calibri" panose="020F0502020204030204" pitchFamily="34" charset="0"/>
                    <a:ea typeface="Calibri" charset="0"/>
                    <a:cs typeface="Times New Roman" charset="0"/>
                  </a:rPr>
                  <a:t>.</a:t>
                </a:r>
                <a:endParaRPr lang="fr-FR" i="0" baseline="0" dirty="0">
                  <a:latin typeface="Calibri" panose="020F0502020204030204" pitchFamily="34" charset="0"/>
                </a:endParaRPr>
              </a:p>
              <a:p>
                <a:pPr marL="0"/>
                <a:r>
                  <a:rPr lang="fr-FR" i="0" baseline="0" dirty="0">
                    <a:latin typeface="Calibri" panose="020F0502020204030204" pitchFamily="34" charset="0"/>
                  </a:rPr>
                  <a:t>Valider les ardoises d’un signe discret.</a:t>
                </a:r>
                <a:endParaRPr lang="fr-FR" i="1" baseline="0" dirty="0">
                  <a:latin typeface="Calibri" panose="020F0502020204030204" pitchFamily="34" charset="0"/>
                </a:endParaRPr>
              </a:p>
            </p:txBody>
          </p:sp>
        </mc:Choice>
        <mc:Fallback xmlns="">
          <p:sp>
            <p:nvSpPr>
              <p:cNvPr id="3" name="Espace réservé des commentaires 2"/>
              <p:cNvSpPr>
                <a:spLocks noGrp="1"/>
              </p:cNvSpPr>
              <p:nvPr>
                <p:ph type="body" idx="1"/>
              </p:nvPr>
            </p:nvSpPr>
            <p:spPr/>
            <p:txBody>
              <a:bodyPr/>
              <a:lstStyle/>
              <a:p>
                <a:pPr marL="0"/>
                <a:r>
                  <a:rPr lang="fr-FR" i="1" dirty="0" smtClean="0"/>
                  <a:t>Écrivez sur votre</a:t>
                </a:r>
                <a:r>
                  <a:rPr lang="fr-FR" i="1" baseline="0" dirty="0" smtClean="0"/>
                  <a:t> ardoise l’égalité et </a:t>
                </a:r>
                <a:r>
                  <a:rPr lang="fr-FR" i="1" baseline="0" dirty="0" smtClean="0"/>
                  <a:t>complétez-la. Vous </a:t>
                </a:r>
                <a:r>
                  <a:rPr lang="fr-FR" i="1" baseline="0" dirty="0" smtClean="0"/>
                  <a:t>pouvez utiliser vos rectangles. Ici, quel rectangle utiliser ? → celui partagé en quarts et en huitièmes.</a:t>
                </a:r>
                <a:r>
                  <a:rPr lang="fr-FR" i="0" baseline="0" dirty="0" smtClean="0"/>
                  <a:t> </a:t>
                </a:r>
                <a:endParaRPr lang="fr-FR" i="0" baseline="0" dirty="0" smtClean="0"/>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smtClean="0">
                    <a:latin typeface="Calibri" charset="0"/>
                    <a:ea typeface="Calibri" charset="0"/>
                    <a:cs typeface="Calibri" charset="0"/>
                  </a:rPr>
                  <a:t>Réponse attendue </a:t>
                </a:r>
                <a:r>
                  <a:rPr lang="fr-FR" i="0" baseline="0" dirty="0" smtClean="0">
                    <a:latin typeface="Calibri" charset="0"/>
                    <a:ea typeface="Calibri" charset="0"/>
                    <a:cs typeface="Calibri" charset="0"/>
                  </a:rPr>
                  <a:t>: </a:t>
                </a:r>
                <a:r>
                  <a:rPr lang="fr-FR" sz="1200" b="0" i="0" smtClean="0">
                    <a:effectLst/>
                    <a:latin typeface="Cambria Math" charset="0"/>
                    <a:ea typeface="Calibri" charset="0"/>
                    <a:cs typeface="Times New Roman" charset="0"/>
                  </a:rPr>
                  <a:t>2/8</a:t>
                </a:r>
                <a:r>
                  <a:rPr lang="fr-FR" sz="1200" b="0" dirty="0" smtClean="0">
                    <a:effectLst/>
                    <a:ea typeface="Calibri" charset="0"/>
                    <a:cs typeface="Times New Roman" charset="0"/>
                  </a:rPr>
                  <a:t>.</a:t>
                </a:r>
                <a:endParaRPr lang="fr-FR" i="0" baseline="0" dirty="0" smtClean="0"/>
              </a:p>
              <a:p>
                <a:pPr marL="0"/>
                <a:r>
                  <a:rPr lang="fr-FR" i="0" baseline="0" dirty="0" smtClean="0"/>
                  <a:t>Valider d’un signe discret </a:t>
                </a:r>
                <a:r>
                  <a:rPr lang="fr-FR" i="0" baseline="0" dirty="0" smtClean="0"/>
                  <a:t>les </a:t>
                </a:r>
                <a:r>
                  <a:rPr lang="fr-FR" i="0" baseline="0" dirty="0" smtClean="0"/>
                  <a:t>ardoises.</a:t>
                </a:r>
                <a:endParaRPr lang="fr-FR" i="1" baseline="0" dirty="0" smtClean="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11</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8825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Espace réservé des commentaires 2"/>
              <p:cNvSpPr>
                <a:spLocks noGrp="1"/>
              </p:cNvSpPr>
              <p:nvPr>
                <p:ph type="body" idx="1"/>
              </p:nvPr>
            </p:nvSpPr>
            <p:spPr/>
            <p:txBody>
              <a:bodyPr/>
              <a:lstStyle/>
              <a:p>
                <a:pPr marL="0"/>
                <a:r>
                  <a:rPr lang="fr-FR" i="0" baseline="0" dirty="0">
                    <a:latin typeface="Calibri" panose="020F0502020204030204" pitchFamily="34" charset="0"/>
                  </a:rPr>
                  <a:t>Puis, interroger un élève pour représenter au tableau la fraction un quart et mener une réflexion pour trouver le numérateur cherché.</a:t>
                </a:r>
              </a:p>
              <a:p>
                <a:pPr marL="0"/>
                <a:endParaRPr lang="fr-FR" i="0" dirty="0"/>
              </a:p>
            </p:txBody>
          </p:sp>
        </mc:Choice>
        <mc:Fallback xmlns="">
          <p:sp>
            <p:nvSpPr>
              <p:cNvPr id="3" name="Espace réservé des commentaires 2"/>
              <p:cNvSpPr>
                <a:spLocks noGrp="1"/>
              </p:cNvSpPr>
              <p:nvPr>
                <p:ph type="body" idx="1"/>
              </p:nvPr>
            </p:nvSpPr>
            <p:spPr/>
            <p:txBody>
              <a:bodyPr/>
              <a:lstStyle/>
              <a:p>
                <a:pPr marL="0"/>
                <a:r>
                  <a:rPr lang="fr-FR" i="0" baseline="0" dirty="0" smtClean="0"/>
                  <a:t>Puis interroger un élève pour représenter au tableau la fraction un quart et mener une réflexion pour trouver le numérateur cherché.</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smtClean="0">
                    <a:latin typeface="Calibri" charset="0"/>
                    <a:ea typeface="Calibri" charset="0"/>
                    <a:cs typeface="Calibri" charset="0"/>
                  </a:rPr>
                  <a:t>Réponse attendue </a:t>
                </a:r>
                <a:r>
                  <a:rPr lang="fr-FR" i="0" baseline="0" dirty="0" smtClean="0">
                    <a:latin typeface="Calibri" charset="0"/>
                    <a:ea typeface="Calibri" charset="0"/>
                    <a:cs typeface="Calibri" charset="0"/>
                  </a:rPr>
                  <a:t>: </a:t>
                </a:r>
                <a:r>
                  <a:rPr lang="fr-FR" sz="1200" b="0" i="0" smtClean="0">
                    <a:effectLst/>
                    <a:latin typeface="Cambria Math" charset="0"/>
                    <a:ea typeface="Calibri" charset="0"/>
                    <a:cs typeface="Times New Roman" charset="0"/>
                  </a:rPr>
                  <a:t>2/8</a:t>
                </a:r>
                <a:r>
                  <a:rPr lang="fr-FR" sz="1200" b="0" dirty="0" smtClean="0">
                    <a:effectLst/>
                    <a:ea typeface="Calibri" charset="0"/>
                    <a:cs typeface="Times New Roman" charset="0"/>
                  </a:rPr>
                  <a:t>.</a:t>
                </a:r>
              </a:p>
              <a:p>
                <a:pPr marL="0"/>
                <a:endParaRPr lang="fr-FR" i="0" dirty="0"/>
              </a:p>
            </p:txBody>
          </p:sp>
        </mc:Fallback>
      </mc:AlternateContent>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12</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0821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Maintenant, on veut ajouter des fractions qui ont des dénominateurs différents. Comme on ne peut pas les additionner, on va utiliser ce qu’on vient de voir. D’abord, on transforme une des fractions pour qu’elle ait le même dénominateur que l’autre, puis, on les additionne.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u="none" baseline="0" dirty="0"/>
                  <a:t>Comment faire pour se ramener aux additions de fractions du début de la séance</a:t>
                </a:r>
                <a:r>
                  <a:rPr lang="fr-FR" sz="1200" b="0" i="0" u="none" strike="noStrike" cap="none" dirty="0">
                    <a:solidFill>
                      <a:schemeClr val="dk1"/>
                    </a:solidFill>
                    <a:effectLst/>
                    <a:latin typeface="Calibri"/>
                    <a:ea typeface="Calibri"/>
                    <a:cs typeface="Calibri"/>
                    <a:sym typeface="Calibri"/>
                  </a:rPr>
                  <a:t> </a:t>
                </a:r>
                <a:r>
                  <a:rPr lang="fr-FR" i="1" u="none" baseline="0" dirty="0"/>
                  <a:t>? </a:t>
                </a:r>
                <a:r>
                  <a:rPr lang="fr-FR" i="0" u="none" baseline="0" dirty="0"/>
                  <a:t>Faire émerger qu’il est nécessaire de changer une des fractions pour avoir deux fractions qui ont le même dénominateur.</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i="1" baseline="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13</a:t>
            </a:fld>
            <a:endParaRPr/>
          </a:p>
        </p:txBody>
      </p:sp>
    </p:spTree>
    <p:extLst>
      <p:ext uri="{BB962C8B-B14F-4D97-AF65-F5344CB8AC3E}">
        <p14:creationId xmlns:p14="http://schemas.microsoft.com/office/powerpoint/2010/main" val="8549527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baseline="0" dirty="0"/>
                  <a:t>Lire l’addition, puis, verbaliser</a:t>
                </a:r>
                <a:r>
                  <a:rPr lang="fr-FR" sz="1200" b="0" i="0" u="none" strike="noStrike" cap="none" dirty="0">
                    <a:solidFill>
                      <a:schemeClr val="dk1"/>
                    </a:solidFill>
                    <a:effectLst/>
                    <a:latin typeface="Calibri"/>
                    <a:ea typeface="Calibri"/>
                    <a:cs typeface="Calibri"/>
                    <a:sym typeface="Calibri"/>
                  </a:rPr>
                  <a:t> </a:t>
                </a:r>
                <a:r>
                  <a:rPr lang="fr-FR" i="0" baseline="0" dirty="0"/>
                  <a:t>: </a:t>
                </a:r>
                <a:r>
                  <a:rPr lang="fr-FR" i="1" baseline="0" dirty="0"/>
                  <a:t>les deux fractions n’ont pas le même dénominateur, il faut donc transformer une des deux fractions pour qu’elles aient toutes les deux le même dénominateur.</a:t>
                </a:r>
                <a:endParaRPr lang="fr-FR" sz="1200" b="0" i="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14</a:t>
            </a:fld>
            <a:endParaRPr/>
          </a:p>
        </p:txBody>
      </p:sp>
    </p:spTree>
    <p:extLst>
      <p:ext uri="{BB962C8B-B14F-4D97-AF65-F5344CB8AC3E}">
        <p14:creationId xmlns:p14="http://schemas.microsoft.com/office/powerpoint/2010/main" val="1747238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On garde un dixième</a:t>
                </a:r>
                <a:r>
                  <a:rPr lang="fr-FR" sz="1200" b="0" i="0" baseline="0" dirty="0">
                    <a:effectLst/>
                    <a:ea typeface="Calibri" charset="0"/>
                    <a:cs typeface="Times New Roman" charset="0"/>
                  </a:rPr>
                  <a:t> (pointer la flèche qui montre qu’on conserve la fraction un dixième). </a:t>
                </a:r>
                <a:endParaRPr lang="fr-FR" sz="1200" b="0" i="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15</a:t>
            </a:fld>
            <a:endParaRPr/>
          </a:p>
        </p:txBody>
      </p:sp>
    </p:spTree>
    <p:extLst>
      <p:ext uri="{BB962C8B-B14F-4D97-AF65-F5344CB8AC3E}">
        <p14:creationId xmlns:p14="http://schemas.microsoft.com/office/powerpoint/2010/main" val="18790424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baseline="0" dirty="0">
                    <a:effectLst/>
                    <a:ea typeface="Calibri" charset="0"/>
                    <a:cs typeface="Times New Roman" charset="0"/>
                  </a:rPr>
                  <a:t>Pointer ensuite la deuxième flèche et demander ce que l’on doit écrire sur les pointillés au bout de la flèche</a:t>
                </a:r>
                <a:r>
                  <a:rPr lang="fr-FR" sz="1200" b="0" i="0" u="none" strike="noStrike" cap="none" dirty="0">
                    <a:solidFill>
                      <a:schemeClr val="dk1"/>
                    </a:solidFill>
                    <a:effectLst/>
                    <a:latin typeface="Calibri"/>
                    <a:ea typeface="Calibri"/>
                    <a:cs typeface="Calibri"/>
                    <a:sym typeface="Calibri"/>
                  </a:rPr>
                  <a:t> </a:t>
                </a:r>
                <a:r>
                  <a:rPr lang="fr-FR" sz="1200" b="0" i="0" u="none" baseline="0" dirty="0">
                    <a:effectLst/>
                    <a:ea typeface="Calibri" charset="0"/>
                    <a:cs typeface="Times New Roman" charset="0"/>
                  </a:rPr>
                  <a:t>: </a:t>
                </a:r>
                <a:r>
                  <a:rPr lang="fr-FR" sz="1200" b="0" i="1" u="none" baseline="0" dirty="0">
                    <a:effectLst/>
                    <a:ea typeface="Calibri" charset="0"/>
                    <a:cs typeface="Times New Roman" charset="0"/>
                  </a:rPr>
                  <a:t>une fraction qui est égale à deux cinquièmes, mais, qui a dix comme dénominateur. </a:t>
                </a:r>
                <a:r>
                  <a:rPr lang="fr-FR" sz="1200" b="0" i="0" u="none" baseline="0" dirty="0">
                    <a:effectLst/>
                    <a:ea typeface="Calibri" charset="0"/>
                    <a:cs typeface="Times New Roman" charset="0"/>
                  </a:rPr>
                  <a:t>Écrire le nombre 10 en dénominateur au bout de la flèche.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u="none" baseline="0" dirty="0"/>
                  <a:t>Verbaliser</a:t>
                </a:r>
                <a:r>
                  <a:rPr lang="fr-FR" sz="1200" b="0" i="0" u="none" strike="noStrike" cap="none" dirty="0">
                    <a:solidFill>
                      <a:schemeClr val="dk1"/>
                    </a:solidFill>
                    <a:effectLst/>
                    <a:latin typeface="Calibri"/>
                    <a:ea typeface="Calibri"/>
                    <a:cs typeface="Calibri"/>
                    <a:sym typeface="Calibri"/>
                  </a:rPr>
                  <a:t> </a:t>
                </a:r>
                <a:r>
                  <a:rPr lang="fr-FR" sz="1200" b="0" i="1" u="none" baseline="0" dirty="0">
                    <a:effectLst/>
                    <a:ea typeface="Calibri" charset="0"/>
                    <a:cs typeface="Times New Roman" charset="0"/>
                  </a:rPr>
                  <a:t>: o</a:t>
                </a:r>
                <a:r>
                  <a:rPr lang="fr-FR" sz="1200" b="0" i="1" u="none" dirty="0">
                    <a:effectLst/>
                    <a:ea typeface="Calibri" charset="0"/>
                    <a:cs typeface="Times New Roman" charset="0"/>
                  </a:rPr>
                  <a:t>n garde donc un dixième. À </a:t>
                </a:r>
                <a:r>
                  <a:rPr lang="fr-FR" sz="1200" b="0" i="1" u="none" baseline="0" dirty="0">
                    <a:effectLst/>
                    <a:ea typeface="Calibri" charset="0"/>
                    <a:cs typeface="Times New Roman" charset="0"/>
                  </a:rPr>
                  <a:t>quelle fraction en dixièmes est égal deux cinquièmes</a:t>
                </a:r>
                <a:r>
                  <a:rPr lang="fr-FR" sz="1200" b="0" i="0" u="none" strike="noStrike" cap="none" dirty="0">
                    <a:solidFill>
                      <a:schemeClr val="dk1"/>
                    </a:solidFill>
                    <a:effectLst/>
                    <a:latin typeface="Calibri"/>
                    <a:ea typeface="Calibri"/>
                    <a:cs typeface="Calibri"/>
                    <a:sym typeface="Calibri"/>
                  </a:rPr>
                  <a:t> </a:t>
                </a:r>
                <a:r>
                  <a:rPr lang="fr-FR" sz="1200" b="0" i="1" u="none" baseline="0" dirty="0">
                    <a:effectLst/>
                    <a:ea typeface="Calibri" charset="0"/>
                    <a:cs typeface="Times New Roman" charset="0"/>
                  </a:rPr>
                  <a:t>? Vous pouvez utiliser le rectangle qui est partagé en dixièmes et en cinquièmes. </a:t>
                </a:r>
                <a:r>
                  <a:rPr lang="fr-FR" sz="1200" b="0" i="0" u="none" baseline="0" dirty="0">
                    <a:effectLst/>
                    <a:ea typeface="Calibri" charset="0"/>
                    <a:cs typeface="Times New Roman" charset="0"/>
                  </a:rPr>
                  <a:t>Laisser 1 min aux élèves pour qu’ils trouvent la solution.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baseline="0" dirty="0">
                    <a:effectLst/>
                    <a:ea typeface="Calibri" charset="0"/>
                    <a:cs typeface="Times New Roman" charset="0"/>
                  </a:rPr>
                  <a:t>Compléter les pointillés sous la dictée d’un élève. </a:t>
                </a:r>
                <a:r>
                  <a:rPr lang="fr-FR" sz="1200" b="0" i="1" u="none" baseline="0" dirty="0">
                    <a:effectLst/>
                    <a:ea typeface="Calibri" charset="0"/>
                    <a:cs typeface="Times New Roman" charset="0"/>
                  </a:rPr>
                  <a:t>Puis, on calcule la somme.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dirty="0">
                    <a:effectLst/>
                    <a:ea typeface="Calibri" charset="0"/>
                    <a:cs typeface="Times New Roman" charset="0"/>
                  </a:rPr>
                  <a:t>Expliquer</a:t>
                </a:r>
                <a:r>
                  <a:rPr lang="fr-FR" sz="1200" b="0" i="0" u="none" baseline="0" dirty="0">
                    <a:effectLst/>
                    <a:ea typeface="Calibri" charset="0"/>
                    <a:cs typeface="Times New Roman" charset="0"/>
                  </a:rPr>
                  <a:t> que l’on se retrouve maintenant dans une addition de fractions qui ont le même dénominateur et que nous avons déjà rencontré au début de la séance. Interroger un ou plusieurs élèves, faire lire l’addition de fractions, puis corriger sur les pointillés. </a:t>
                </a:r>
                <a:endParaRPr lang="fr-FR" sz="1200" b="0" i="0" u="none" dirty="0">
                  <a:effectLst/>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u="none" baseline="0" dirty="0">
                    <a:latin typeface="Calibri" charset="0"/>
                    <a:ea typeface="Calibri" charset="0"/>
                    <a:cs typeface="Calibri" charset="0"/>
                  </a:rPr>
                  <a:t>Réponse attendue</a:t>
                </a:r>
                <a:r>
                  <a:rPr lang="fr-FR" sz="1200" b="1" i="0" u="none" strike="noStrike" cap="none" dirty="0">
                    <a:solidFill>
                      <a:schemeClr val="dk1"/>
                    </a:solidFill>
                    <a:effectLst/>
                    <a:latin typeface="Calibri"/>
                    <a:ea typeface="Calibri"/>
                    <a:cs typeface="Calibri"/>
                    <a:sym typeface="Calibri"/>
                  </a:rPr>
                  <a:t> </a:t>
                </a:r>
                <a:r>
                  <a:rPr lang="fr-FR" b="0" i="0" u="none" baseline="0" dirty="0">
                    <a:latin typeface="Calibri" charset="0"/>
                    <a:ea typeface="Calibri" charset="0"/>
                    <a:cs typeface="Calibri" charset="0"/>
                  </a:rPr>
                  <a:t>:</a:t>
                </a:r>
                <a:r>
                  <a:rPr lang="fr-FR" b="1" i="0" u="none" baseline="0" dirty="0">
                    <a:latin typeface="Calibri" charset="0"/>
                    <a:ea typeface="Calibri" charset="0"/>
                    <a:cs typeface="Calibri" charset="0"/>
                  </a:rPr>
                  <a:t> </a:t>
                </a:r>
                <a:r>
                  <a:rPr lang="fr-FR" i="0" u="none" baseline="0" dirty="0">
                    <a:latin typeface="Calibri" charset="0"/>
                    <a:ea typeface="Calibri" charset="0"/>
                    <a:cs typeface="Calibri" charset="0"/>
                  </a:rPr>
                  <a:t>1/10</a:t>
                </a:r>
                <a:r>
                  <a:rPr lang="fr-FR" sz="1200" b="0" i="0" u="none" strike="noStrike" cap="none" dirty="0">
                    <a:solidFill>
                      <a:schemeClr val="dk1"/>
                    </a:solidFill>
                    <a:effectLst/>
                    <a:latin typeface="Calibri"/>
                    <a:ea typeface="Calibri"/>
                    <a:cs typeface="Calibri"/>
                    <a:sym typeface="Calibri"/>
                  </a:rPr>
                  <a:t> </a:t>
                </a:r>
                <a:r>
                  <a:rPr lang="fr-FR" sz="1200" b="0" u="none"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u="none" dirty="0">
                    <a:effectLst/>
                    <a:ea typeface="Calibri" charset="0"/>
                    <a:cs typeface="Times New Roman" charset="0"/>
                  </a:rPr>
                  <a:t>4/10 =</a:t>
                </a:r>
                <a:r>
                  <a:rPr lang="fr-FR" sz="1200" b="0" i="0" u="none" strike="noStrike" cap="none" dirty="0">
                    <a:solidFill>
                      <a:schemeClr val="dk1"/>
                    </a:solidFill>
                    <a:effectLst/>
                    <a:latin typeface="Calibri"/>
                    <a:ea typeface="Calibri"/>
                    <a:cs typeface="Calibri"/>
                    <a:sym typeface="Calibri"/>
                  </a:rPr>
                  <a:t> </a:t>
                </a:r>
                <a:r>
                  <a:rPr lang="fr-FR" sz="1200" b="0" u="none" dirty="0">
                    <a:effectLst/>
                    <a:ea typeface="Calibri" charset="0"/>
                    <a:cs typeface="Times New Roman" charset="0"/>
                  </a:rPr>
                  <a:t>5/10.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u="none" baseline="0" dirty="0">
                    <a:effectLst/>
                    <a:ea typeface="Calibri" charset="0"/>
                    <a:cs typeface="Times New Roman" charset="0"/>
                  </a:rPr>
                  <a:t>Maintenant, vous allez chercher seul à calculer une somme de fractions qui n’ont pas les mêmes dénominateurs. </a:t>
                </a:r>
                <a:endParaRPr lang="fr-FR" sz="1200" b="0" i="1" u="none" strike="sngStrike" baseline="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16</a:t>
            </a:fld>
            <a:endParaRPr/>
          </a:p>
        </p:txBody>
      </p:sp>
    </p:spTree>
    <p:extLst>
      <p:ext uri="{BB962C8B-B14F-4D97-AF65-F5344CB8AC3E}">
        <p14:creationId xmlns:p14="http://schemas.microsoft.com/office/powerpoint/2010/main" val="10474968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indent="0">
                  <a:defRPr/>
                </a:pPr>
                <a:r>
                  <a:rPr lang="fr-FR" dirty="0"/>
                  <a:t>Distribuer la fiche photocopiable n° 98A. </a:t>
                </a:r>
                <a:r>
                  <a:rPr lang="fr-FR" sz="1200" b="0" i="0" dirty="0">
                    <a:effectLst/>
                  </a:rPr>
                  <a:t>Laisser</a:t>
                </a:r>
                <a:r>
                  <a:rPr lang="fr-FR" sz="1200" b="0" i="0" baseline="0" dirty="0">
                    <a:effectLst/>
                  </a:rPr>
                  <a:t> un temps de travail individuel. Circuler pour aider les élèves, notamment au niveau de l’ordre des étapes à effectuer. Puis, interroger un élève et lui demander de justifier sa proposition. Colorier le rectangle unité et compléter les pointillés en suivant ses instructions.</a:t>
                </a:r>
                <a:endParaRPr lang="fr-FR"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b="0" i="0" baseline="0" dirty="0">
                    <a:latin typeface="Calibri" charset="0"/>
                    <a:ea typeface="Calibri" charset="0"/>
                    <a:cs typeface="Calibri" charset="0"/>
                  </a:rPr>
                  <a:t>:</a:t>
                </a:r>
                <a:r>
                  <a:rPr lang="fr-FR" i="0" baseline="0" dirty="0">
                    <a:latin typeface="Calibri" charset="0"/>
                    <a:ea typeface="Calibri" charset="0"/>
                    <a:cs typeface="Calibri" charset="0"/>
                  </a:rPr>
                  <a:t> 2/12</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5/12</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7/12.</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17</a:t>
            </a:fld>
            <a:endParaRPr/>
          </a:p>
        </p:txBody>
      </p:sp>
    </p:spTree>
    <p:extLst>
      <p:ext uri="{BB962C8B-B14F-4D97-AF65-F5344CB8AC3E}">
        <p14:creationId xmlns:p14="http://schemas.microsoft.com/office/powerpoint/2010/main" val="14449341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On veut</a:t>
                </a:r>
                <a:r>
                  <a:rPr lang="fr-FR" sz="1200" b="0" i="1" baseline="0" dirty="0">
                    <a:effectLst/>
                    <a:ea typeface="Calibri" charset="0"/>
                    <a:cs typeface="Times New Roman" charset="0"/>
                  </a:rPr>
                  <a:t> maintenant calculer la différence de deux fractions qui n’ont pas les mêmes dénominateurs. </a:t>
                </a:r>
                <a:r>
                  <a:rPr lang="fr-FR" sz="1200" b="0" i="0" baseline="0" dirty="0">
                    <a:effectLst/>
                    <a:ea typeface="Calibri" charset="0"/>
                    <a:cs typeface="Times New Roman" charset="0"/>
                  </a:rPr>
                  <a:t>Lire la soustraction en pointant les éléments énoncés (fractions et signe mathématique).</a:t>
                </a:r>
                <a:endParaRPr lang="fr-FR" sz="1200" b="0" i="1" baseline="0" dirty="0">
                  <a:effectLst/>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i="1"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18</a:t>
            </a:fld>
            <a:endParaRPr/>
          </a:p>
        </p:txBody>
      </p:sp>
    </p:spTree>
    <p:extLst>
      <p:ext uri="{BB962C8B-B14F-4D97-AF65-F5344CB8AC3E}">
        <p14:creationId xmlns:p14="http://schemas.microsoft.com/office/powerpoint/2010/main" val="1017530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On va faire pareil que pour l’addition, on va remplacer une fraction</a:t>
                </a:r>
                <a:r>
                  <a:rPr lang="fr-FR" sz="1200" b="0" i="1" baseline="0" dirty="0">
                    <a:effectLst/>
                    <a:ea typeface="Calibri" charset="0"/>
                    <a:cs typeface="Times New Roman" charset="0"/>
                  </a:rPr>
                  <a:t> par une autre pour que les deux fractions aient le même dénominateur et qu’on puisse calculer la différence. On garde cinq huitièmes.</a:t>
                </a:r>
                <a:endParaRPr lang="fr-FR" sz="1200" b="0" i="1"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19</a:t>
            </a:fld>
            <a:endParaRPr/>
          </a:p>
        </p:txBody>
      </p:sp>
    </p:spTree>
    <p:extLst>
      <p:ext uri="{BB962C8B-B14F-4D97-AF65-F5344CB8AC3E}">
        <p14:creationId xmlns:p14="http://schemas.microsoft.com/office/powerpoint/2010/main" val="37518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dirty="0"/>
                  <a:t>Nous allons d’abord revoir comment additionner et soustraire des fractions qui ont le même dénominateur.</a:t>
                </a:r>
                <a:r>
                  <a:rPr lang="fr-FR" i="1" baseline="0" dirty="0"/>
                  <a:t> Vous allez calculer une somme de deux fractions qui ont le même dénominateur, vous pouvez vous aider des rectangles. </a:t>
                </a:r>
                <a:endParaRPr lang="fr-FR" i="1"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a:t>
            </a:fld>
            <a:endParaRPr/>
          </a:p>
        </p:txBody>
      </p:sp>
    </p:spTree>
    <p:extLst>
      <p:ext uri="{BB962C8B-B14F-4D97-AF65-F5344CB8AC3E}">
        <p14:creationId xmlns:p14="http://schemas.microsoft.com/office/powerpoint/2010/main" val="20552580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baseline="0" dirty="0">
                    <a:effectLst/>
                    <a:ea typeface="Calibri" charset="0"/>
                    <a:cs typeface="Times New Roman" charset="0"/>
                  </a:rPr>
                  <a:t>On va remplacer un quart par une fraction en huitièmes. Quelle fraction en huitièmes est égale à un quart</a:t>
                </a:r>
                <a:r>
                  <a:rPr lang="fr-FR" sz="1200" b="0" i="0" u="none" strike="noStrike" cap="none" dirty="0">
                    <a:solidFill>
                      <a:schemeClr val="dk1"/>
                    </a:solidFill>
                    <a:effectLst/>
                    <a:latin typeface="Calibri"/>
                    <a:ea typeface="Calibri"/>
                    <a:cs typeface="Calibri"/>
                    <a:sym typeface="Calibri"/>
                  </a:rPr>
                  <a:t> </a:t>
                </a:r>
                <a:r>
                  <a:rPr lang="fr-FR" sz="1200" b="0" i="1" baseline="0" dirty="0">
                    <a:effectLst/>
                    <a:ea typeface="Calibri" charset="0"/>
                    <a:cs typeface="Times New Roman" charset="0"/>
                  </a:rPr>
                  <a:t>? On peut utiliser le rectangle unité si on a besoin pour retrouver la fraction en huitième qui est égale à un quart. → Deux huitièmes.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u="none" baseline="0" dirty="0">
                    <a:effectLst/>
                    <a:ea typeface="Calibri" charset="0"/>
                    <a:cs typeface="Times New Roman" charset="0"/>
                  </a:rPr>
                  <a:t>Utiliser le rectangle unité pour exprimer la fraction ¼ en huitièmes en coloriant la partie correspondante si besoin. </a:t>
                </a:r>
                <a:r>
                  <a:rPr lang="fr-FR" sz="1200" b="0" i="0" baseline="0" dirty="0">
                    <a:effectLst/>
                    <a:ea typeface="Calibri" charset="0"/>
                    <a:cs typeface="Times New Roman" charset="0"/>
                  </a:rPr>
                  <a:t>Écrire 2 en numérateur et 8 en dénominateur.</a:t>
                </a:r>
                <a:endParaRPr lang="fr-FR" sz="1200" b="0" i="0" dirty="0">
                  <a:effectLst/>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Puis, on va calculer</a:t>
                </a:r>
                <a:r>
                  <a:rPr lang="fr-FR" sz="1200" b="0" i="1" baseline="0" dirty="0">
                    <a:effectLst/>
                    <a:ea typeface="Calibri" charset="0"/>
                    <a:cs typeface="Times New Roman" charset="0"/>
                  </a:rPr>
                  <a:t> la différence.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strike="noStrike" dirty="0">
                    <a:effectLst/>
                    <a:ea typeface="Calibri" charset="0"/>
                    <a:cs typeface="Times New Roman" charset="0"/>
                  </a:rPr>
                  <a:t>Rappeler les différentes étapes</a:t>
                </a:r>
                <a:r>
                  <a:rPr lang="fr-FR" sz="1200" b="0" i="0" u="none" strike="noStrike" cap="none" dirty="0">
                    <a:solidFill>
                      <a:schemeClr val="dk1"/>
                    </a:solidFill>
                    <a:effectLst/>
                    <a:latin typeface="Calibri"/>
                    <a:ea typeface="Calibri"/>
                    <a:cs typeface="Calibri"/>
                    <a:sym typeface="Calibri"/>
                  </a:rPr>
                  <a:t> </a:t>
                </a:r>
                <a:r>
                  <a:rPr lang="fr-FR" sz="1200" b="0" i="0" strike="noStrike" dirty="0">
                    <a:effectLst/>
                    <a:ea typeface="Calibri" charset="0"/>
                    <a:cs typeface="Times New Roman" charset="0"/>
                  </a:rPr>
                  <a:t>: reporter la fraction cinq huitièmes, utiliser le rectangle unité pour</a:t>
                </a:r>
                <a:r>
                  <a:rPr lang="fr-FR" sz="1200" b="0" i="0" strike="noStrike" baseline="0" dirty="0">
                    <a:effectLst/>
                    <a:ea typeface="Calibri" charset="0"/>
                    <a:cs typeface="Times New Roman" charset="0"/>
                  </a:rPr>
                  <a:t> trouver une fraction égale à un quart mais avec un dénominateur égal à 8 puis calculer la différence.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i="0" baseline="0" dirty="0">
                    <a:latin typeface="Calibri" charset="0"/>
                    <a:ea typeface="Calibri" charset="0"/>
                    <a:cs typeface="Calibri" charset="0"/>
                  </a:rPr>
                  <a:t>: 5/8</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2/8</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3/8.</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dirty="0"/>
                  <a:t>Distribuer la fiche photocopiable n° 98B. </a:t>
                </a:r>
                <a:endParaRPr lang="fr-FR" sz="1200" b="0" i="1" baseline="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20</a:t>
            </a:fld>
            <a:endParaRPr/>
          </a:p>
        </p:txBody>
      </p:sp>
    </p:spTree>
    <p:extLst>
      <p:ext uri="{BB962C8B-B14F-4D97-AF65-F5344CB8AC3E}">
        <p14:creationId xmlns:p14="http://schemas.microsoft.com/office/powerpoint/2010/main" val="52615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Vous allez calculer seul la différence entre</a:t>
                </a:r>
                <a:r>
                  <a:rPr lang="fr-FR" sz="1200" b="0" i="1" baseline="0" dirty="0">
                    <a:effectLst/>
                    <a:ea typeface="Calibri" charset="0"/>
                    <a:cs typeface="Times New Roman" charset="0"/>
                  </a:rPr>
                  <a:t> les deux fractions au tableau. </a:t>
                </a:r>
                <a:r>
                  <a:rPr lang="fr-FR" sz="1200" b="0" i="1" u="none" baseline="0" dirty="0">
                    <a:effectLst/>
                    <a:ea typeface="Calibri" charset="0"/>
                    <a:cs typeface="Times New Roman" charset="0"/>
                  </a:rPr>
                  <a:t>Vous répondrez sur votre fiche. </a:t>
                </a:r>
                <a:r>
                  <a:rPr lang="fr-FR" sz="1200" b="0" i="0" dirty="0">
                    <a:effectLst/>
                    <a:ea typeface="Calibri" charset="0"/>
                    <a:cs typeface="Times New Roman" charset="0"/>
                  </a:rPr>
                  <a:t>Laisser un</a:t>
                </a:r>
                <a:r>
                  <a:rPr lang="fr-FR" sz="1200" b="0" i="0" baseline="0" dirty="0">
                    <a:effectLst/>
                    <a:ea typeface="Calibri" charset="0"/>
                    <a:cs typeface="Times New Roman" charset="0"/>
                  </a:rPr>
                  <a:t> temps de travail individuel, puis corriger collectivement.</a:t>
                </a:r>
                <a:endParaRPr lang="fr-FR" sz="1200" b="0" i="0" dirty="0">
                  <a:effectLst/>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i="0" baseline="0" dirty="0">
                    <a:latin typeface="Calibri" charset="0"/>
                    <a:ea typeface="Calibri" charset="0"/>
                    <a:cs typeface="Calibri" charset="0"/>
                  </a:rPr>
                  <a:t>: 8/12</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4/12</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4/12.</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fr-FR" sz="1200" b="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21</a:t>
            </a:fld>
            <a:endParaRPr/>
          </a:p>
        </p:txBody>
      </p:sp>
    </p:spTree>
    <p:extLst>
      <p:ext uri="{BB962C8B-B14F-4D97-AF65-F5344CB8AC3E}">
        <p14:creationId xmlns:p14="http://schemas.microsoft.com/office/powerpoint/2010/main" val="1480736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Vous</a:t>
                </a:r>
                <a:r>
                  <a:rPr lang="fr-FR" sz="1200" b="0" i="1" baseline="0" dirty="0">
                    <a:effectLst/>
                    <a:ea typeface="Calibri" charset="0"/>
                    <a:cs typeface="Times New Roman" charset="0"/>
                  </a:rPr>
                  <a:t> allez maintenant faire le même travail, c’est-à-dire calculer des sommes et des différences de fractions qui n’ont pas les mêmes dénominateurs. Mais, cette fois, on va le présenter autrement. On va tout écrire sur une seule ligne. Vous pourrez toujours vous aider des rectangles pour chercher des fractions </a:t>
                </a:r>
                <a:r>
                  <a:rPr lang="fr-FR" sz="1200" b="0" i="1" u="none" baseline="0" dirty="0">
                    <a:effectLst/>
                    <a:ea typeface="Calibri" charset="0"/>
                    <a:cs typeface="Times New Roman" charset="0"/>
                  </a:rPr>
                  <a:t>égales pour remplacer certaines fractions</a:t>
                </a:r>
                <a:r>
                  <a:rPr lang="fr-FR" sz="1200" b="0" i="1" baseline="0" dirty="0">
                    <a:effectLst/>
                    <a:ea typeface="Calibri" charset="0"/>
                    <a:cs typeface="Times New Roman" charset="0"/>
                  </a:rPr>
                  <a:t>.</a:t>
                </a:r>
                <a:endParaRPr lang="fr-FR" sz="1200" b="0" i="1"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22</a:t>
            </a:fld>
            <a:endParaRPr/>
          </a:p>
        </p:txBody>
      </p:sp>
    </p:spTree>
    <p:extLst>
      <p:ext uri="{BB962C8B-B14F-4D97-AF65-F5344CB8AC3E}">
        <p14:creationId xmlns:p14="http://schemas.microsoft.com/office/powerpoint/2010/main" val="14247235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baseline="0" dirty="0">
                    <a:effectLst/>
                    <a:ea typeface="Calibri" charset="0"/>
                    <a:cs typeface="Times New Roman" charset="0"/>
                  </a:rPr>
                  <a:t> On veut calculer six dixièmes plus un cinquième. </a:t>
                </a:r>
                <a:endParaRPr lang="fr-FR" sz="1200" b="0" i="1"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23</a:t>
            </a:fld>
            <a:endParaRPr/>
          </a:p>
        </p:txBody>
      </p:sp>
    </p:spTree>
    <p:extLst>
      <p:ext uri="{BB962C8B-B14F-4D97-AF65-F5344CB8AC3E}">
        <p14:creationId xmlns:p14="http://schemas.microsoft.com/office/powerpoint/2010/main" val="4284085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Comme</a:t>
                </a:r>
                <a:r>
                  <a:rPr lang="fr-FR" sz="1200" b="0" i="1" baseline="0" dirty="0">
                    <a:effectLst/>
                    <a:ea typeface="Calibri" charset="0"/>
                    <a:cs typeface="Times New Roman" charset="0"/>
                  </a:rPr>
                  <a:t> tout à l’heure, on garde une fraction, ici on garde six dixièmes.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baseline="0" dirty="0">
                    <a:effectLst/>
                    <a:ea typeface="Calibri" charset="0"/>
                    <a:cs typeface="Times New Roman" charset="0"/>
                  </a:rPr>
                  <a:t>Qu’est-ce qu’on doit faire après</a:t>
                </a:r>
                <a:r>
                  <a:rPr lang="fr-FR" sz="1200" b="0" i="0" u="none" strike="noStrike" cap="none" dirty="0">
                    <a:solidFill>
                      <a:schemeClr val="dk1"/>
                    </a:solidFill>
                    <a:effectLst/>
                    <a:latin typeface="Calibri"/>
                    <a:ea typeface="Calibri"/>
                    <a:cs typeface="Calibri"/>
                    <a:sym typeface="Calibri"/>
                  </a:rPr>
                  <a:t> </a:t>
                </a:r>
                <a:r>
                  <a:rPr lang="fr-FR" sz="1200" b="0" i="1" baseline="0" dirty="0">
                    <a:effectLst/>
                    <a:ea typeface="Calibri" charset="0"/>
                    <a:cs typeface="Times New Roman" charset="0"/>
                  </a:rPr>
                  <a:t>? → On doit remplacer la fraction un cinquième par une fraction qui est égale, mais, dont le dénominateur est 10. Puis, on calcule la somme.</a:t>
                </a:r>
                <a:endParaRPr lang="fr-FR" sz="1200" b="0" i="0" baseline="0" dirty="0">
                  <a:effectLst/>
                  <a:ea typeface="Calibri" charset="0"/>
                  <a:cs typeface="Times New Roman"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baseline="0" dirty="0">
                    <a:effectLst/>
                    <a:ea typeface="Calibri" charset="0"/>
                    <a:cs typeface="Times New Roman" charset="0"/>
                  </a:rPr>
                  <a:t>Pointer le dénominateur 10. </a:t>
                </a:r>
                <a:r>
                  <a:rPr lang="fr-FR" sz="1200" b="0" i="0" u="none" baseline="0" dirty="0">
                    <a:effectLst/>
                    <a:ea typeface="Calibri" charset="0"/>
                    <a:cs typeface="Times New Roman" charset="0"/>
                  </a:rPr>
                  <a:t>Demander aux élèves de recopier la deuxième égalité </a:t>
                </a:r>
                <a:r>
                  <a:rPr lang="fr-FR" sz="1200" b="0" i="0" baseline="0" dirty="0">
                    <a:effectLst/>
                    <a:ea typeface="Calibri" charset="0"/>
                    <a:cs typeface="Times New Roman" charset="0"/>
                  </a:rPr>
                  <a:t>et de la compléter sur l’ardoise. Valider d’un signe discret de la tête. Laisser un temps de travail individuel.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b="0" i="0" baseline="0" dirty="0">
                    <a:latin typeface="Calibri" charset="0"/>
                    <a:ea typeface="Calibri" charset="0"/>
                    <a:cs typeface="Calibri" charset="0"/>
                  </a:rPr>
                  <a:t>:</a:t>
                </a:r>
                <a:r>
                  <a:rPr lang="fr-FR" i="0" baseline="0" dirty="0">
                    <a:latin typeface="Calibri" charset="0"/>
                    <a:ea typeface="Calibri" charset="0"/>
                    <a:cs typeface="Calibri" charset="0"/>
                  </a:rPr>
                  <a:t> 6/10</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1/5</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6/10</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2/10</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8/10.</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24</a:t>
            </a:fld>
            <a:endParaRPr/>
          </a:p>
        </p:txBody>
      </p:sp>
    </p:spTree>
    <p:extLst>
      <p:ext uri="{BB962C8B-B14F-4D97-AF65-F5344CB8AC3E}">
        <p14:creationId xmlns:p14="http://schemas.microsoft.com/office/powerpoint/2010/main" val="21282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baseline="0" dirty="0">
                    <a:effectLst/>
                    <a:ea typeface="Calibri" charset="0"/>
                    <a:cs typeface="Times New Roman" charset="0"/>
                  </a:rPr>
                  <a:t>Interroger un élève, puis corriger au tableau. Utiliser le rectangle unité pour vérifier la fraction équivalente à un cinquième, mais exprimée avec un dénominateur égal à 10.</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baseline="0" dirty="0">
                    <a:effectLst/>
                    <a:ea typeface="Calibri" charset="0"/>
                    <a:cs typeface="Times New Roman" charset="0"/>
                  </a:rPr>
                  <a:t>Compléter les pointillés.</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25</a:t>
            </a:fld>
            <a:endParaRPr/>
          </a:p>
        </p:txBody>
      </p:sp>
    </p:spTree>
    <p:extLst>
      <p:ext uri="{BB962C8B-B14F-4D97-AF65-F5344CB8AC3E}">
        <p14:creationId xmlns:p14="http://schemas.microsoft.com/office/powerpoint/2010/main" val="2136586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0" dirty="0">
                    <a:effectLst/>
                    <a:ea typeface="Calibri" charset="0"/>
                    <a:cs typeface="Times New Roman" charset="0"/>
                  </a:rPr>
                  <a:t>Même démarche.</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26</a:t>
            </a:fld>
            <a:endParaRPr/>
          </a:p>
        </p:txBody>
      </p:sp>
    </p:spTree>
    <p:extLst>
      <p:ext uri="{BB962C8B-B14F-4D97-AF65-F5344CB8AC3E}">
        <p14:creationId xmlns:p14="http://schemas.microsoft.com/office/powerpoint/2010/main" val="12718253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b="0" i="0" baseline="0" dirty="0">
                    <a:latin typeface="Calibri" charset="0"/>
                    <a:ea typeface="Calibri" charset="0"/>
                    <a:cs typeface="Calibri" charset="0"/>
                  </a:rPr>
                  <a:t>:</a:t>
                </a:r>
                <a:r>
                  <a:rPr lang="fr-FR" b="1" i="0" baseline="0" dirty="0">
                    <a:latin typeface="Calibri" charset="0"/>
                    <a:ea typeface="Calibri" charset="0"/>
                    <a:cs typeface="Calibri" charset="0"/>
                  </a:rPr>
                  <a:t> </a:t>
                </a:r>
                <a:r>
                  <a:rPr lang="fr-FR" i="0" baseline="0" dirty="0">
                    <a:latin typeface="Calibri" charset="0"/>
                    <a:ea typeface="Calibri" charset="0"/>
                    <a:cs typeface="Calibri" charset="0"/>
                  </a:rPr>
                  <a:t>4/6</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1/2</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4/6</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3/6</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1/6.</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27</a:t>
            </a:fld>
            <a:endParaRPr/>
          </a:p>
        </p:txBody>
      </p:sp>
    </p:spTree>
    <p:extLst>
      <p:ext uri="{BB962C8B-B14F-4D97-AF65-F5344CB8AC3E}">
        <p14:creationId xmlns:p14="http://schemas.microsoft.com/office/powerpoint/2010/main" val="21433103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28</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86125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29</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25993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b="0" i="0" baseline="0" dirty="0">
                    <a:latin typeface="Calibri" charset="0"/>
                    <a:ea typeface="Calibri" charset="0"/>
                    <a:cs typeface="Calibri" charset="0"/>
                  </a:rPr>
                  <a:t>:</a:t>
                </a:r>
                <a:r>
                  <a:rPr lang="fr-FR" i="0" baseline="0" dirty="0">
                    <a:latin typeface="Calibri" charset="0"/>
                    <a:ea typeface="Calibri" charset="0"/>
                    <a:cs typeface="Calibri" charset="0"/>
                  </a:rPr>
                  <a:t> 9/10</a:t>
                </a:r>
                <a:r>
                  <a:rPr lang="fr-FR" sz="1200" b="0" dirty="0">
                    <a:effectLst/>
                    <a:ea typeface="Calibri" charset="0"/>
                    <a:cs typeface="Times New Roman" charset="0"/>
                  </a:rPr>
                  <a:t>.</a:t>
                </a:r>
                <a:endParaRPr lang="fr-FR" i="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Laisser</a:t>
                </a:r>
                <a:r>
                  <a:rPr lang="fr-FR" i="0" baseline="0" dirty="0"/>
                  <a:t> un temps court de recherche individuelle. Les élèves écrivent sur leur ardoise l’égalité entière et la complètent, puis lèvent l’ardoise. Valider d’un signe discret. Interroger un ou plusieurs élèves pour recueillir les différentes propositions et les faire discuter.</a:t>
                </a:r>
                <a:endParaRPr lang="fr-FR" i="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a:t>
            </a:fld>
            <a:endParaRPr/>
          </a:p>
        </p:txBody>
      </p:sp>
    </p:spTree>
    <p:extLst>
      <p:ext uri="{BB962C8B-B14F-4D97-AF65-F5344CB8AC3E}">
        <p14:creationId xmlns:p14="http://schemas.microsoft.com/office/powerpoint/2010/main" val="11441648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30</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4889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31</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2143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p3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6" name="Google Shape;37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None/>
            </a:pPr>
            <a:endParaRPr dirty="0"/>
          </a:p>
        </p:txBody>
      </p:sp>
      <p:sp>
        <p:nvSpPr>
          <p:cNvPr id="377" name="Google Shape;377;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32</a:t>
            </a:fld>
            <a:endParaRPr/>
          </a:p>
        </p:txBody>
      </p:sp>
    </p:spTree>
    <p:extLst>
      <p:ext uri="{BB962C8B-B14F-4D97-AF65-F5344CB8AC3E}">
        <p14:creationId xmlns:p14="http://schemas.microsoft.com/office/powerpoint/2010/main" val="12698565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200" b="0" i="0" u="none" strike="noStrike" cap="none" smtClean="0">
                <a:solidFill>
                  <a:schemeClr val="dk1"/>
                </a:solidFill>
                <a:latin typeface="Calibri"/>
                <a:ea typeface="Calibri"/>
                <a:cs typeface="Calibri"/>
                <a:sym typeface="Calibri"/>
              </a:rPr>
              <a:t>33</a:t>
            </a:fld>
            <a:endParaRPr lang="fr-F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54790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3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1" baseline="0" dirty="0"/>
                  <a:t>Nous allons utiliser un rectangle partagé en dix parts égales pour vérifier les propositions car les deux dénominateurs sont en dixièmes, donc on peut utiliser un seul rectangle partagé en dixièmes. </a:t>
                </a:r>
                <a:r>
                  <a:rPr lang="fr-FR" i="0" baseline="0" dirty="0"/>
                  <a:t>Rappeler la signification du pictogramme en haut à droite</a:t>
                </a:r>
                <a:r>
                  <a:rPr lang="fr-FR" sz="1200" b="0" i="0" u="none" strike="noStrike" cap="none" dirty="0">
                    <a:solidFill>
                      <a:schemeClr val="dk1"/>
                    </a:solidFill>
                    <a:effectLst/>
                    <a:latin typeface="Calibri"/>
                    <a:ea typeface="Calibri"/>
                    <a:cs typeface="Calibri"/>
                    <a:sym typeface="Calibri"/>
                  </a:rPr>
                  <a:t> </a:t>
                </a:r>
                <a:r>
                  <a:rPr lang="fr-FR" i="0" baseline="0" dirty="0"/>
                  <a:t>: l’unité est un rectangle qui vaut 1. Faire expliciter l’utilisation d’un rectangle unité</a:t>
                </a:r>
                <a:r>
                  <a:rPr lang="fr-FR" sz="1200" b="0" i="0" u="none" strike="noStrike" cap="none" dirty="0">
                    <a:solidFill>
                      <a:schemeClr val="dk1"/>
                    </a:solidFill>
                    <a:effectLst/>
                    <a:latin typeface="Calibri"/>
                    <a:ea typeface="Calibri"/>
                    <a:cs typeface="Calibri"/>
                    <a:sym typeface="Calibri"/>
                  </a:rPr>
                  <a:t> </a:t>
                </a:r>
                <a:r>
                  <a:rPr lang="fr-FR" i="0" baseline="0" dirty="0"/>
                  <a:t>: </a:t>
                </a:r>
                <a:r>
                  <a:rPr lang="fr-FR" i="1" baseline="0" dirty="0"/>
                  <a:t>on représente la fraction trois dixièmes en coloriant avec une couleur, trois parties sur les 10 au total, puis on représente la fraction six dixièmes en coloriant six parties d’une autre couleur. Enfin, on compte combien de dixièmes ont été colorié en tout.</a:t>
                </a:r>
                <a:endParaRPr lang="fr-FR" i="0"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i="0" dirty="0"/>
                  <a:t>Compléter la somme obtenue</a:t>
                </a:r>
                <a:r>
                  <a:rPr lang="fr-FR" i="0" baseline="0" dirty="0"/>
                  <a:t> en reprenant l’égalité</a:t>
                </a:r>
                <a:r>
                  <a:rPr lang="fr-FR" sz="1200" b="0" i="0" u="none" strike="noStrike" cap="none" dirty="0">
                    <a:solidFill>
                      <a:schemeClr val="dk1"/>
                    </a:solidFill>
                    <a:effectLst/>
                    <a:latin typeface="Calibri"/>
                    <a:ea typeface="Calibri"/>
                    <a:cs typeface="Calibri"/>
                    <a:sym typeface="Calibri"/>
                  </a:rPr>
                  <a:t> </a:t>
                </a:r>
                <a:r>
                  <a:rPr lang="fr-FR" i="0" baseline="0" dirty="0"/>
                  <a:t>: </a:t>
                </a:r>
                <a:r>
                  <a:rPr lang="fr-FR" i="1" baseline="0" dirty="0"/>
                  <a:t>trois dixièmes plus six dixièmes est égal à neuf dixièmes.</a:t>
                </a:r>
                <a:endParaRPr lang="fr-FR" i="0" dirty="0"/>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4</a:t>
            </a:fld>
            <a:endParaRPr/>
          </a:p>
        </p:txBody>
      </p:sp>
    </p:spTree>
    <p:extLst>
      <p:ext uri="{BB962C8B-B14F-4D97-AF65-F5344CB8AC3E}">
        <p14:creationId xmlns:p14="http://schemas.microsoft.com/office/powerpoint/2010/main" val="243140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i="1" dirty="0">
                    <a:effectLst/>
                    <a:ea typeface="Calibri" charset="0"/>
                    <a:cs typeface="Times New Roman" charset="0"/>
                  </a:rPr>
                  <a:t>Cette</a:t>
                </a:r>
                <a:r>
                  <a:rPr lang="fr-FR" sz="1200" b="0" i="1" baseline="0" dirty="0">
                    <a:effectLst/>
                    <a:ea typeface="Calibri" charset="0"/>
                    <a:cs typeface="Times New Roman" charset="0"/>
                  </a:rPr>
                  <a:t> fois, vous allez calculer une différence entre deux fractions qui ont le même dénominateur.</a:t>
                </a:r>
                <a:endParaRPr lang="fr-FR" sz="1200" b="0" i="1"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5</a:t>
            </a:fld>
            <a:endParaRPr/>
          </a:p>
        </p:txBody>
      </p:sp>
    </p:spTree>
    <p:extLst>
      <p:ext uri="{BB962C8B-B14F-4D97-AF65-F5344CB8AC3E}">
        <p14:creationId xmlns:p14="http://schemas.microsoft.com/office/powerpoint/2010/main" val="1750987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b="1" i="0" baseline="0" dirty="0">
                    <a:latin typeface="Calibri" charset="0"/>
                    <a:ea typeface="Calibri" charset="0"/>
                    <a:cs typeface="Calibri" charset="0"/>
                  </a:rPr>
                  <a:t>Réponse attendue</a:t>
                </a:r>
                <a:r>
                  <a:rPr lang="fr-FR" sz="1200" b="0" i="0" u="none" strike="noStrike" cap="none" dirty="0">
                    <a:solidFill>
                      <a:schemeClr val="dk1"/>
                    </a:solidFill>
                    <a:effectLst/>
                    <a:latin typeface="Calibri"/>
                    <a:ea typeface="Calibri"/>
                    <a:cs typeface="Calibri"/>
                    <a:sym typeface="Calibri"/>
                  </a:rPr>
                  <a:t> </a:t>
                </a:r>
                <a:r>
                  <a:rPr lang="fr-FR" b="0" i="0" baseline="0" dirty="0">
                    <a:latin typeface="Calibri" charset="0"/>
                    <a:ea typeface="Calibri" charset="0"/>
                    <a:cs typeface="Calibri" charset="0"/>
                  </a:rPr>
                  <a:t>:</a:t>
                </a:r>
                <a:r>
                  <a:rPr lang="fr-FR" i="0" baseline="0" dirty="0">
                    <a:latin typeface="Calibri" charset="0"/>
                    <a:ea typeface="Calibri" charset="0"/>
                    <a:cs typeface="Calibri" charset="0"/>
                  </a:rPr>
                  <a:t> 2/5</a:t>
                </a:r>
                <a:r>
                  <a:rPr lang="fr-FR" sz="1200" b="0" dirty="0">
                    <a:effectLst/>
                    <a:ea typeface="Calibri" charset="0"/>
                    <a:cs typeface="Times New Roman" charset="0"/>
                  </a:rPr>
                  <a: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dirty="0">
                    <a:effectLst/>
                    <a:ea typeface="Calibri" charset="0"/>
                    <a:cs typeface="Times New Roman" charset="0"/>
                  </a:rPr>
                  <a:t>Même démarche</a:t>
                </a:r>
                <a:r>
                  <a:rPr lang="fr-FR" sz="1200" b="0" baseline="0" dirty="0">
                    <a:effectLst/>
                    <a:ea typeface="Calibri" charset="0"/>
                    <a:cs typeface="Times New Roman" charset="0"/>
                  </a:rPr>
                  <a:t> pour la soustraction.</a:t>
                </a:r>
                <a:endParaRPr lang="fr-FR" sz="1200" b="0" dirty="0">
                  <a:effectLst/>
                  <a:ea typeface="Calibri" charset="0"/>
                  <a:cs typeface="Times New Roman" charset="0"/>
                </a:endParaRP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6</a:t>
            </a:fld>
            <a:endParaRPr/>
          </a:p>
        </p:txBody>
      </p:sp>
    </p:spTree>
    <p:extLst>
      <p:ext uri="{BB962C8B-B14F-4D97-AF65-F5344CB8AC3E}">
        <p14:creationId xmlns:p14="http://schemas.microsoft.com/office/powerpoint/2010/main" val="1185668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mc:AlternateContent xmlns:mc="http://schemas.openxmlformats.org/markup-compatibility/2006" xmlns:a14="http://schemas.microsoft.com/office/drawing/2010/main">
        <mc:Choice Requires="a14">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fr-FR" sz="1200" b="0" dirty="0">
                    <a:effectLst/>
                    <a:ea typeface="Calibri" charset="0"/>
                    <a:cs typeface="Times New Roman" charset="0"/>
                  </a:rPr>
                  <a:t>Représenter</a:t>
                </a:r>
                <a:r>
                  <a:rPr lang="fr-FR" sz="1200" b="0" baseline="0" dirty="0">
                    <a:effectLst/>
                    <a:ea typeface="Calibri" charset="0"/>
                    <a:cs typeface="Times New Roman" charset="0"/>
                  </a:rPr>
                  <a:t> la fraction 4/5 </a:t>
                </a:r>
                <a:r>
                  <a:rPr lang="fr-FR" sz="1200" b="0" dirty="0">
                    <a:effectLst/>
                    <a:ea typeface="Calibri" charset="0"/>
                    <a:cs typeface="Times New Roman" charset="0"/>
                  </a:rPr>
                  <a:t>en coloriant 4</a:t>
                </a:r>
                <a:r>
                  <a:rPr lang="fr-FR" sz="1200" b="0" i="0" u="none" strike="noStrike" cap="none" dirty="0">
                    <a:solidFill>
                      <a:schemeClr val="dk1"/>
                    </a:solidFill>
                    <a:effectLst/>
                    <a:latin typeface="Calibri"/>
                    <a:ea typeface="Calibri"/>
                    <a:cs typeface="Calibri"/>
                    <a:sym typeface="Calibri"/>
                  </a:rPr>
                  <a:t> </a:t>
                </a:r>
                <a:r>
                  <a:rPr lang="fr-FR" sz="1200" b="0" dirty="0">
                    <a:effectLst/>
                    <a:ea typeface="Calibri" charset="0"/>
                    <a:cs typeface="Times New Roman" charset="0"/>
                  </a:rPr>
                  <a:t>parts du rectangle unité,</a:t>
                </a:r>
                <a:r>
                  <a:rPr lang="fr-FR" sz="1200" b="0" baseline="0" dirty="0">
                    <a:effectLst/>
                    <a:ea typeface="Calibri" charset="0"/>
                    <a:cs typeface="Times New Roman" charset="0"/>
                  </a:rPr>
                  <a:t> puis barrer deux parts pour enlever la fraction 2/5</a:t>
                </a:r>
                <a:r>
                  <a:rPr lang="fr-FR" sz="1200" b="0" dirty="0">
                    <a:effectLst/>
                    <a:ea typeface="Calibri" charset="0"/>
                    <a:cs typeface="Times New Roman" charset="0"/>
                  </a:rPr>
                  <a:t>. Faire</a:t>
                </a:r>
                <a:r>
                  <a:rPr lang="fr-FR" sz="1200" b="0" baseline="0" dirty="0">
                    <a:effectLst/>
                    <a:ea typeface="Calibri" charset="0"/>
                    <a:cs typeface="Times New Roman" charset="0"/>
                  </a:rPr>
                  <a:t> constater qu’il reste 2</a:t>
                </a:r>
                <a:r>
                  <a:rPr lang="fr-FR" sz="1200" b="0" i="0" u="none" strike="noStrike" cap="none" dirty="0">
                    <a:solidFill>
                      <a:schemeClr val="dk1"/>
                    </a:solidFill>
                    <a:effectLst/>
                    <a:latin typeface="Calibri"/>
                    <a:ea typeface="Calibri"/>
                    <a:cs typeface="Calibri"/>
                    <a:sym typeface="Calibri"/>
                  </a:rPr>
                  <a:t> </a:t>
                </a:r>
                <a:r>
                  <a:rPr lang="fr-FR" sz="1200" b="0" baseline="0" dirty="0">
                    <a:effectLst/>
                    <a:ea typeface="Calibri" charset="0"/>
                    <a:cs typeface="Times New Roman" charset="0"/>
                  </a:rPr>
                  <a:t>parts sur les 5 au total, c’est-à-dire la fraction 2/5</a:t>
                </a:r>
                <a:r>
                  <a:rPr lang="fr-FR" sz="1200" b="0" dirty="0">
                    <a:effectLst/>
                    <a:ea typeface="Calibri" charset="0"/>
                    <a:cs typeface="Times New Roman" charset="0"/>
                  </a:rPr>
                  <a:t>.</a:t>
                </a:r>
              </a:p>
            </p:txBody>
          </p:sp>
        </mc:Choice>
        <mc:Fallback xmlns="">
          <p:sp>
            <p:nvSpPr>
              <p:cNvPr id="113" name="Google Shape;11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fr-FR" i="0" u="none" baseline="0" dirty="0" smtClean="0"/>
                  <a:t>Réponse attendue : </a:t>
                </a:r>
                <a:r>
                  <a:rPr lang="fr-FR" sz="1200" b="0" i="0" u="none" strike="noStrike" cap="none" smtClean="0">
                    <a:solidFill>
                      <a:schemeClr val="dk1"/>
                    </a:solidFill>
                    <a:effectLst/>
                    <a:latin typeface="Cambria Math" charset="0"/>
                    <a:ea typeface="Calibri"/>
                    <a:cs typeface="Calibri"/>
                    <a:sym typeface="Calibri"/>
                  </a:rPr>
                  <a:t>2/</a:t>
                </a:r>
                <a:r>
                  <a:rPr lang="fr-FR" sz="1200" b="0" i="0" u="none" strike="noStrike" cap="none" smtClean="0">
                    <a:solidFill>
                      <a:schemeClr val="dk1"/>
                    </a:solidFill>
                    <a:effectLst/>
                    <a:latin typeface="Cambria Math" charset="0"/>
                    <a:ea typeface="Calibri"/>
                    <a:cs typeface="Calibri"/>
                    <a:sym typeface="Calibri"/>
                  </a:rPr>
                  <a:t>4</a:t>
                </a:r>
                <a:r>
                  <a:rPr lang="fr-FR" i="1" baseline="0" dirty="0" smtClean="0"/>
                  <a:t> </a:t>
                </a:r>
                <a:r>
                  <a:rPr lang="fr-FR" i="0" baseline="0" dirty="0" smtClean="0"/>
                  <a:t>d’unité (ou </a:t>
                </a:r>
                <a:r>
                  <a:rPr lang="fr-FR" sz="1200" b="0" i="0" u="none" strike="noStrike" cap="none" smtClean="0">
                    <a:solidFill>
                      <a:schemeClr val="dk1"/>
                    </a:solidFill>
                    <a:effectLst/>
                    <a:latin typeface="Cambria Math" charset="0"/>
                    <a:ea typeface="Calibri"/>
                    <a:cs typeface="Calibri"/>
                    <a:sym typeface="Calibri"/>
                  </a:rPr>
                  <a:t>1/2</a:t>
                </a:r>
                <a:r>
                  <a:rPr lang="fr-FR" i="1" baseline="0" dirty="0" smtClean="0"/>
                  <a:t> </a:t>
                </a:r>
                <a:r>
                  <a:rPr lang="fr-FR" i="0" baseline="0" dirty="0" smtClean="0"/>
                  <a:t>d’unité) </a:t>
                </a:r>
                <a:endParaRPr lang="fr-FR" i="1" baseline="0" dirty="0" smtClean="0"/>
              </a:p>
              <a:p>
                <a:pPr marL="0" lvl="0" indent="0" algn="l" rtl="0">
                  <a:spcBef>
                    <a:spcPts val="0"/>
                  </a:spcBef>
                  <a:spcAft>
                    <a:spcPts val="0"/>
                  </a:spcAft>
                  <a:buNone/>
                </a:pPr>
                <a:r>
                  <a:rPr lang="fr-FR" dirty="0" smtClean="0"/>
                  <a:t>Demander</a:t>
                </a:r>
                <a:r>
                  <a:rPr lang="fr-FR" baseline="0" dirty="0" smtClean="0"/>
                  <a:t> aux élèves de mesurer la bande B et d’écrire la mesure sur l’ardoise puis de lever cette dernière. Laisser un temps de recherche, valider les ardoises d’un signe discret de la tête. Interroger un ou plusieurs élèves en demandant de justifier puis corriger sur les pointillés.</a:t>
                </a:r>
                <a:endParaRPr dirty="0"/>
              </a:p>
            </p:txBody>
          </p:sp>
        </mc:Fallback>
      </mc:AlternateContent>
      <p:sp>
        <p:nvSpPr>
          <p:cNvPr id="114" name="Google Shape;11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fr-FR"/>
              <a:t>7</a:t>
            </a:fld>
            <a:endParaRPr/>
          </a:p>
        </p:txBody>
      </p:sp>
    </p:spTree>
    <p:extLst>
      <p:ext uri="{BB962C8B-B14F-4D97-AF65-F5344CB8AC3E}">
        <p14:creationId xmlns:p14="http://schemas.microsoft.com/office/powerpoint/2010/main" val="104056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dirty="0">
                <a:latin typeface="Calibri" panose="020F0502020204030204" pitchFamily="34" charset="0"/>
              </a:rPr>
              <a:t>On</a:t>
            </a:r>
            <a:r>
              <a:rPr lang="fr-FR" i="1" baseline="0" dirty="0">
                <a:latin typeface="Calibri" panose="020F0502020204030204" pitchFamily="34" charset="0"/>
              </a:rPr>
              <a:t> va maintenant revoir comment trouver des fractions qui sont égales. Vous allez avoir une première fraction et il faut trouver une fraction qui est égale, mais avec un dénominateur différent. On s’en servira tout à l’heure.</a:t>
            </a: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8</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96841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a:r>
              <a:rPr lang="fr-FR" i="1" baseline="0" dirty="0">
                <a:latin typeface="Calibri" panose="020F0502020204030204" pitchFamily="34" charset="0"/>
              </a:rPr>
              <a:t>Ici, on a deux cinquièmes et on cherche une fraction qui est égale, mais avec un dénominateur en dixièmes.</a:t>
            </a:r>
            <a:endParaRPr lang="fr-FR" i="1" dirty="0">
              <a:latin typeface="Calibri" panose="020F0502020204030204" pitchFamily="34" charset="0"/>
            </a:endParaRPr>
          </a:p>
        </p:txBody>
      </p:sp>
      <p:sp>
        <p:nvSpPr>
          <p:cNvPr id="4" name="Espace réservé du numéro de diapositive 3"/>
          <p:cNvSpPr>
            <a:spLocks noGrp="1"/>
          </p:cNvSpPr>
          <p:nvPr>
            <p:ph type="sldNum" idx="10"/>
          </p:nvPr>
        </p:nvSpPr>
        <p:spPr/>
        <p:txBody>
          <a:bodyPr/>
          <a:lstStyle/>
          <a:p>
            <a:pPr marL="0" marR="0" lvl="0" indent="0" algn="r" rtl="0">
              <a:spcBef>
                <a:spcPts val="0"/>
              </a:spcBef>
              <a:spcAft>
                <a:spcPts val="0"/>
              </a:spcAft>
              <a:buNone/>
            </a:pPr>
            <a:fld id="{00000000-1234-1234-1234-123412341234}" type="slidenum">
              <a:rPr lang="uk-UA" sz="1200" b="0" i="0" u="none" strike="noStrike" cap="none" smtClean="0">
                <a:solidFill>
                  <a:schemeClr val="dk1"/>
                </a:solidFill>
                <a:latin typeface="Calibri"/>
                <a:ea typeface="Calibri"/>
                <a:cs typeface="Calibri"/>
                <a:sym typeface="Calibri"/>
              </a:rPr>
              <a:t>9</a:t>
            </a:fld>
            <a:endParaRPr lang="uk-UA"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06440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p:cSld name="Diapositive de titre">
    <p:spTree>
      <p:nvGrpSpPr>
        <p:cNvPr id="1" name="Shape 15"/>
        <p:cNvGrpSpPr/>
        <p:nvPr/>
      </p:nvGrpSpPr>
      <p:grpSpPr>
        <a:xfrm>
          <a:off x="0" y="0"/>
          <a:ext cx="0" cy="0"/>
          <a:chOff x="0" y="0"/>
          <a:chExt cx="0" cy="0"/>
        </a:xfrm>
      </p:grpSpPr>
      <p:pic>
        <p:nvPicPr>
          <p:cNvPr id="3" name="Image 2" descr="Une image contenant texte, graphisme, capture d’écran, jeune enfant&#10;&#10;Le contenu généré par l’IA peut être incorrect.">
            <a:extLst>
              <a:ext uri="{FF2B5EF4-FFF2-40B4-BE49-F238E27FC236}">
                <a16:creationId xmlns:a16="http://schemas.microsoft.com/office/drawing/2014/main" id="{BBE36DAD-F11D-BAB4-AC11-293F880CC3CB}"/>
              </a:ext>
            </a:extLst>
          </p:cNvPr>
          <p:cNvPicPr>
            <a:picLocks noChangeAspect="1"/>
          </p:cNvPicPr>
          <p:nvPr userDrawn="1"/>
        </p:nvPicPr>
        <p:blipFill>
          <a:blip r:embed="rId2"/>
          <a:stretch>
            <a:fillRect/>
          </a:stretch>
        </p:blipFill>
        <p:spPr>
          <a:xfrm>
            <a:off x="0" y="0"/>
            <a:ext cx="9144000" cy="6858000"/>
          </a:xfrm>
          <a:prstGeom prst="rect">
            <a:avLst/>
          </a:prstGeom>
        </p:spPr>
      </p:pic>
      <p:sp>
        <p:nvSpPr>
          <p:cNvPr id="17" name="Google Shape;17;p34"/>
          <p:cNvSpPr txBox="1">
            <a:spLocks noGrp="1"/>
          </p:cNvSpPr>
          <p:nvPr>
            <p:ph type="ctrTitle"/>
          </p:nvPr>
        </p:nvSpPr>
        <p:spPr>
          <a:xfrm>
            <a:off x="751788" y="3040905"/>
            <a:ext cx="7772400" cy="77619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A39491"/>
              </a:buClr>
              <a:buSzPts val="2700"/>
              <a:buFont typeface="Verdana"/>
              <a:buNone/>
              <a:defRPr sz="2700" b="1">
                <a:solidFill>
                  <a:srgbClr val="A39491"/>
                </a:solidFill>
                <a:latin typeface="Verdana"/>
                <a:ea typeface="Verdana"/>
                <a:cs typeface="Verdana"/>
                <a:sym typeface="Verdana"/>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 name="Google Shape;18;p34"/>
          <p:cNvSpPr txBox="1"/>
          <p:nvPr/>
        </p:nvSpPr>
        <p:spPr>
          <a:xfrm>
            <a:off x="4342511" y="6163768"/>
            <a:ext cx="4421378" cy="499464"/>
          </a:xfrm>
          <a:prstGeom prst="rect">
            <a:avLst/>
          </a:prstGeom>
          <a:noFill/>
          <a:ln>
            <a:noFill/>
          </a:ln>
        </p:spPr>
        <p:txBody>
          <a:bodyPr spcFirstLastPara="1" wrap="square" lIns="91425" tIns="45700" rIns="91425" bIns="45700" anchor="t" anchorCtr="0">
            <a:normAutofit/>
          </a:bodyPr>
          <a:lstStyle/>
          <a:p>
            <a:pPr marL="0" marR="0" lvl="0" indent="0" algn="l" rtl="0">
              <a:spcBef>
                <a:spcPts val="0"/>
              </a:spcBef>
              <a:spcAft>
                <a:spcPts val="0"/>
              </a:spcAft>
              <a:buNone/>
            </a:pPr>
            <a:r>
              <a:rPr lang="fr-FR" sz="2000" b="0" i="0" u="none" strike="noStrike" cap="none" dirty="0">
                <a:solidFill>
                  <a:schemeClr val="bg1"/>
                </a:solidFill>
                <a:latin typeface="Verdana"/>
                <a:ea typeface="Verdana"/>
                <a:cs typeface="Verdana"/>
                <a:sym typeface="Verdana"/>
              </a:rPr>
              <a:t>Réservé à la </a:t>
            </a:r>
            <a:r>
              <a:rPr lang="fr-FR" sz="2000" b="0" i="0" u="none" strike="noStrike" cap="none" dirty="0" err="1">
                <a:solidFill>
                  <a:schemeClr val="bg1"/>
                </a:solidFill>
                <a:latin typeface="Verdana"/>
                <a:ea typeface="Verdana"/>
                <a:cs typeface="Verdana"/>
                <a:sym typeface="Verdana"/>
              </a:rPr>
              <a:t>vidéoprojection</a:t>
            </a:r>
            <a:endParaRPr sz="2000" b="0" i="0" u="none" strike="noStrike" cap="none" dirty="0">
              <a:solidFill>
                <a:schemeClr val="bg1"/>
              </a:solidFill>
              <a:latin typeface="Verdana"/>
              <a:ea typeface="Verdana"/>
              <a:cs typeface="Verdana"/>
              <a:sym typeface="Verdan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0"/>
        <p:cNvGrpSpPr/>
        <p:nvPr/>
      </p:nvGrpSpPr>
      <p:grpSpPr>
        <a:xfrm>
          <a:off x="0" y="0"/>
          <a:ext cx="0" cy="0"/>
          <a:chOff x="0" y="0"/>
          <a:chExt cx="0" cy="0"/>
        </a:xfrm>
      </p:grpSpPr>
      <p:sp>
        <p:nvSpPr>
          <p:cNvPr id="31" name="Google Shape;31;p43"/>
          <p:cNvSpPr/>
          <p:nvPr/>
        </p:nvSpPr>
        <p:spPr>
          <a:xfrm>
            <a:off x="57150" y="0"/>
            <a:ext cx="908685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43"/>
          <p:cNvSpPr txBox="1">
            <a:spLocks noGrp="1"/>
          </p:cNvSpPr>
          <p:nvPr>
            <p:ph type="title"/>
          </p:nvPr>
        </p:nvSpPr>
        <p:spPr>
          <a:xfrm>
            <a:off x="-1" y="0"/>
            <a:ext cx="6391747" cy="476672"/>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dirty="0"/>
          </a:p>
        </p:txBody>
      </p:sp>
      <p:sp>
        <p:nvSpPr>
          <p:cNvPr id="33" name="Google Shape;33;p43"/>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43"/>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43"/>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 name="Google Shape;24;p35">
            <a:extLst>
              <a:ext uri="{FF2B5EF4-FFF2-40B4-BE49-F238E27FC236}">
                <a16:creationId xmlns:a16="http://schemas.microsoft.com/office/drawing/2014/main" id="{A1B17535-1102-2C72-46E2-7517B38F137D}"/>
              </a:ext>
            </a:extLst>
          </p:cNvPr>
          <p:cNvPicPr preferRelativeResize="0"/>
          <p:nvPr userDrawn="1"/>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et contenu" type="obj">
  <p:cSld name="Titre et contenu">
    <p:spTree>
      <p:nvGrpSpPr>
        <p:cNvPr id="1" name="Shape 19"/>
        <p:cNvGrpSpPr/>
        <p:nvPr/>
      </p:nvGrpSpPr>
      <p:grpSpPr>
        <a:xfrm>
          <a:off x="0" y="0"/>
          <a:ext cx="0" cy="0"/>
          <a:chOff x="0" y="0"/>
          <a:chExt cx="0" cy="0"/>
        </a:xfrm>
      </p:grpSpPr>
      <p:sp>
        <p:nvSpPr>
          <p:cNvPr id="20" name="Google Shape;20;p35"/>
          <p:cNvSpPr/>
          <p:nvPr/>
        </p:nvSpPr>
        <p:spPr>
          <a:xfrm>
            <a:off x="0" y="0"/>
            <a:ext cx="9144000" cy="476672"/>
          </a:xfrm>
          <a:prstGeom prst="rect">
            <a:avLst/>
          </a:prstGeom>
          <a:solidFill>
            <a:srgbClr val="00B050"/>
          </a:solidFill>
          <a:ln w="127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35"/>
          <p:cNvSpPr txBox="1">
            <a:spLocks noGrp="1"/>
          </p:cNvSpPr>
          <p:nvPr>
            <p:ph type="title"/>
          </p:nvPr>
        </p:nvSpPr>
        <p:spPr>
          <a:xfrm>
            <a:off x="0" y="-1"/>
            <a:ext cx="6029608" cy="476673"/>
          </a:xfrm>
          <a:prstGeom prst="rect">
            <a:avLst/>
          </a:prstGeom>
          <a:noFill/>
          <a:ln w="9525" cap="flat" cmpd="sng">
            <a:solidFill>
              <a:srgbClr val="00B050"/>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35"/>
          <p:cNvSpPr txBox="1">
            <a:spLocks noGrp="1"/>
          </p:cNvSpPr>
          <p:nvPr>
            <p:ph type="body" idx="1"/>
          </p:nvPr>
        </p:nvSpPr>
        <p:spPr>
          <a:xfrm>
            <a:off x="628650" y="967784"/>
            <a:ext cx="7886700" cy="536702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070C0"/>
              </a:buClr>
              <a:buSzPts val="4000"/>
              <a:buNone/>
              <a:defRPr sz="4000">
                <a:solidFill>
                  <a:srgbClr val="0070C0"/>
                </a:solidFill>
                <a:latin typeface="Arial"/>
                <a:ea typeface="Arial"/>
                <a:cs typeface="Arial"/>
                <a:sym typeface="Aria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35"/>
          <p:cNvSpPr/>
          <p:nvPr/>
        </p:nvSpPr>
        <p:spPr>
          <a:xfrm>
            <a:off x="0" y="0"/>
            <a:ext cx="9144000" cy="6858000"/>
          </a:xfrm>
          <a:prstGeom prst="rect">
            <a:avLst/>
          </a:prstGeom>
          <a:noFill/>
          <a:ln w="101600" cap="flat" cmpd="sng">
            <a:solidFill>
              <a:srgbClr val="00B0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24" name="Google Shape;24;p35"/>
          <p:cNvPicPr preferRelativeResize="0"/>
          <p:nvPr/>
        </p:nvPicPr>
        <p:blipFill rotWithShape="1">
          <a:blip r:embed="rId2">
            <a:alphaModFix/>
          </a:blip>
          <a:srcRect/>
          <a:stretch/>
        </p:blipFill>
        <p:spPr>
          <a:xfrm>
            <a:off x="6885427" y="-1"/>
            <a:ext cx="2258573" cy="472441"/>
          </a:xfrm>
          <a:prstGeom prst="rect">
            <a:avLst/>
          </a:prstGeom>
          <a:noFill/>
          <a:ln>
            <a:noFill/>
          </a:ln>
        </p:spPr>
      </p:pic>
    </p:spTree>
    <p:extLst>
      <p:ext uri="{BB962C8B-B14F-4D97-AF65-F5344CB8AC3E}">
        <p14:creationId xmlns:p14="http://schemas.microsoft.com/office/powerpoint/2010/main" val="779624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re et contenu" userDrawn="1">
  <p:cSld name="OBJECT">
    <p:spTree>
      <p:nvGrpSpPr>
        <p:cNvPr id="1" name="Shape 43"/>
        <p:cNvGrpSpPr/>
        <p:nvPr/>
      </p:nvGrpSpPr>
      <p:grpSpPr>
        <a:xfrm>
          <a:off x="0" y="0"/>
          <a:ext cx="0" cy="0"/>
          <a:chOff x="0" y="0"/>
          <a:chExt cx="0" cy="0"/>
        </a:xfrm>
      </p:grpSpPr>
      <p:sp>
        <p:nvSpPr>
          <p:cNvPr id="44" name="Google Shape;44;p38"/>
          <p:cNvSpPr/>
          <p:nvPr/>
        </p:nvSpPr>
        <p:spPr>
          <a:xfrm>
            <a:off x="0" y="0"/>
            <a:ext cx="9144000" cy="476672"/>
          </a:xfrm>
          <a:prstGeom prst="rect">
            <a:avLst/>
          </a:prstGeom>
          <a:solidFill>
            <a:srgbClr val="EC527E"/>
          </a:solidFill>
          <a:ln w="127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EC527E"/>
              </a:solidFill>
              <a:latin typeface="Calibri"/>
              <a:ea typeface="Calibri"/>
              <a:cs typeface="Calibri"/>
              <a:sym typeface="Calibri"/>
            </a:endParaRPr>
          </a:p>
        </p:txBody>
      </p:sp>
      <p:sp>
        <p:nvSpPr>
          <p:cNvPr id="45" name="Google Shape;45;p38"/>
          <p:cNvSpPr txBox="1">
            <a:spLocks noGrp="1"/>
          </p:cNvSpPr>
          <p:nvPr>
            <p:ph type="title" hasCustomPrompt="1"/>
          </p:nvPr>
        </p:nvSpPr>
        <p:spPr>
          <a:xfrm>
            <a:off x="72467" y="0"/>
            <a:ext cx="6310225" cy="476673"/>
          </a:xfrm>
          <a:prstGeom prst="rect">
            <a:avLst/>
          </a:prstGeom>
          <a:solidFill>
            <a:srgbClr val="EC527E"/>
          </a:solidFill>
          <a:ln w="9525" cap="flat" cmpd="sng">
            <a:solidFill>
              <a:srgbClr val="EC527E"/>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Entrainement</a:t>
            </a:r>
            <a:endParaRPr dirty="0"/>
          </a:p>
        </p:txBody>
      </p:sp>
      <p:pic>
        <p:nvPicPr>
          <p:cNvPr id="48" name="Google Shape;48;p38"/>
          <p:cNvPicPr preferRelativeResize="0"/>
          <p:nvPr/>
        </p:nvPicPr>
        <p:blipFill rotWithShape="1">
          <a:blip r:embed="rId2">
            <a:alphaModFix/>
          </a:blip>
          <a:srcRect/>
          <a:stretch/>
        </p:blipFill>
        <p:spPr>
          <a:xfrm>
            <a:off x="6885427" y="-1"/>
            <a:ext cx="2258573" cy="472441"/>
          </a:xfrm>
          <a:prstGeom prst="rect">
            <a:avLst/>
          </a:prstGeom>
          <a:noFill/>
          <a:ln>
            <a:noFill/>
          </a:ln>
        </p:spPr>
      </p:pic>
      <p:sp>
        <p:nvSpPr>
          <p:cNvPr id="2" name="Google Shape;61;p46">
            <a:extLst>
              <a:ext uri="{FF2B5EF4-FFF2-40B4-BE49-F238E27FC236}">
                <a16:creationId xmlns:a16="http://schemas.microsoft.com/office/drawing/2014/main" id="{564A3A83-35E2-AFB6-B1DD-3BE2B9B30A4A}"/>
              </a:ext>
            </a:extLst>
          </p:cNvPr>
          <p:cNvSpPr/>
          <p:nvPr userDrawn="1"/>
        </p:nvSpPr>
        <p:spPr>
          <a:xfrm>
            <a:off x="0" y="0"/>
            <a:ext cx="9144000" cy="6858000"/>
          </a:xfrm>
          <a:prstGeom prst="rect">
            <a:avLst/>
          </a:prstGeom>
          <a:noFill/>
          <a:ln w="101600" cap="flat" cmpd="sng">
            <a:solidFill>
              <a:srgbClr val="EC527E"/>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71"/>
        <p:cNvGrpSpPr/>
        <p:nvPr/>
      </p:nvGrpSpPr>
      <p:grpSpPr>
        <a:xfrm>
          <a:off x="0" y="0"/>
          <a:ext cx="0" cy="0"/>
          <a:chOff x="0" y="0"/>
          <a:chExt cx="0" cy="0"/>
        </a:xfrm>
      </p:grpSpPr>
      <p:sp>
        <p:nvSpPr>
          <p:cNvPr id="72" name="Google Shape;72;p40"/>
          <p:cNvSpPr/>
          <p:nvPr/>
        </p:nvSpPr>
        <p:spPr>
          <a:xfrm>
            <a:off x="0" y="0"/>
            <a:ext cx="9144000" cy="6858000"/>
          </a:xfrm>
          <a:prstGeom prst="rect">
            <a:avLst/>
          </a:prstGeom>
          <a:noFill/>
          <a:ln w="1016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3" name="Google Shape;73;p40"/>
          <p:cNvSpPr/>
          <p:nvPr/>
        </p:nvSpPr>
        <p:spPr>
          <a:xfrm>
            <a:off x="0" y="0"/>
            <a:ext cx="9144000" cy="476672"/>
          </a:xfrm>
          <a:prstGeom prst="rect">
            <a:avLst/>
          </a:prstGeom>
          <a:solidFill>
            <a:srgbClr val="FFD333"/>
          </a:solidFill>
          <a:ln w="12700" cap="flat" cmpd="sng">
            <a:solidFill>
              <a:srgbClr val="FFD33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4" name="Google Shape;74;p40"/>
          <p:cNvSpPr txBox="1">
            <a:spLocks noGrp="1"/>
          </p:cNvSpPr>
          <p:nvPr>
            <p:ph type="title" hasCustomPrompt="1"/>
          </p:nvPr>
        </p:nvSpPr>
        <p:spPr>
          <a:xfrm>
            <a:off x="57150" y="0"/>
            <a:ext cx="3886200" cy="476672"/>
          </a:xfrm>
          <a:prstGeom prst="rect">
            <a:avLst/>
          </a:prstGeom>
          <a:noFill/>
          <a:ln w="9525" cap="flat" cmpd="sng">
            <a:solidFill>
              <a:srgbClr val="FFD333"/>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dirty="0"/>
              <a:t>Exercice des champions</a:t>
            </a:r>
            <a:endParaRPr dirty="0"/>
          </a:p>
        </p:txBody>
      </p:sp>
    </p:spTree>
    <p:extLst>
      <p:ext uri="{BB962C8B-B14F-4D97-AF65-F5344CB8AC3E}">
        <p14:creationId xmlns:p14="http://schemas.microsoft.com/office/powerpoint/2010/main" val="14634977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Vide">
  <p:cSld name="Vide">
    <p:spTree>
      <p:nvGrpSpPr>
        <p:cNvPr id="1" name="Shape 92"/>
        <p:cNvGrpSpPr/>
        <p:nvPr/>
      </p:nvGrpSpPr>
      <p:grpSpPr>
        <a:xfrm>
          <a:off x="0" y="0"/>
          <a:ext cx="0" cy="0"/>
          <a:chOff x="0" y="0"/>
          <a:chExt cx="0" cy="0"/>
        </a:xfrm>
      </p:grpSpPr>
      <p:sp>
        <p:nvSpPr>
          <p:cNvPr id="93" name="Google Shape;93;p42"/>
          <p:cNvSpPr/>
          <p:nvPr/>
        </p:nvSpPr>
        <p:spPr>
          <a:xfrm>
            <a:off x="0" y="0"/>
            <a:ext cx="9144000" cy="6858000"/>
          </a:xfrm>
          <a:prstGeom prst="rect">
            <a:avLst/>
          </a:prstGeom>
          <a:noFill/>
          <a:ln w="1016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4" name="Google Shape;94;p42"/>
          <p:cNvSpPr/>
          <p:nvPr/>
        </p:nvSpPr>
        <p:spPr>
          <a:xfrm>
            <a:off x="0" y="0"/>
            <a:ext cx="9144000" cy="476672"/>
          </a:xfrm>
          <a:prstGeom prst="rect">
            <a:avLst/>
          </a:prstGeom>
          <a:solidFill>
            <a:srgbClr val="61C4D1"/>
          </a:solidFill>
          <a:ln w="12700" cap="flat" cmpd="sng">
            <a:solidFill>
              <a:srgbClr val="61C4D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95" name="Google Shape;95;p42"/>
          <p:cNvSpPr txBox="1">
            <a:spLocks noGrp="1"/>
          </p:cNvSpPr>
          <p:nvPr>
            <p:ph type="title" hasCustomPrompt="1"/>
          </p:nvPr>
        </p:nvSpPr>
        <p:spPr>
          <a:xfrm>
            <a:off x="57150" y="0"/>
            <a:ext cx="3886200" cy="476672"/>
          </a:xfrm>
          <a:prstGeom prst="rect">
            <a:avLst/>
          </a:prstGeom>
          <a:noFill/>
          <a:ln w="9525" cap="flat" cmpd="sng">
            <a:solidFill>
              <a:srgbClr val="61C4D1"/>
            </a:solidFill>
            <a:prstDash val="solid"/>
            <a:round/>
            <a:headEnd type="none" w="sm" len="sm"/>
            <a:tailEnd type="none" w="sm" len="sm"/>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1800"/>
              <a:buFont typeface="Calibri"/>
              <a:buNone/>
              <a:defRPr sz="1800" b="1">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fr-FR"/>
              <a:t>Devoirs</a:t>
            </a:r>
            <a:endParaRPr/>
          </a:p>
        </p:txBody>
      </p:sp>
      <p:pic>
        <p:nvPicPr>
          <p:cNvPr id="96" name="Google Shape;96;p42"/>
          <p:cNvPicPr preferRelativeResize="0"/>
          <p:nvPr/>
        </p:nvPicPr>
        <p:blipFill rotWithShape="1">
          <a:blip r:embed="rId2">
            <a:alphaModFix/>
          </a:blip>
          <a:srcRect/>
          <a:stretch/>
        </p:blipFill>
        <p:spPr>
          <a:xfrm>
            <a:off x="6885427" y="-1"/>
            <a:ext cx="2258573" cy="47244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0" y="0"/>
            <a:ext cx="6192570"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Leçon</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93008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3"/>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2" r:id="rId2"/>
    <p:sldLayoutId id="2147483670"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7"/>
        <p:cNvGrpSpPr/>
        <p:nvPr/>
      </p:nvGrpSpPr>
      <p:grpSpPr>
        <a:xfrm>
          <a:off x="0" y="0"/>
          <a:ext cx="0" cy="0"/>
          <a:chOff x="0" y="0"/>
          <a:chExt cx="0" cy="0"/>
        </a:xfrm>
      </p:grpSpPr>
      <p:sp>
        <p:nvSpPr>
          <p:cNvPr id="38" name="Google Shape;38;p37"/>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9" name="Google Shape;39;p37"/>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Google Shape;40;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1" name="Google Shape;41;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2" name="Google Shape;42;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54" r:id="rId1"/>
    <p:sldLayoutId id="2147483669"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41"/>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8" name="Google Shape;88;p41"/>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9" name="Google Shape;89;p4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0" name="Google Shape;90;p4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1" name="Google Shape;91;p4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‹N°›</a:t>
            </a:fld>
            <a:endParaRPr/>
          </a:p>
        </p:txBody>
      </p: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16/03/2026</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835360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Google Shape;110;p1"/>
          <p:cNvSpPr txBox="1">
            <a:spLocks noGrp="1"/>
          </p:cNvSpPr>
          <p:nvPr>
            <p:ph type="ctrTitle"/>
          </p:nvPr>
        </p:nvSpPr>
        <p:spPr>
          <a:xfrm>
            <a:off x="403692" y="3110459"/>
            <a:ext cx="8336617" cy="928142"/>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A39491"/>
              </a:buClr>
              <a:buSzPct val="100000"/>
              <a:buFont typeface="Verdana"/>
              <a:buNone/>
            </a:pPr>
            <a:r>
              <a:rPr lang="fr-FR" dirty="0">
                <a:solidFill>
                  <a:schemeClr val="bg1"/>
                </a:solidFill>
              </a:rPr>
              <a:t>98. Additionner et soustraire </a:t>
            </a:r>
            <a:br>
              <a:rPr lang="fr-FR" dirty="0">
                <a:solidFill>
                  <a:schemeClr val="bg1"/>
                </a:solidFill>
              </a:rPr>
            </a:br>
            <a:r>
              <a:rPr lang="fr-FR" dirty="0">
                <a:solidFill>
                  <a:schemeClr val="bg1"/>
                </a:solidFill>
              </a:rPr>
              <a:t>des fractions (2)</a:t>
            </a:r>
            <a:endParaRPr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7DF4F2B8-951E-C22C-CFD9-DB674BFEF34D}"/>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95EEC573-0DCF-B2A6-F356-FF8C82C483A2}"/>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213C6ADF-281C-6C56-F09C-C09732DBE29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643658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383346B-8CE0-4CED-61EF-49563F94B12A}"/>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11344CE9-DB97-15A8-1738-FAD525B6DBC7}"/>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074228EA-021A-2590-D7FE-6C81EEBE8FC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24425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texte 5">
            <a:extLst>
              <a:ext uri="{FF2B5EF4-FFF2-40B4-BE49-F238E27FC236}">
                <a16:creationId xmlns:a16="http://schemas.microsoft.com/office/drawing/2014/main" id="{2C658989-98F2-9DFB-CAC6-224F4D9EDAAF}"/>
              </a:ext>
            </a:extLst>
          </p:cNvPr>
          <p:cNvSpPr>
            <a:spLocks noGrp="1"/>
          </p:cNvSpPr>
          <p:nvPr>
            <p:ph type="body" idx="1"/>
          </p:nvPr>
        </p:nvSpPr>
        <p:spPr/>
        <p:txBody>
          <a:bodyPr/>
          <a:lstStyle/>
          <a:p>
            <a:endParaRPr lang="fr-FR"/>
          </a:p>
        </p:txBody>
      </p:sp>
      <p:sp>
        <p:nvSpPr>
          <p:cNvPr id="12" name="Titre 11">
            <a:extLst>
              <a:ext uri="{FF2B5EF4-FFF2-40B4-BE49-F238E27FC236}">
                <a16:creationId xmlns:a16="http://schemas.microsoft.com/office/drawing/2014/main" id="{5D13DA5B-A667-F40C-02E3-E91D7A2B02D2}"/>
              </a:ext>
            </a:extLst>
          </p:cNvPr>
          <p:cNvSpPr>
            <a:spLocks noGrp="1"/>
          </p:cNvSpPr>
          <p:nvPr>
            <p:ph type="title"/>
          </p:nvPr>
        </p:nvSpPr>
        <p:spPr/>
        <p:txBody>
          <a:bodyPr/>
          <a:lstStyle/>
          <a:p>
            <a:endParaRPr lang="fr-FR"/>
          </a:p>
        </p:txBody>
      </p:sp>
      <p:pic>
        <p:nvPicPr>
          <p:cNvPr id="14" name="Image 13">
            <a:extLst>
              <a:ext uri="{FF2B5EF4-FFF2-40B4-BE49-F238E27FC236}">
                <a16:creationId xmlns:a16="http://schemas.microsoft.com/office/drawing/2014/main" id="{EA449CB0-7216-E1F0-F13A-67796E77383B}"/>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033948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BB3691A7-7B90-7E70-5B9D-5249FD5F40DE}"/>
              </a:ext>
            </a:extLst>
          </p:cNvPr>
          <p:cNvSpPr>
            <a:spLocks noGrp="1"/>
          </p:cNvSpPr>
          <p:nvPr>
            <p:ph type="body" idx="1"/>
          </p:nvPr>
        </p:nvSpPr>
        <p:spPr/>
        <p:txBody>
          <a:bodyPr/>
          <a:lstStyle/>
          <a:p>
            <a:endParaRPr lang="fr-FR"/>
          </a:p>
        </p:txBody>
      </p:sp>
      <p:sp>
        <p:nvSpPr>
          <p:cNvPr id="5" name="Titre 4">
            <a:extLst>
              <a:ext uri="{FF2B5EF4-FFF2-40B4-BE49-F238E27FC236}">
                <a16:creationId xmlns:a16="http://schemas.microsoft.com/office/drawing/2014/main" id="{1E092F6B-9F20-C215-B82C-BD26FA739432}"/>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519833DF-1022-4F8A-BCB3-B8C86640054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72486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32862DE9-4077-3CBA-DAAD-95F8C809BB71}"/>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04049514-ED77-4A8E-9BA4-3DCB67A5F7E4}"/>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E1F23FF2-2713-81E6-BDF9-76E4C64912C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4761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990E7BE3-C6FE-941F-743C-08B526F6D20C}"/>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8990465B-245E-072C-5C8E-223774648B9D}"/>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F476D907-736D-03A7-3857-471AC83C046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1395929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Titre 3">
            <a:extLst>
              <a:ext uri="{FF2B5EF4-FFF2-40B4-BE49-F238E27FC236}">
                <a16:creationId xmlns:a16="http://schemas.microsoft.com/office/drawing/2014/main" id="{E9D1E87D-1A45-2FFA-0AA7-F122A9BB7C96}"/>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B209EF50-5AF5-142A-8038-CBA262A5C5E5}"/>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28ED9C1C-A689-D28E-A0BF-C162F8C757C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72683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7" name="Titre 6">
            <a:extLst>
              <a:ext uri="{FF2B5EF4-FFF2-40B4-BE49-F238E27FC236}">
                <a16:creationId xmlns:a16="http://schemas.microsoft.com/office/drawing/2014/main" id="{D92480B7-B92B-4CBF-EF30-599B3EFCA743}"/>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E3B56666-D66E-FD98-EC46-867A0F97145C}"/>
              </a:ext>
            </a:extLst>
          </p:cNvPr>
          <p:cNvSpPr>
            <a:spLocks noGrp="1"/>
          </p:cNvSpPr>
          <p:nvPr>
            <p:ph type="body" idx="1"/>
          </p:nvPr>
        </p:nvSpPr>
        <p:spPr/>
        <p:txBody>
          <a:bodyPr/>
          <a:lstStyle/>
          <a:p>
            <a:endParaRPr lang="fr-FR"/>
          </a:p>
        </p:txBody>
      </p:sp>
      <p:pic>
        <p:nvPicPr>
          <p:cNvPr id="12" name="Image 11">
            <a:extLst>
              <a:ext uri="{FF2B5EF4-FFF2-40B4-BE49-F238E27FC236}">
                <a16:creationId xmlns:a16="http://schemas.microsoft.com/office/drawing/2014/main" id="{81DC8893-8B54-13F6-A511-054D93633219}"/>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1065544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43388BCD-2F5D-F206-F867-FE86F57C8E26}"/>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C297A7B9-EC6B-5D26-322F-ED795E5AA3AB}"/>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CE6F76A7-1848-76FB-4C38-F97DC13C7A8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930005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3C9AF634-1148-75E1-EC90-47C6B588AF35}"/>
              </a:ext>
            </a:extLst>
          </p:cNvPr>
          <p:cNvSpPr>
            <a:spLocks noGrp="1"/>
          </p:cNvSpPr>
          <p:nvPr>
            <p:ph type="title"/>
          </p:nvPr>
        </p:nvSpPr>
        <p:spPr/>
        <p:txBody>
          <a:bodyPr/>
          <a:lstStyle/>
          <a:p>
            <a:endParaRPr lang="fr-FR"/>
          </a:p>
        </p:txBody>
      </p:sp>
      <p:sp>
        <p:nvSpPr>
          <p:cNvPr id="6" name="Espace réservé du texte 5">
            <a:extLst>
              <a:ext uri="{FF2B5EF4-FFF2-40B4-BE49-F238E27FC236}">
                <a16:creationId xmlns:a16="http://schemas.microsoft.com/office/drawing/2014/main" id="{AB9F8B9D-AFD1-F70E-4114-F594C4F88BB6}"/>
              </a:ext>
            </a:extLst>
          </p:cNvPr>
          <p:cNvSpPr>
            <a:spLocks noGrp="1"/>
          </p:cNvSpPr>
          <p:nvPr>
            <p:ph type="body" idx="1"/>
          </p:nvPr>
        </p:nvSpPr>
        <p:spPr/>
        <p:txBody>
          <a:bodyPr/>
          <a:lstStyle/>
          <a:p>
            <a:endParaRPr lang="fr-FR"/>
          </a:p>
        </p:txBody>
      </p:sp>
      <p:pic>
        <p:nvPicPr>
          <p:cNvPr id="8" name="Image 7">
            <a:extLst>
              <a:ext uri="{FF2B5EF4-FFF2-40B4-BE49-F238E27FC236}">
                <a16:creationId xmlns:a16="http://schemas.microsoft.com/office/drawing/2014/main" id="{094541D4-AFB7-4464-16D3-11D3EF06D65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80324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57A7E35D-62A9-F5EC-CAB9-EBAA68EDDA51}"/>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7CD98002-FA77-F3EA-F214-EB38D24B3958}"/>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93BBE52D-158B-666B-FA56-30E01DC3041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45829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Titre 4">
            <a:extLst>
              <a:ext uri="{FF2B5EF4-FFF2-40B4-BE49-F238E27FC236}">
                <a16:creationId xmlns:a16="http://schemas.microsoft.com/office/drawing/2014/main" id="{8662B78F-5696-6928-946E-FAD2BA30F1F0}"/>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65DB5179-7EF8-8AC4-ED26-C15DC878E555}"/>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FB0556D2-CBA8-3731-35C4-41539DF0E4D5}"/>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4070694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5" name="Titre 4">
            <a:extLst>
              <a:ext uri="{FF2B5EF4-FFF2-40B4-BE49-F238E27FC236}">
                <a16:creationId xmlns:a16="http://schemas.microsoft.com/office/drawing/2014/main" id="{6940E025-2677-9C57-3032-670F79F8A6A1}"/>
              </a:ext>
            </a:extLst>
          </p:cNvPr>
          <p:cNvSpPr>
            <a:spLocks noGrp="1"/>
          </p:cNvSpPr>
          <p:nvPr>
            <p:ph type="title"/>
          </p:nvPr>
        </p:nvSpPr>
        <p:spPr/>
        <p:txBody>
          <a:bodyPr/>
          <a:lstStyle/>
          <a:p>
            <a:endParaRPr lang="fr-FR"/>
          </a:p>
        </p:txBody>
      </p:sp>
      <p:sp>
        <p:nvSpPr>
          <p:cNvPr id="8" name="Espace réservé du texte 7">
            <a:extLst>
              <a:ext uri="{FF2B5EF4-FFF2-40B4-BE49-F238E27FC236}">
                <a16:creationId xmlns:a16="http://schemas.microsoft.com/office/drawing/2014/main" id="{E31AF366-6E28-C927-FC53-A4F59271312A}"/>
              </a:ext>
            </a:extLst>
          </p:cNvPr>
          <p:cNvSpPr>
            <a:spLocks noGrp="1"/>
          </p:cNvSpPr>
          <p:nvPr>
            <p:ph type="body" idx="1"/>
          </p:nvPr>
        </p:nvSpPr>
        <p:spPr/>
        <p:txBody>
          <a:bodyPr/>
          <a:lstStyle/>
          <a:p>
            <a:endParaRPr lang="fr-FR"/>
          </a:p>
        </p:txBody>
      </p:sp>
      <p:pic>
        <p:nvPicPr>
          <p:cNvPr id="10" name="Image 9">
            <a:extLst>
              <a:ext uri="{FF2B5EF4-FFF2-40B4-BE49-F238E27FC236}">
                <a16:creationId xmlns:a16="http://schemas.microsoft.com/office/drawing/2014/main" id="{CB2F72A4-1362-7FDA-17D0-1AC22A25BC1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50162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66C3B49C-19AB-C26F-7F81-3F1718434895}"/>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B96B3537-F32A-A407-C1F6-70132B70D5C4}"/>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DF2A9B51-E0DB-ADF7-ED82-AADC30ACE5D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613573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28318AFB-D8D2-0C50-D272-2D0D31856E8B}"/>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AB69040F-187F-579B-DB1A-64561E29A8B0}"/>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0B132768-CAAD-4F2B-F6A1-3B8F0663B3E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589867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Titre 5">
            <a:extLst>
              <a:ext uri="{FF2B5EF4-FFF2-40B4-BE49-F238E27FC236}">
                <a16:creationId xmlns:a16="http://schemas.microsoft.com/office/drawing/2014/main" id="{98E232CC-5A42-8C01-CA49-048C77BE88A7}"/>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21C8F7D5-EB43-085A-C55F-F9A8318F7E2A}"/>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4A09D5D0-2EC9-21C8-0C83-DA1DEE431A5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675810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7" name="Titre 6">
            <a:extLst>
              <a:ext uri="{FF2B5EF4-FFF2-40B4-BE49-F238E27FC236}">
                <a16:creationId xmlns:a16="http://schemas.microsoft.com/office/drawing/2014/main" id="{32BC550C-8B6C-8555-ED2E-E24F2F093E7F}"/>
              </a:ext>
            </a:extLst>
          </p:cNvPr>
          <p:cNvSpPr>
            <a:spLocks noGrp="1"/>
          </p:cNvSpPr>
          <p:nvPr>
            <p:ph type="title"/>
          </p:nvPr>
        </p:nvSpPr>
        <p:spPr/>
        <p:txBody>
          <a:bodyPr/>
          <a:lstStyle/>
          <a:p>
            <a:endParaRPr lang="fr-FR"/>
          </a:p>
        </p:txBody>
      </p:sp>
      <p:sp>
        <p:nvSpPr>
          <p:cNvPr id="11" name="Espace réservé du texte 10">
            <a:extLst>
              <a:ext uri="{FF2B5EF4-FFF2-40B4-BE49-F238E27FC236}">
                <a16:creationId xmlns:a16="http://schemas.microsoft.com/office/drawing/2014/main" id="{8B8B8342-8251-771A-939D-6325006A1109}"/>
              </a:ext>
            </a:extLst>
          </p:cNvPr>
          <p:cNvSpPr>
            <a:spLocks noGrp="1"/>
          </p:cNvSpPr>
          <p:nvPr>
            <p:ph type="body" idx="1"/>
          </p:nvPr>
        </p:nvSpPr>
        <p:spPr/>
        <p:txBody>
          <a:bodyPr/>
          <a:lstStyle/>
          <a:p>
            <a:endParaRPr lang="fr-FR"/>
          </a:p>
        </p:txBody>
      </p:sp>
      <p:pic>
        <p:nvPicPr>
          <p:cNvPr id="15" name="Image 14">
            <a:extLst>
              <a:ext uri="{FF2B5EF4-FFF2-40B4-BE49-F238E27FC236}">
                <a16:creationId xmlns:a16="http://schemas.microsoft.com/office/drawing/2014/main" id="{B0F977EF-26A2-D236-AF49-5A1D2C1E0A71}"/>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2050281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Titre 2">
            <a:extLst>
              <a:ext uri="{FF2B5EF4-FFF2-40B4-BE49-F238E27FC236}">
                <a16:creationId xmlns:a16="http://schemas.microsoft.com/office/drawing/2014/main" id="{5991B67A-677A-0D7E-18CA-D99DF13FC8E0}"/>
              </a:ext>
            </a:extLst>
          </p:cNvPr>
          <p:cNvSpPr>
            <a:spLocks noGrp="1"/>
          </p:cNvSpPr>
          <p:nvPr>
            <p:ph type="title"/>
          </p:nvPr>
        </p:nvSpPr>
        <p:spPr/>
        <p:txBody>
          <a:bodyPr/>
          <a:lstStyle/>
          <a:p>
            <a:endParaRPr lang="fr-FR"/>
          </a:p>
        </p:txBody>
      </p:sp>
      <p:sp>
        <p:nvSpPr>
          <p:cNvPr id="7" name="Espace réservé du texte 6">
            <a:extLst>
              <a:ext uri="{FF2B5EF4-FFF2-40B4-BE49-F238E27FC236}">
                <a16:creationId xmlns:a16="http://schemas.microsoft.com/office/drawing/2014/main" id="{D8E67CE6-5FAA-584A-5E22-E98E9A24725F}"/>
              </a:ext>
            </a:extLst>
          </p:cNvPr>
          <p:cNvSpPr>
            <a:spLocks noGrp="1"/>
          </p:cNvSpPr>
          <p:nvPr>
            <p:ph type="body" idx="1"/>
          </p:nvPr>
        </p:nvSpPr>
        <p:spPr/>
        <p:txBody>
          <a:bodyPr/>
          <a:lstStyle/>
          <a:p>
            <a:endParaRPr lang="fr-FR"/>
          </a:p>
        </p:txBody>
      </p:sp>
      <p:pic>
        <p:nvPicPr>
          <p:cNvPr id="9" name="Image 8">
            <a:extLst>
              <a:ext uri="{FF2B5EF4-FFF2-40B4-BE49-F238E27FC236}">
                <a16:creationId xmlns:a16="http://schemas.microsoft.com/office/drawing/2014/main" id="{F8CB0A19-D7A9-4D63-C8BA-4589F627D49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808283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6" name="Titre 5">
            <a:extLst>
              <a:ext uri="{FF2B5EF4-FFF2-40B4-BE49-F238E27FC236}">
                <a16:creationId xmlns:a16="http://schemas.microsoft.com/office/drawing/2014/main" id="{408C2347-DE97-A8EC-55F2-9911179A36F4}"/>
              </a:ext>
            </a:extLst>
          </p:cNvPr>
          <p:cNvSpPr>
            <a:spLocks noGrp="1"/>
          </p:cNvSpPr>
          <p:nvPr>
            <p:ph type="title"/>
          </p:nvPr>
        </p:nvSpPr>
        <p:spPr/>
        <p:txBody>
          <a:bodyPr/>
          <a:lstStyle/>
          <a:p>
            <a:endParaRPr lang="fr-FR"/>
          </a:p>
        </p:txBody>
      </p:sp>
      <p:sp>
        <p:nvSpPr>
          <p:cNvPr id="10" name="Espace réservé du texte 9">
            <a:extLst>
              <a:ext uri="{FF2B5EF4-FFF2-40B4-BE49-F238E27FC236}">
                <a16:creationId xmlns:a16="http://schemas.microsoft.com/office/drawing/2014/main" id="{D9B25072-FCFA-CE43-E591-A28E7F2E13CC}"/>
              </a:ext>
            </a:extLst>
          </p:cNvPr>
          <p:cNvSpPr>
            <a:spLocks noGrp="1"/>
          </p:cNvSpPr>
          <p:nvPr>
            <p:ph type="body" idx="1"/>
          </p:nvPr>
        </p:nvSpPr>
        <p:spPr/>
        <p:txBody>
          <a:bodyPr/>
          <a:lstStyle/>
          <a:p>
            <a:endParaRPr lang="fr-FR"/>
          </a:p>
        </p:txBody>
      </p:sp>
      <p:pic>
        <p:nvPicPr>
          <p:cNvPr id="13" name="Image 12">
            <a:extLst>
              <a:ext uri="{FF2B5EF4-FFF2-40B4-BE49-F238E27FC236}">
                <a16:creationId xmlns:a16="http://schemas.microsoft.com/office/drawing/2014/main" id="{0642A67E-20E6-802D-C7FA-D8E72313AE24}"/>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63095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3E74A6C-24C5-DA98-13A7-86F36E9515C5}"/>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007EB1E-1379-5DF5-0DCA-8C2A654640B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91330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BD3F84-7CA8-0362-772D-108E86001059}"/>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6246BF35-73D4-D031-2551-5F7C7D2D40A7}"/>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8F5D529A-5D01-23C3-D475-F06CCA47F1DE}"/>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317759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4962C79B-969E-82F6-0AC6-E2FFDB92DD2C}"/>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123FF788-F4C5-CEE6-E7C2-1B3DEDFFE0C9}"/>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886F1E56-F5EB-5EC5-C043-0FCE4F0EF023}"/>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41555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148E1-BC2C-B62F-C78E-DE824DBA4D80}"/>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52817E4C-2F8A-7779-1B60-CE3ED7CB0B6C}"/>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686AD7A7-17A5-DC08-C055-EBE29AD27F6F}"/>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6027702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FF3AE9-3A83-2DBC-B044-D7B245354615}"/>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1BA5974F-3FFF-A27F-08B0-4A1E0F94AD7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DB70DCCD-C43E-91D8-7059-4A9A2530289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2273229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4" name="Titre 3">
            <a:extLst>
              <a:ext uri="{FF2B5EF4-FFF2-40B4-BE49-F238E27FC236}">
                <a16:creationId xmlns:a16="http://schemas.microsoft.com/office/drawing/2014/main" id="{33BFA233-9B03-E475-BDEF-6FD9F97215D4}"/>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ED6B9E68-9659-4912-1E80-9FDB16E8530C}"/>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70634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55D6CAE3-015A-ACD3-CF6C-2E88F0E39813}"/>
              </a:ext>
            </a:extLst>
          </p:cNvPr>
          <p:cNvSpPr>
            <a:spLocks noGrp="1"/>
          </p:cNvSpPr>
          <p:nvPr>
            <p:ph type="title"/>
          </p:nvPr>
        </p:nvSpPr>
        <p:spPr/>
        <p:txBody>
          <a:bodyPr/>
          <a:lstStyle/>
          <a:p>
            <a:endParaRPr lang="fr-FR"/>
          </a:p>
        </p:txBody>
      </p:sp>
      <p:pic>
        <p:nvPicPr>
          <p:cNvPr id="7" name="Image 6">
            <a:extLst>
              <a:ext uri="{FF2B5EF4-FFF2-40B4-BE49-F238E27FC236}">
                <a16:creationId xmlns:a16="http://schemas.microsoft.com/office/drawing/2014/main" id="{4FE92A97-B0F8-DD4A-A54D-A91AACA3EA2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8753519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4" name="Titre 3">
            <a:extLst>
              <a:ext uri="{FF2B5EF4-FFF2-40B4-BE49-F238E27FC236}">
                <a16:creationId xmlns:a16="http://schemas.microsoft.com/office/drawing/2014/main" id="{5325D8CB-1BCB-6CE2-7D1E-B364C8797ED8}"/>
              </a:ext>
            </a:extLst>
          </p:cNvPr>
          <p:cNvSpPr>
            <a:spLocks noGrp="1"/>
          </p:cNvSpPr>
          <p:nvPr>
            <p:ph type="title"/>
          </p:nvPr>
        </p:nvSpPr>
        <p:spPr/>
        <p:txBody>
          <a:bodyPr/>
          <a:lstStyle/>
          <a:p>
            <a:endParaRPr lang="fr-FR"/>
          </a:p>
        </p:txBody>
      </p:sp>
      <p:pic>
        <p:nvPicPr>
          <p:cNvPr id="6" name="Image 5">
            <a:extLst>
              <a:ext uri="{FF2B5EF4-FFF2-40B4-BE49-F238E27FC236}">
                <a16:creationId xmlns:a16="http://schemas.microsoft.com/office/drawing/2014/main" id="{1DEEBE93-1D53-F4ED-F39B-F58F4D0A6002}"/>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993AC506-5501-5788-D4D6-4384EF46A712}"/>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FB7EF3E7-4A66-64FE-258A-3399BF64B963}"/>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CE2A9D5D-1963-362E-9E10-796CC5807A97}"/>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84970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44E04903-3285-4C5C-E30D-32899ECE1F1E}"/>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DE7CEE34-F354-F507-8605-23DA909E5ABA}"/>
              </a:ext>
            </a:extLst>
          </p:cNvPr>
          <p:cNvSpPr>
            <a:spLocks noGrp="1"/>
          </p:cNvSpPr>
          <p:nvPr>
            <p:ph type="title"/>
          </p:nvPr>
        </p:nvSpPr>
        <p:spPr/>
        <p:txBody>
          <a:bodyPr/>
          <a:lstStyle/>
          <a:p>
            <a:endParaRPr lang="fr-FR"/>
          </a:p>
        </p:txBody>
      </p:sp>
      <p:pic>
        <p:nvPicPr>
          <p:cNvPr id="8" name="Image 7">
            <a:extLst>
              <a:ext uri="{FF2B5EF4-FFF2-40B4-BE49-F238E27FC236}">
                <a16:creationId xmlns:a16="http://schemas.microsoft.com/office/drawing/2014/main" id="{3D37673A-4C98-A6B8-44AA-92A413B3F97A}"/>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592971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20398C96-560C-EC72-0830-F53763D69031}"/>
              </a:ext>
            </a:extLst>
          </p:cNvPr>
          <p:cNvSpPr>
            <a:spLocks noGrp="1"/>
          </p:cNvSpPr>
          <p:nvPr>
            <p:ph type="body" idx="1"/>
          </p:nvPr>
        </p:nvSpPr>
        <p:spPr/>
        <p:txBody>
          <a:bodyPr/>
          <a:lstStyle/>
          <a:p>
            <a:endParaRPr lang="fr-FR"/>
          </a:p>
        </p:txBody>
      </p:sp>
      <p:sp>
        <p:nvSpPr>
          <p:cNvPr id="6" name="Titre 5">
            <a:extLst>
              <a:ext uri="{FF2B5EF4-FFF2-40B4-BE49-F238E27FC236}">
                <a16:creationId xmlns:a16="http://schemas.microsoft.com/office/drawing/2014/main" id="{F2B21B7C-1D5B-719F-6D51-39BB581EDD0B}"/>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A0404BC1-DB51-5903-6106-C03F435B053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208213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0CB6B5AF-CB72-9F91-9148-2D4293B5D3BA}"/>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D37BAE56-1176-BC68-4B52-CCB86FBC9257}"/>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C0E10851-B974-AB37-3244-ED43FB9D369D}"/>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449237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texte 4">
            <a:extLst>
              <a:ext uri="{FF2B5EF4-FFF2-40B4-BE49-F238E27FC236}">
                <a16:creationId xmlns:a16="http://schemas.microsoft.com/office/drawing/2014/main" id="{DF13490B-A2B1-6563-E3BA-F783DE3925F3}"/>
              </a:ext>
            </a:extLst>
          </p:cNvPr>
          <p:cNvSpPr>
            <a:spLocks noGrp="1"/>
          </p:cNvSpPr>
          <p:nvPr>
            <p:ph type="body" idx="1"/>
          </p:nvPr>
        </p:nvSpPr>
        <p:spPr/>
        <p:txBody>
          <a:bodyPr/>
          <a:lstStyle/>
          <a:p>
            <a:endParaRPr lang="fr-FR"/>
          </a:p>
        </p:txBody>
      </p:sp>
      <p:sp>
        <p:nvSpPr>
          <p:cNvPr id="7" name="Titre 6">
            <a:extLst>
              <a:ext uri="{FF2B5EF4-FFF2-40B4-BE49-F238E27FC236}">
                <a16:creationId xmlns:a16="http://schemas.microsoft.com/office/drawing/2014/main" id="{558F93FC-1355-0D02-A4F5-DCF9C77161F8}"/>
              </a:ext>
            </a:extLst>
          </p:cNvPr>
          <p:cNvSpPr>
            <a:spLocks noGrp="1"/>
          </p:cNvSpPr>
          <p:nvPr>
            <p:ph type="title"/>
          </p:nvPr>
        </p:nvSpPr>
        <p:spPr/>
        <p:txBody>
          <a:bodyPr/>
          <a:lstStyle/>
          <a:p>
            <a:endParaRPr lang="fr-FR"/>
          </a:p>
        </p:txBody>
      </p:sp>
      <p:pic>
        <p:nvPicPr>
          <p:cNvPr id="9" name="Image 8">
            <a:extLst>
              <a:ext uri="{FF2B5EF4-FFF2-40B4-BE49-F238E27FC236}">
                <a16:creationId xmlns:a16="http://schemas.microsoft.com/office/drawing/2014/main" id="{4F0352CE-A1C7-8360-9314-79E8363A3838}"/>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7767919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texte 7">
            <a:extLst>
              <a:ext uri="{FF2B5EF4-FFF2-40B4-BE49-F238E27FC236}">
                <a16:creationId xmlns:a16="http://schemas.microsoft.com/office/drawing/2014/main" id="{F12C62CE-B845-25EE-0AD8-CE47C400991C}"/>
              </a:ext>
            </a:extLst>
          </p:cNvPr>
          <p:cNvSpPr>
            <a:spLocks noGrp="1"/>
          </p:cNvSpPr>
          <p:nvPr>
            <p:ph type="body" idx="1"/>
          </p:nvPr>
        </p:nvSpPr>
        <p:spPr/>
        <p:txBody>
          <a:bodyPr/>
          <a:lstStyle/>
          <a:p>
            <a:endParaRPr lang="fr-FR"/>
          </a:p>
        </p:txBody>
      </p:sp>
      <p:sp>
        <p:nvSpPr>
          <p:cNvPr id="10" name="Titre 9">
            <a:extLst>
              <a:ext uri="{FF2B5EF4-FFF2-40B4-BE49-F238E27FC236}">
                <a16:creationId xmlns:a16="http://schemas.microsoft.com/office/drawing/2014/main" id="{2F6CFA9A-892D-4428-4D39-E0BA2EBB14DA}"/>
              </a:ext>
            </a:extLst>
          </p:cNvPr>
          <p:cNvSpPr>
            <a:spLocks noGrp="1"/>
          </p:cNvSpPr>
          <p:nvPr>
            <p:ph type="title"/>
          </p:nvPr>
        </p:nvSpPr>
        <p:spPr/>
        <p:txBody>
          <a:bodyPr/>
          <a:lstStyle/>
          <a:p>
            <a:endParaRPr lang="fr-FR"/>
          </a:p>
        </p:txBody>
      </p:sp>
      <p:pic>
        <p:nvPicPr>
          <p:cNvPr id="12" name="Image 11">
            <a:extLst>
              <a:ext uri="{FF2B5EF4-FFF2-40B4-BE49-F238E27FC236}">
                <a16:creationId xmlns:a16="http://schemas.microsoft.com/office/drawing/2014/main" id="{9790516B-9A10-0677-C7AA-63381623F0C0}"/>
              </a:ext>
            </a:extLst>
          </p:cNvPr>
          <p:cNvPicPr>
            <a:picLocks noGrp="1" noRot="1" noMove="1" noResize="1" noEditPoints="1" noAdjustHandles="1" noChangeArrowheads="1" noChangeShapeType="1" noCrop="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360377316"/>
      </p:ext>
    </p:extLst>
  </p:cSld>
  <p:clrMapOvr>
    <a:masterClrMapping/>
  </p:clrMapOvr>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Thème Office">
  <a:themeElements>
    <a:clrScheme name="Thème 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6C2C895EEC4E44B0B53F68476E4C38" ma:contentTypeVersion="19" ma:contentTypeDescription="Create a new document." ma:contentTypeScope="" ma:versionID="8e556fe96a2334c42495bf08c01f98ef">
  <xsd:schema xmlns:xsd="http://www.w3.org/2001/XMLSchema" xmlns:xs="http://www.w3.org/2001/XMLSchema" xmlns:p="http://schemas.microsoft.com/office/2006/metadata/properties" xmlns:ns2="cd84cc96-e4f0-4e7f-873a-a508fb658c41" xmlns:ns3="27f64e36-29aa-44d5-a3e0-06242cad7d4d" targetNamespace="http://schemas.microsoft.com/office/2006/metadata/properties" ma:root="true" ma:fieldsID="b3bdd3667257d5e3337ab3dd29947f75" ns2:_="" ns3:_="">
    <xsd:import namespace="cd84cc96-e4f0-4e7f-873a-a508fb658c41"/>
    <xsd:import namespace="27f64e36-29aa-44d5-a3e0-06242cad7d4d"/>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MediaServiceLocation" minOccurs="0"/>
                <xsd:element ref="ns2:MediaServiceAutoKeyPoints" minOccurs="0"/>
                <xsd:element ref="ns2:MediaServiceKeyPoint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84cc96-e4f0-4e7f-873a-a508fb658c4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Length (seconds)" ma:internalName="MediaLengthInSeconds" ma:readOnly="true">
      <xsd:simpleType>
        <xsd:restriction base="dms:Unknown"/>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f64e36-29aa-44d5-a3e0-06242cad7d4d"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0909781d-db56-47c3-b873-85a7506b6ab1}" ma:internalName="TaxCatchAll" ma:showField="CatchAllData" ma:web="27f64e36-29aa-44d5-a3e0-06242cad7d4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d84cc96-e4f0-4e7f-873a-a508fb658c41">
      <Terms xmlns="http://schemas.microsoft.com/office/infopath/2007/PartnerControls"/>
    </lcf76f155ced4ddcb4097134ff3c332f>
    <TaxCatchAll xmlns="27f64e36-29aa-44d5-a3e0-06242cad7d4d" xsi:nil="true"/>
  </documentManagement>
</p:properties>
</file>

<file path=customXml/itemProps1.xml><?xml version="1.0" encoding="utf-8"?>
<ds:datastoreItem xmlns:ds="http://schemas.openxmlformats.org/officeDocument/2006/customXml" ds:itemID="{BEABB497-550E-4697-8066-CB56F6719E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d84cc96-e4f0-4e7f-873a-a508fb658c41"/>
    <ds:schemaRef ds:uri="27f64e36-29aa-44d5-a3e0-06242cad7d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31D020-4F48-4B3B-AC4B-DA00B68BFEE7}">
  <ds:schemaRefs>
    <ds:schemaRef ds:uri="http://schemas.microsoft.com/sharepoint/v3/contenttype/forms"/>
  </ds:schemaRefs>
</ds:datastoreItem>
</file>

<file path=customXml/itemProps3.xml><?xml version="1.0" encoding="utf-8"?>
<ds:datastoreItem xmlns:ds="http://schemas.openxmlformats.org/officeDocument/2006/customXml" ds:itemID="{8CB6929A-325D-48F6-9877-191C169E6107}">
  <ds:schemaRefs>
    <ds:schemaRef ds:uri="http://purl.org/dc/terms/"/>
    <ds:schemaRef ds:uri="http://schemas.microsoft.com/office/2006/documentManagement/types"/>
    <ds:schemaRef ds:uri="http://purl.org/dc/dcmitype/"/>
    <ds:schemaRef ds:uri="27f64e36-29aa-44d5-a3e0-06242cad7d4d"/>
    <ds:schemaRef ds:uri="http://schemas.microsoft.com/office/2006/metadata/properties"/>
    <ds:schemaRef ds:uri="http://www.w3.org/XML/1998/namespace"/>
    <ds:schemaRef ds:uri="http://purl.org/dc/elements/1.1/"/>
    <ds:schemaRef ds:uri="http://schemas.microsoft.com/office/infopath/2007/PartnerControls"/>
    <ds:schemaRef ds:uri="http://schemas.openxmlformats.org/package/2006/metadata/core-properties"/>
    <ds:schemaRef ds:uri="cd84cc96-e4f0-4e7f-873a-a508fb658c41"/>
  </ds:schemaRefs>
</ds:datastoreItem>
</file>

<file path=docProps/app.xml><?xml version="1.0" encoding="utf-8"?>
<Properties xmlns="http://schemas.openxmlformats.org/officeDocument/2006/extended-properties" xmlns:vt="http://schemas.openxmlformats.org/officeDocument/2006/docPropsVTypes">
  <TotalTime>0</TotalTime>
  <Words>1473</Words>
  <Application>Microsoft Office PowerPoint</Application>
  <PresentationFormat>Affichage à l'écran (4:3)</PresentationFormat>
  <Paragraphs>86</Paragraphs>
  <Slides>34</Slides>
  <Notes>34</Notes>
  <HiddenSlides>0</HiddenSlides>
  <MMClips>0</MMClips>
  <ScaleCrop>false</ScaleCrop>
  <HeadingPairs>
    <vt:vector size="6" baseType="variant">
      <vt:variant>
        <vt:lpstr>Polices utilisées</vt:lpstr>
      </vt:variant>
      <vt:variant>
        <vt:i4>4</vt:i4>
      </vt:variant>
      <vt:variant>
        <vt:lpstr>Thème</vt:lpstr>
      </vt:variant>
      <vt:variant>
        <vt:i4>4</vt:i4>
      </vt:variant>
      <vt:variant>
        <vt:lpstr>Titres des diapositives</vt:lpstr>
      </vt:variant>
      <vt:variant>
        <vt:i4>34</vt:i4>
      </vt:variant>
    </vt:vector>
  </HeadingPairs>
  <TitlesOfParts>
    <vt:vector size="42" baseType="lpstr">
      <vt:lpstr>Arial</vt:lpstr>
      <vt:lpstr>Calibri</vt:lpstr>
      <vt:lpstr>Calibri Light</vt:lpstr>
      <vt:lpstr>Verdana</vt:lpstr>
      <vt:lpstr>Thème Office</vt:lpstr>
      <vt:lpstr>1_Thème Office</vt:lpstr>
      <vt:lpstr>3_Thème Office</vt:lpstr>
      <vt:lpstr>7_Thème Office</vt:lpstr>
      <vt:lpstr>98. Additionner et soustraire  des fractions (2)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LES NOMBRES JUSQU’À 10 Dire, lire, écrire, dénombrer, placer sur une ligne numérique</dc:title>
  <dc:creator>Éditions Hatier</dc:creator>
  <cp:lastModifiedBy>LE BOT SANDRA</cp:lastModifiedBy>
  <cp:revision>2</cp:revision>
  <dcterms:created xsi:type="dcterms:W3CDTF">2022-01-07T11:15:07Z</dcterms:created>
  <dcterms:modified xsi:type="dcterms:W3CDTF">2026-03-16T11:28:26Z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0x010100C56C2C895EEC4E44B0B53F68476E4C38</vt:lpwstr>
  </property>
  <property fmtid="{D5CDD505-2E9C-101B-9397-08002B2CF9AE}" pid="3" name="MediaServiceImageTags">
    <vt:lpwstr/>
  </property>
</Properties>
</file>