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57" r:id="rId5"/>
    <p:sldMasterId id="2147483671" r:id="rId6"/>
    <p:sldMasterId id="2147483681" r:id="rId7"/>
    <p:sldMasterId id="2147483690" r:id="rId8"/>
  </p:sldMasterIdLst>
  <p:notesMasterIdLst>
    <p:notesMasterId r:id="rId64"/>
  </p:notesMasterIdLst>
  <p:sldIdLst>
    <p:sldId id="256" r:id="rId9"/>
    <p:sldId id="257" r:id="rId10"/>
    <p:sldId id="530" r:id="rId11"/>
    <p:sldId id="682" r:id="rId12"/>
    <p:sldId id="683" r:id="rId13"/>
    <p:sldId id="684" r:id="rId14"/>
    <p:sldId id="685" r:id="rId15"/>
    <p:sldId id="572" r:id="rId16"/>
    <p:sldId id="573" r:id="rId17"/>
    <p:sldId id="330" r:id="rId18"/>
    <p:sldId id="333" r:id="rId19"/>
    <p:sldId id="320" r:id="rId20"/>
    <p:sldId id="369" r:id="rId21"/>
    <p:sldId id="297" r:id="rId22"/>
    <p:sldId id="583" r:id="rId23"/>
    <p:sldId id="574" r:id="rId24"/>
    <p:sldId id="580" r:id="rId25"/>
    <p:sldId id="578" r:id="rId26"/>
    <p:sldId id="577" r:id="rId27"/>
    <p:sldId id="576" r:id="rId28"/>
    <p:sldId id="575" r:id="rId29"/>
    <p:sldId id="581" r:id="rId30"/>
    <p:sldId id="382" r:id="rId31"/>
    <p:sldId id="307" r:id="rId32"/>
    <p:sldId id="371" r:id="rId33"/>
    <p:sldId id="677" r:id="rId34"/>
    <p:sldId id="687" r:id="rId35"/>
    <p:sldId id="688" r:id="rId36"/>
    <p:sldId id="689" r:id="rId37"/>
    <p:sldId id="690" r:id="rId38"/>
    <p:sldId id="696" r:id="rId39"/>
    <p:sldId id="692" r:id="rId40"/>
    <p:sldId id="695" r:id="rId41"/>
    <p:sldId id="693" r:id="rId42"/>
    <p:sldId id="694" r:id="rId43"/>
    <p:sldId id="456" r:id="rId44"/>
    <p:sldId id="372" r:id="rId45"/>
    <p:sldId id="527" r:id="rId46"/>
    <p:sldId id="698" r:id="rId47"/>
    <p:sldId id="715" r:id="rId48"/>
    <p:sldId id="716" r:id="rId49"/>
    <p:sldId id="718" r:id="rId50"/>
    <p:sldId id="717" r:id="rId51"/>
    <p:sldId id="719" r:id="rId52"/>
    <p:sldId id="713" r:id="rId53"/>
    <p:sldId id="720" r:id="rId54"/>
    <p:sldId id="721" r:id="rId55"/>
    <p:sldId id="712" r:id="rId56"/>
    <p:sldId id="722" r:id="rId57"/>
    <p:sldId id="723" r:id="rId58"/>
    <p:sldId id="705" r:id="rId59"/>
    <p:sldId id="472" r:id="rId60"/>
    <p:sldId id="470" r:id="rId61"/>
    <p:sldId id="309" r:id="rId62"/>
    <p:sldId id="644" r:id="rId6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4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15" name="Catherine MALLARD" initials="CM" lastIdx="5" clrIdx="1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  <p:cmAuthor id="16" name="LEMAIRE LOUHANNE" initials="LL" lastIdx="4" clrIdx="16">
    <p:extLst>
      <p:ext uri="{19B8F6BF-5375-455C-9EA6-DF929625EA0E}">
        <p15:presenceInfo xmlns:p15="http://schemas.microsoft.com/office/powerpoint/2012/main" userId="S::LLEMAIRE@editions-hatier.fr::a1b6b622-126c-424e-b556-9693f133b9e2" providerId="AD"/>
      </p:ext>
    </p:extLst>
  </p:cmAuthor>
  <p:cmAuthor id="17" name="LE BOT SANDRA" initials="SL" lastIdx="7" clrIdx="17">
    <p:extLst>
      <p:ext uri="{19B8F6BF-5375-455C-9EA6-DF929625EA0E}">
        <p15:presenceInfo xmlns:p15="http://schemas.microsoft.com/office/powerpoint/2012/main" userId="S::SLEBOT@editions-hatier.fr::5fe4e071-d3f4-40df-970f-ee8fcf8983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7932FA"/>
    <a:srgbClr val="2C7CDC"/>
    <a:srgbClr val="A49EB4"/>
    <a:srgbClr val="A7A1B7"/>
    <a:srgbClr val="8F79B6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2FA2180-02AB-45A2-823E-63256A0CD6B1}" v="10" dt="2026-02-18T15:35:32.820"/>
    <p1510:client id="{9D48479C-8260-1C41-CD38-02AC1FD54414}" v="5" dt="2026-02-17T20:55:03.0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62" autoAdjust="0"/>
    <p:restoredTop sz="58232" autoAdjust="0"/>
  </p:normalViewPr>
  <p:slideViewPr>
    <p:cSldViewPr snapToGrid="0">
      <p:cViewPr varScale="1">
        <p:scale>
          <a:sx n="64" d="100"/>
          <a:sy n="64" d="100"/>
        </p:scale>
        <p:origin x="2784" y="72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slide" Target="slides/slide55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slide" Target="slides/slide50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slide" Target="slides/slide49.xml"/><Relationship Id="rId61" Type="http://schemas.openxmlformats.org/officeDocument/2006/relationships/slide" Target="slides/slide53.xml"/><Relationship Id="rId119" Type="http://customschemas.google.com/relationships/presentationmetadata" Target="meta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slide" Target="slides/slide52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notesMaster" Target="notesMasters/notesMaster1.xml"/><Relationship Id="rId126" Type="http://schemas.microsoft.com/office/2018/10/relationships/authors" Target="authors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slide" Target="slides/slide51.xml"/><Relationship Id="rId124" Type="http://schemas.openxmlformats.org/officeDocument/2006/relationships/tableStyles" Target="tableStyles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16 h 25 + 2 h = 18 h 25.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Oui.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Interroger un élève pour qu’il rappelle la question et fasse une phrase-réponse.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2953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Le film s’est fini à 18 h 25.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5795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Faire remarquer que 1 kg = 1 000 g.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1 000 ÷ 50 = 20.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Yanis peut faire 20 tartelettes.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12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le faire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Combien de temps le supermarché est ouvert.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Faire émerger que c’est un problème de durée et que pour représenter ce type de problème, on utilise la ligne du temps.</a:t>
            </a:r>
            <a:endParaRPr lang="fr-FR" b="0" i="0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</a:pP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3844FE71-CDC1-4934-EDCC-961C6F6D8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B198C63C-1FAF-F650-1A61-92C2B57C3F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C2F8B214-2E29-5358-87C2-CE4F69AB1B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Voici le schéma qui convient pour les problèmes de durées.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Prenez vos ardoises, tracez une ligne du temps et complétez-la avec les informations contenues dans cet énoncé de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tracer le schéma puis reprendre en collectif.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 pour qu’il explique comment il a placé les informations sur le schéma.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début ? → 8 h 30.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EC3A7665-41B3-2DC8-CE99-18AED380FFA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67950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2D3B70FA-1619-0BC0-CE57-C7720933D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CFABC7E9-FE27-2A1A-6269-028AEAF5F0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D5A4A06E-9F0D-8714-7054-90E679C52F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fin ? → 19 h 15.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F23B3F3E-7193-C2A0-F22B-F3A89F13D9E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2381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C8EEF8DF-3514-4E13-9707-AC0AEAA28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DA6DAB81-9E49-1751-53E8-5E55A07744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A46BD3AB-2C91-B8D4-02BB-874490C0E6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Qu’avez-vous mis pour la durée ? → Un point d’interrogation car c’est ce que l’on cherche.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9F672720-26F8-A4B3-F595-6D6B0AE3264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5015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9ABAD741-0218-A02E-9512-674A8275A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1164C1E7-AA08-9ADA-9721-8FFCC55C06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96451A2C-1FAA-17AE-AD8E-61B854B838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strike="noStrike" baseline="0" dirty="0"/>
              <a:t>Voici le schéma qui représente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Quels calculs faut-il faire pour trouver ce que l’on cherche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98F0F03-B003-7F30-4663-99484D1331C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09342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E934D627-7F58-7236-86E5-E5FD39245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CE6C5196-73EF-64C9-FA96-2119B47A69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63FB4964-E130-A147-3A5E-530EB01E66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fr-FR" b="0" i="1" baseline="0" dirty="0"/>
              <a:t>Il faut trouver </a:t>
            </a:r>
            <a:r>
              <a:rPr lang="fr-FR" b="0" i="1" strike="noStrike" baseline="0" dirty="0"/>
              <a:t>la durée </a:t>
            </a:r>
            <a:r>
              <a:rPr lang="fr-FR" b="0" i="1" baseline="0" dirty="0"/>
              <a:t>pour aller de 8 h 30 à 19 h 15.</a:t>
            </a:r>
            <a:r>
              <a:rPr lang="fr-FR" i="1" dirty="0"/>
              <a:t> 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Laisser quelques instants aux élèves pour trouver la durée manquante puis interroger un élève pour qu’il explique sa procédure.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Faire verbaliser qu’il est préférable de se déplacer sur la ligne d’heure exacte en heure exacte.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65602D95-1CC1-5454-BB20-B66E3E4F7F4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2919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B079F08D-8290-F4B6-479C-552164B6F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79CA57C4-8241-1FA9-4FE7-40E2AF408E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609E72F1-91BA-8094-D21A-DB248B24B5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se déplace de 8 h 30 à 9 h, ce qui représente 30 minutes.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Quelle heure exacte se trouve juste avant 19 h 15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19 h.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30D16F3-95DF-E2CF-C10F-0573DB12271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5432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22CC7E71-4DEB-E0CD-0EAE-DC5495371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168E1F52-E33D-380E-7AA9-41F734CAB3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2A4542E6-31BF-D052-38EC-0E14125BA7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se déplace ensuite de 9 h à 19 h, ce qui représente 10 heures.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Quelle durée reste-t-il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celle qui va de 19 h à 19 h 15.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2526F920-CFEB-8F0F-75A0-E8475744F9E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05052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92661472-B55C-139B-572B-4D0C8B0D2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6DAD5B33-D925-61A0-CAAE-9C198EA9D0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3868D727-C9AE-FE61-9916-BCB990E683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se déplace ensuite de 19 h à 19 h 15, ce qui représente 15 minutes.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Pour trouver la durée totale, il suffit d’ajouter les 3 petites durées : 30 min + 10 h + 15 min.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 pour qu’il donne la réponse.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25849C09-D42B-B6D5-8500-395844363E2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7202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Le supermarché est ouvert 10 h 45 le lundi.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12290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en s’appuyant sur les rectangles partagés en dixièmes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en deux étapes : 3/10 + 3/10 + 3/10  = 9/10 puis 10/10 – 9/10 = 1/10.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Malo ne peut pas prendre 3/10 du gâteau car il ne reste que 1/10.</a:t>
            </a:r>
            <a:endParaRPr b="0"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24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DECA6C31-4FDD-5F45-7B86-24EED4247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EC7566E7-B274-A29E-5196-E0619792E2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DF38FFB1-47B4-EB5B-AB45-8A65C1C828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ardoise. Vous allez résoudre ce problème. Vous pouvez faire une ligne du temps pour vous aider.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collectif.</a:t>
            </a:r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E1520F86-154A-4E03-490A-1C9C192E49C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310968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089F76E7-C66B-F5BE-A5FC-02AC6755D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62C9C9BA-BDCA-2B28-98D5-4FB37C10C81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9E02CC40-5BDF-7322-3B0D-94B44C76D6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Voici le schéma qui convient pour les problèmes de durées.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début ? → 6 h 50.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A6AE0E7E-C4EF-6D77-6647-68739935D43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568117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3BF1C215-6320-1C66-195A-B233A0169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C93F9BC2-25FC-EEF3-0133-28C342BB6F1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FC9DF4FC-C638-A0EE-2EA6-544B44F129E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fin ? → Un point d’interrogation car c’est ce que l’on cherche.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362B3D85-BAF8-3BF7-C2A4-757F660B956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60992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0630E0BB-6F6E-00AF-A5E7-5E1C12EDF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81CCC1AB-05D2-B60B-51E7-0AB49F0DD9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9495A187-04F6-B050-014A-8E3C2351A37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Qu’avez-vous mis pour la durée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 baseline="0" dirty="0"/>
              <a:t>Faire émerger qu’il faut compter les 20 minutes de trajet jusqu’à Avignon, les 4 minutes de pause ainsi que les 1 h 13 de trajet jusqu’à Lyon.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On met donc 3 flèches successives pour représenter les trois durées que l’on ajoute.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348FC2C6-E27D-4618-3114-A9E225A4F51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8856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le faire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À quelle heure le film se finit.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Faire émerger que c’est un problème de durée et que pour représenter ce type de problèmes, on utilise la ligne du temps.</a:t>
            </a:r>
            <a:endParaRPr lang="fr-FR" b="0" i="0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34CC57DF-E373-0885-58DC-72FF999905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E1F38B41-90BA-253F-B842-4AF7D16D4FB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5C65C29D-F51E-6A63-C1F6-848FBA22D75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strike="noStrike" baseline="0" dirty="0"/>
              <a:t>Voici le schéma qui représente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Quels calculs faut-il faire pour trouver ce que l’on cherche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DDB5882B-6E1C-5541-894E-85958AEE092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64070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2C7F9722-373A-06E2-ACD1-513D52DB5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13E312D5-9F8E-F2F3-7B9F-18AEA05B8A7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D3B58445-B500-6D9E-0B05-A41BBBC239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commence par ajouter les 40 minutes.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6 h 50 + 20 min = 7 h 10.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ajoute 10 minutes pour aller à 7 heures et il reste 10 minutes à ajouter.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il faut encore ajouter la pause de 4 minutes et le trajet de 1 h 13.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4BBC55C2-4F72-E471-A47F-FFE3184F6CF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84706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11D9F0E8-8A5B-82EA-D5AA-87C90AE6E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ED49060E-D9B6-D44F-D38C-1889079669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BB4989C6-9465-FE75-254F-4A5EDEDC04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ajoute ensuite les 4 minutes.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7 h 10 + 4 min = 7 h 14.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il faut encore ajouter le trajet de 1 h 13.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FCBCCB2F-948B-6BA3-0F58-355FB08BCBD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928277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4EECE3C1-E774-C373-2E17-4707F1512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E1E80841-FB9D-BD71-EA05-EDF660DF687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626BE95E-188C-6BBB-918C-677B05D2198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décompose 1 h 13 en ajoutant d’abord les 13 minutes.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7 h 14 + 13 min = 7 h 27.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il faut encore ajouter 1 heure.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8D3C68B0-458F-AE4C-3745-C62DA3A91D4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58386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14B04D28-C9AA-406E-4D82-C484291399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D0DA4F6F-AA2D-4B14-9580-7B0D1141420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16E38185-F5F8-4F6F-36C6-AF722DA7D82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Il reste à ajouter 1 heure.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7 h 27 + 1 h = 8 h 27.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Oui.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>
                <a:latin typeface="Calibri" panose="020F0502020204030204" pitchFamily="34" charset="0"/>
                <a:cs typeface="Calibri" panose="020F0502020204030204" pitchFamily="34" charset="0"/>
              </a:rPr>
              <a:t>Interroger un élève pour qu’il rappelle la question et propose une phrase-réponse.</a:t>
            </a:r>
            <a:endParaRPr lang="fr-FR" b="0" i="0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7274BC6D-CB71-21F4-2FC2-47AE9EE216B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7049888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CCB38524-979C-413E-5955-BBD17E866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DBC368DC-F667-261C-7952-B83A7F34DD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FBF5DAE6-6F9A-6BAC-7D22-54640E6C58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Le train arrive à Lyon à 8 h 27.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B2C8CA2A-CA15-5009-E4E1-44318624A08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153396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Demander à un élève de lire le problème. Distribuer le kit de jetons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.</a:t>
            </a:r>
            <a:r>
              <a:rPr lang="fr-FR" b="0" baseline="0" dirty="0">
                <a:latin typeface="Calibri" panose="020F0502020204030204" pitchFamily="34" charset="0"/>
              </a:rPr>
              <a:t> Les élèves n’utiliseront 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que</a:t>
            </a:r>
            <a:r>
              <a:rPr lang="fr-FR" b="0" baseline="0" dirty="0">
                <a:latin typeface="Calibri" panose="020F0502020204030204" pitchFamily="34" charset="0"/>
              </a:rPr>
              <a:t> les rouges, les verts et les bleus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.</a:t>
            </a:r>
            <a:endParaRPr lang="fr-FR" b="0" dirty="0"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Rappeler</a:t>
            </a:r>
            <a:r>
              <a:rPr lang="fr-FR" b="0" i="0" u="none" strike="noStrike" cap="none" baseline="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que</a:t>
            </a:r>
            <a:r>
              <a:rPr lang="fr-FR" b="0" i="0" u="none" strike="noStrike" cap="none" baseline="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l’ordre dans lequel on place les jetons n’a pas d’importance : on cherche la composition du lot.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Les élèves peuvent manipuler mais à ce stade de l’année, certains peuvent se passer de la manipulation et s’appuyer uniquement sur un raisonnement pour trouver la solution.</a:t>
            </a:r>
            <a:r>
              <a:rPr lang="fr-FR" b="0" i="0" u="none" strike="noStrike" cap="none" baseline="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  <a:endParaRPr lang="fr-FR" b="0" i="0" u="none" strike="noStrike" cap="none" dirty="0">
              <a:solidFill>
                <a:schemeClr val="dk1"/>
              </a:solidFill>
              <a:effectLst/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Faire une correction </a:t>
            </a:r>
            <a:r>
              <a:rPr lang="fr-FR" b="0" i="0" u="none" strike="noStrike" cap="none" baseline="0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collective en verbalisant les déductions </a:t>
            </a:r>
            <a:r>
              <a:rPr lang="fr-FR" b="0" i="0" dirty="0">
                <a:latin typeface="Calibri" panose="020F0502020204030204" pitchFamily="34" charset="0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- S’il y a 1 jeton rouge, il y a 2 jetons bleus et donc 8 jetons verts (1 + 2 = 3 puis 11 – 3 = 8). 8 est pair et supérieur à 2 donc les conditions sont respectées.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- S’il y a 2 jetons rouges, il y a 4 jetons bleus et donc 5 jetons verts (2 + 4 = 6 puis 11 – 6 = 5). 5 est impair donc les conditions ne sont pas respectées.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- S’il y a 3 jetons rouges, il y a 6 jetons bleus et donc 2 jetons verts (3 + 6 = 9 puis 11 – 9 = 2). 2 est pair mais la condition « il y a plus de jetons verts que de bleus » n’est pas respectée.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1 jeton rouge – 2 jetons bleus – 8 jetons verts.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86400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ardoise. Vous allez résoudre ce problème. Vous pouvez faire une ligne du temps pour vous aider.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À quelle heure Rose avait-elle rendez-vous chez Zoé ? → 15 h 30.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qu’on prend cette heure comme heure de début ou s’est-il passé quelque chose avant 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Faire verbaliser que Rose est arrivée avec 20 minutes d’avance, c’est-à-dire avant 15 h 30.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Il faut donc trouver en premier l’heure d’arrivée de Rose. Ce sera la première étape de notre problème.</a:t>
            </a:r>
            <a:endParaRPr lang="fr-FR" b="0" i="0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05870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B8DA0F90-8F6A-92B1-18FF-88B4CDBB0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7DCCA264-230F-AD16-BF25-AEEAD4F996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9E105CF2-4A8D-F95E-76B4-70F6EE086A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Sur cette ligne du temps, connait-on l’heure de début, c’est-à-dire l’heure à laquelle Rose est arrivée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c’est ce que l’on cherche. On met un point d’interrogation.</a:t>
            </a: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7037A1C3-751F-942A-FEF3-CDBE90C2ECB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93350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A3D0DEFE-95A5-DB25-5C6B-63809DA396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37F14242-3C15-2800-814B-E31C960258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0984B2BD-F375-DA97-EE4F-FAA8DE43A25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Voici le schéma qui convient pour les problèmes de durées.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 connait-on dans ce problème ? → L’heure de début et la durée.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 cherche-t-on ? → L’heure de fin.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Prenez vos ardoises, tracez une ligne du temps et complétez-la avec les informations contenues dans cet énoncé de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tracer le schéma puis reprendre en collectif.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 pour qu’il explique comment il a placé les informations sur le schéma.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début ? → 16 h 15.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67D2F00B-6FA2-D3EC-A609-48F8204F787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174677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68D0D29D-7325-F87A-EE43-A3790EB03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2F724357-4BBD-D03C-39CA-2AE574550E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0CAD070A-F6F9-3568-670C-87E70FFEA8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Connait-on l’heure de fin, c’est-à-dire l’heure à laquelle Rose avait rendez-vous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Oui, c’est 15 h 30.</a:t>
            </a: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EDEC480F-7061-BB7C-9A27-9A7554913DB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532570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B9D8B578-6CED-9AE3-E46C-7454B65D1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4E844CDF-FC62-DC41-9CC9-DD39A26CA6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0F40F31D-0AFE-9FEF-22F4-45D0DCE67E2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Connait-on la durée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Oui, c’est 20 minutes.</a:t>
            </a: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7A889269-EBAA-89C9-1DEA-C0A1020C745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24746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240DDFAD-C169-DA3F-5E4C-A4D7EF2728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5565AB94-FF42-7DC5-7F86-F5AD24B591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5F4EDF41-4F38-74F2-05C6-2DA95FB4CE7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 calcul écrit-on pour trouver l’heure d’arrivée de Rose 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</a:t>
            </a: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116CE33-69C0-C90F-B4EC-844C84A3B4C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12676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8AD44223-FC52-E89F-3E5F-374F5A24D1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F3E7413C-5C38-3310-35E8-9106ED05F1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CF7DAFF0-F706-2DDD-C5EC-88AC40201D4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enlève 20 minutes à 15 h 30.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Quelle est la réponse 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</a:t>
            </a: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FD8D536A-0450-A5A5-E913-D727A7BF193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838117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E360CBAC-65FA-9236-1AEA-9C0916D3A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3032F66C-BF25-FE86-7FC8-BEA2AF7D7B3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0207FD80-EC26-F059-D355-43F1EB14F30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15 h 30 – 20 min = 15 h 10.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la réponse à notre problème ?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 → Non, il faut à présent calculer l’heure de départ de Rose.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On fait une nouvelle étape.</a:t>
            </a: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AF8430A0-3FF8-D5EB-CA2E-16F1E0EC027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511714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00FF3E2D-4563-9FD0-897D-2480F403D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D52DF9AF-3BD9-E59A-247F-C544EA88B5B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946D9B4D-6654-238D-6478-6CF8436B3C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Voici une nouvelle ligne du temps.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Sur cette ligne du temps, connait-on l’heure de début, c’est-à-dire l’heure à laquelle Rose est arrivée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Oui, c’est ce que l’on vient de calculer : c’est 15 h 10.</a:t>
            </a: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FF822B21-4A64-171E-230C-59255B636AC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08250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A037AE6D-75C2-84B6-B96D-3F43C73C79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339D9EC2-D0EA-BFF1-3367-C5B8B61BE6B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3A116366-6782-DE7D-258D-AB8F0ED1D6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Connait-on l’heure de fin, c’est-à-dire l’heure à laquelle Rose est partie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c’est ce que l’on cherche, on met un point d’interrogation.</a:t>
            </a: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EC8BA31F-49E8-BC68-6862-5EF3FAE3B22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231333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0AF81F01-8FDB-239B-B73D-B6565E530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68927113-37B2-0ECB-E4D9-124585ADCAD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81F31931-45C7-2147-EC9F-D6CA541542A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Connait-on la durée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Oui, c’est 3 heures.</a:t>
            </a: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C07D1E3F-C8A1-DF7A-C2BF-243DB13B372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9437689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0DB7047C-8BA7-005F-1D15-AA96F5AF2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F02728B9-30E5-1799-FE82-79C340BD71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9576CE77-E76E-4FE0-ABA2-8F49F33542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Voici le schéma qui représente notre deuxième étape.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 calcul écrit-on pour trouver l’heure de départ de Rose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 baseline="0" dirty="0"/>
              <a:t>Interroger un élève.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63580050-4CB4-8814-0FE4-215DB926397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5512262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3FB8DED9-64B0-A132-F8B7-2B853DB807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F0AE5896-8DDC-696F-2CA3-0571616A142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D022B03C-3A97-F606-CF17-D2D5E8DB8D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ajoute 3 heures à 15 h 10.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Quelle est la réponse 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</a:t>
            </a: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92DB64E2-A602-CF57-4EA0-BAE0EBCAAFA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3260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21605570-EF85-10B7-00E0-F1C7C1686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2A15B19D-A372-0D09-69B5-119752B570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8503BF75-07DC-F463-169C-13A7DD025C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fin ? → Un point d’interrogation car c’est ce que l’on cherche.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A8A87205-7787-80F9-7AA8-EFB0F14D752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823838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388C4144-DED2-42AA-AE5D-64EC10327D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FA412644-92C0-9078-67FC-D4C00643D18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3DB24E16-97E6-53B0-834C-F3C0C88989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15 h 10 + 3 h = 18 h 10.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>
                <a:latin typeface="Calibri" panose="020F0502020204030204" pitchFamily="34" charset="0"/>
                <a:cs typeface="Calibri" panose="020F0502020204030204" pitchFamily="34" charset="0"/>
              </a:rPr>
              <a:t>Interroger un élève pour qu’il rappelle la question et propose une phrase-réponse.</a:t>
            </a:r>
            <a:endParaRPr lang="fr-FR" b="0" i="0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8CB20334-AF7E-7BDE-1450-1E341457DCD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32719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54B0A46B-7D86-40E8-79B4-E71164971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AA5FDCAC-6E55-2E29-BA94-534324DE958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04E4C922-3E00-E06C-9D7E-F94218AAF9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Rose est repartie à 18 h 10.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B178D36-A130-74BA-73E6-0A7F1463787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184956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2,50 € + 2,10 € + 6,20 € = 10,80 €.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Malo a payé 10 euros 80 pour ses achats.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22502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nous allons résoudre deux problèmes par écrit.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38012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à des difficultés de vocabulaire, distribuer la fiche-réponse 1.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 Ramasser la feuille-réponse.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 problèmes après la résolution du 2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 avec ligne du temps et modélisation mathématique.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dirty="0"/>
              <a:t>Il faut 10 min pour aller de 8 h 50 à 9 h, puis 8 heures pour aller de 9 h à 17 h, puis 30 min pour aller de 17 h à 17 h 30.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(facultatif) : 10 min + 8 h + 30 min = 8 h 40.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Rose est restée 8 h 40 au centre de loisirs mercredi.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 dirty="0"/>
              <a:t>Distribuer la fiche du 2</a:t>
            </a:r>
            <a:r>
              <a:rPr lang="fr-FR" b="0" i="0" baseline="30000" dirty="0"/>
              <a:t>e</a:t>
            </a:r>
            <a:r>
              <a:rPr lang="fr-FR" b="0" i="0" dirty="0"/>
              <a:t>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problème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 Ramasser la fiche-réponse.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 avec ligne du temps et modélisation mathématique.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/>
              <a:t>Calcul (facultatif) : 9 h – 20 min = 8 h 40 puis 8 h 40 – 30 min = 8 h 10.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Yanis s’est levé à 8 h 10.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32BD216A-1744-88A4-8E48-E6B963C6FA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426CC3E9-61FF-FB27-52B5-41C893CE33D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DC6135A6-602F-1A20-25AD-7239CEFE340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Qu’avez-vous mis pour la durée ? → 2 h 10.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C44A833E-0A91-313A-31F5-C6C787C5C66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900993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D66D3588-5388-DFAD-2606-09FAE0D2D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6DDAF171-8C4B-B36F-7450-A5F9B4B170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0AB6A8F8-C695-A44C-5E13-1C0B406446F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strike="noStrike" baseline="0" dirty="0"/>
              <a:t>On écrit + 2 h 10 car on ajoute 2 h 10 à l’heure de début pour trouver l’heure de fin.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strike="noStrike" baseline="0" dirty="0"/>
              <a:t>Voici le schéma qui représente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Quels calculs faut-il faire pour trouver ce que l’on cherche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C14A3CCC-E500-6A21-096C-568EA0823E4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78245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5257F57F-FA7B-E33E-505E-D3F7AE948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A46FB342-F4F8-9B7F-E8AB-E3CFC0D689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8ECE136D-0D6B-2318-38F5-90AC1D3D73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Il faut ajouter 2 h 10 à 16 h 15.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Vous allez calculer l’heure de fin en faisant apparaitre sur la ligne les étapes pour ajouter 2 h 10 à 16 h 15.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Laisser quelques instants aux élèves pour trouver l’heure de fin puis interroger un élève pour qu’il explique sa procédure.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Comme il y a des heures et des minutes, on peut procéder par étapes en additionnant les heures avec les heures et les minutes avec les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On peut choisir par exemple de commencer par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ajouter 10 minutes.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85A976AD-B811-D004-970F-9F87935691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7676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59C85300-DE64-F278-A820-C3DCE9C58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E98A52B7-ECAF-F698-8246-8446A1C784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DDD055CB-E85B-587B-29FA-00AE37D6AD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16 h 15 + 10 min = 16 h 25.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il faut encore ajouter 2 heures.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CF30103-3509-0787-E67E-5D68F1F3FE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388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59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3408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677753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91396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4ECDE169-9443-4923-5F4F-3E58CD264B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4689" y="3197807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8E326-C34C-54E5-70F7-9CDD13971F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931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8CBC52-B074-4A71-9624-55309944C59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AAB04C-9CBD-4FC0-8945-8817C812F94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D5C981-E610-4CBF-B558-88EC9C03FA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1"/>
            <a:ext cx="6047715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3731DB5-E174-4C34-8517-ADCE13E064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68C4C1-2D29-4C58-8443-4CAB06EFB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32582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832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err="1"/>
              <a:t>Entrainement</a:t>
            </a: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2740521-671F-4921-BF75-AB73E8C8E9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50285D9-DDC1-4343-84A8-086F1B552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154" y="472440"/>
            <a:ext cx="8066638" cy="138611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81481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0BDA54-719E-4C03-B799-9E30D6FF0CB7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D37AC7-F5AA-4A6A-88D5-7E9D7800430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B0EEF7-EB69-46ED-BC53-06DCF905E6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err="1"/>
              <a:t>Entrainement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601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2_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656FD1D-FC72-3FB9-661B-D14C095F96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832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D08A636D-DFE6-54A4-405D-98ACC7EBC41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79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35549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53654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0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57771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5448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graphisme, Graphique&#10;&#10;Description générée automatiquement">
            <a:extLst>
              <a:ext uri="{FF2B5EF4-FFF2-40B4-BE49-F238E27FC236}">
                <a16:creationId xmlns:a16="http://schemas.microsoft.com/office/drawing/2014/main" id="{FB20AE98-0004-50E9-9E9B-0D97CDEEDB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" b="1572"/>
          <a:stretch/>
        </p:blipFill>
        <p:spPr>
          <a:xfrm>
            <a:off x="1" y="0"/>
            <a:ext cx="9143999" cy="6858001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165C3BD3-A3E3-85C9-754A-CDEAA3792C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7" r="68454" b="1572"/>
          <a:stretch/>
        </p:blipFill>
        <p:spPr>
          <a:xfrm>
            <a:off x="324197" y="3665913"/>
            <a:ext cx="2884516" cy="287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101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62" name="Google Shape;62;p10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0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108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1" name="Google Shape;71;p10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08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FB3042D1-6112-3AF2-3194-B75986972F4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2241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3266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5" r:id="rId3"/>
    <p:sldLayoutId id="214748366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0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5" name="Google Shape;55;p10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6" name="Google Shape;56;p100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Google Shape;57;p100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Google Shape;58;p100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02155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6" r:id="rId3"/>
    <p:sldLayoutId id="2147483677" r:id="rId4"/>
    <p:sldLayoutId id="2147483678" r:id="rId5"/>
    <p:sldLayoutId id="2147483680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3312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434342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5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slide" Target="slide37.xml"/><Relationship Id="rId5" Type="http://schemas.openxmlformats.org/officeDocument/2006/relationships/slide" Target="slide25.xml"/><Relationship Id="rId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0" y="3267123"/>
            <a:ext cx="5774829" cy="333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l’heure d’arrivée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fr-FR"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durée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l’heure de départ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lang="fr-FR"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99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l’heure de départ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100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durée</a:t>
            </a:r>
            <a:endParaRPr sz="1800" b="0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55521B25-F3C4-E2D4-2758-D40467365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A948B91-7A79-9A94-A4C0-83E4C54F78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30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BCC5D6D-7E98-85A0-4D5E-F066483D1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A1F9E72-F29C-158A-14E1-9674AA1F36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503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7DFE75-FB54-D158-952B-4B68C40A7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703B337-FFFA-4251-16A5-82F2118934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18CE891-8FB6-00EE-E51C-89B2B86C850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83BDBF6-EA72-65BB-4B48-AE6B6BA2F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C1FD6B8-8547-EE75-6B21-6B8481EE64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16362AA6-C53B-63EC-26B1-FCB4DD21C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2E4625C-92F9-897F-69A1-014169F84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E8FD359-68B3-067A-BF87-8CFA5C0EB6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739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AA6A7804-665B-59DD-1509-76C44AAA7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ADFCE35F-6913-69B3-BF43-151681A1C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C5E484AC-B3C0-964E-B5D9-8021E28B9C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066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4CA1F91-563C-529E-0995-C435D17EE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3F658A22-FDEC-287B-3CBB-1BFD6F1C9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2643747-6B77-03EE-B22B-2BBDB0B563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89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99F16EB-F363-2416-81D0-AE2DAAFC9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C3AF1FC-F8FE-0072-FA54-CCE0AA12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621E83C-045E-ACE2-E4E5-FB155AA73A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792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401BD9C2-97BB-8AD4-36CE-62DBA121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>
            <a:extLst>
              <a:ext uri="{FF2B5EF4-FFF2-40B4-BE49-F238E27FC236}">
                <a16:creationId xmlns:a16="http://schemas.microsoft.com/office/drawing/2014/main" id="{A0FE4AE4-DB3E-A2CE-E4CE-D4442C1FB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579424FC-03E3-F9D1-DBEA-582DAA47B94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9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46E4218-CC85-F8DA-B09E-701A4A883B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08BA627E-C3B6-7A27-88BA-4266C54FD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D9D39E2-D2FB-FC7A-D103-F42815B6A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2472949-E5EB-1ADC-5E1E-7E1854D281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887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85893D4-A9B1-F95B-14F2-89988F3F3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D28C8F0-344B-7AA0-75ED-4A8121DCC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9A814B3-6FFB-8A60-69D1-847B3FE26C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857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13307C0D-AC8C-9B54-E882-343556267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7DFC7A8-7542-9ABF-9495-2D1225CAD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F361112-2008-1E1D-416C-4D341F707B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18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B205981-741D-6B17-5E3D-D3B0EE8BC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191155D-12EE-6C66-07AE-BF49015EBC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1603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758A6F1-D2B6-14DB-0269-3C4E69AE7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B0603DD-38A9-232C-9729-4F441387D40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1BD7837-6B08-B7A3-A706-CD47AD92AD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DBC454B2-889F-79B8-B424-37FB552742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0EFDD47-F6CA-71FB-6396-37D8B6FC2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FC753A0-A2DA-EA2F-35EE-AF475F45879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2623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326796AA-8F21-69A0-267B-8CB6703086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17182CCF-3260-0C40-D0FD-C89DDBEB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CCBDE18-4EAC-3F3F-674E-8A0B68E90D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340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B11E7AFB-A60E-48C6-9BEC-8412F4538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DEBDB26-D3E3-B6DC-A5FE-66821B60F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E69F70C-64CB-F73E-06EA-115017B9E2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5573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3505FF71-DCFD-73EA-BA31-7AA2474997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E6B5178D-B620-4E1F-D8D3-611A862EA0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4D789AD2-DCE6-F169-34E6-1A5FF22FFA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490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23D175A4-263C-F584-CD71-DFA07CFB3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D704546-3B47-FA8C-1AB7-0A1C1075DD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7D9D637C-AE75-5688-18AE-1D57A26DD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636CC6A-7A9C-0D51-F064-7E1185BBE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CE6DAB9-566F-EE78-785F-7CD7F65345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678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5914CD10-F92D-B5AF-59FF-6D739C93DD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57E4F8E-80CE-8A9A-A304-831BA9657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DF9D1FB-768E-B47C-ABD8-90B9D544994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415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3CA993D7-DECE-70C0-77A0-BEEEF89ED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303BA8F2-F77A-7A55-865F-099172F66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6ADD1A2-67F3-B8B1-AC78-D65E1B6DA6C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25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DE52B19C-3869-8D4A-F671-B3C0ADCE2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AF7ED5E9-767A-9B8F-B9A6-F8E267536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7B58A981-7F0E-A04B-3AD1-29B1D09481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3206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E0D70E40-452F-5699-E011-65630EE7F8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re 15">
            <a:extLst>
              <a:ext uri="{FF2B5EF4-FFF2-40B4-BE49-F238E27FC236}">
                <a16:creationId xmlns:a16="http://schemas.microsoft.com/office/drawing/2014/main" id="{9F2687EE-F14E-BC36-9BC1-26FF041FE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3F79891C-35AA-31FA-398D-3E3109D1B7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607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9797D07D-9728-D5E1-8B61-C80A4DF40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1B61F233-8478-CC42-785C-8A003621A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2DB75BF-CB71-FB3D-9DBF-86467F49286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31758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B7DD60A-4092-5958-24A9-6BC1E2A94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3D0F17A-31FA-59A7-EC32-E2635A9725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2103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E9403B8-B2D8-9FCE-E7BB-4B5A591AB0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B89CCA6-5F7D-F6B1-A2B2-FD27EC2DE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0B494FB-8DC3-A5FB-3297-827C30D941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641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2200D2D7-548F-D301-BF2B-8F50E7871F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AA6C3D1C-F7EF-435F-A3CD-13200CDC7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2B94AEBE-371B-DC3B-96AD-49CF8940CF7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178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1A30CDC4-2562-17EA-276D-4BA515900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D0E59C2-679F-3576-8FF6-5F0F5C469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1B345AE-B7C1-EE1B-EE21-B96B1F29D5A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42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C320A667-C03D-3A17-8072-A71B014AB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494A276-D356-3457-4433-4FB0A0117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756216C-5979-78E6-F1D5-28180F4A16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200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4231D864-465E-7F2A-C8C0-D15905385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5B80223-15E6-7CB0-C2EB-CF5A73BA4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E3B6A67-EA73-EA00-E5D5-7A5E806A89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9425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1A3884C-D204-9E39-D93E-11B678EF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0A6849BF-43B3-D449-395B-F8D395EE1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E8A6CC25-A877-1EF8-9485-CB580F6F43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265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3FE18A2D-EB40-CF7C-A714-44B4E1C60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F660FD2A-6293-59A3-3A4F-988470A4F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17C18CE-82CE-535A-7EE8-5F68FA2B91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54847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154EFA1-F29E-4C0C-6D3B-BEDFC575D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7">
            <a:extLst>
              <a:ext uri="{FF2B5EF4-FFF2-40B4-BE49-F238E27FC236}">
                <a16:creationId xmlns:a16="http://schemas.microsoft.com/office/drawing/2014/main" id="{7BDE6C50-53F6-E6E9-59C2-D395E211E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08A32F78-B7FB-3384-673C-013D7668E9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16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75C90194-176D-3787-0120-0F35D6DCE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88FBEB0-5EBB-54E0-F23F-5BB027922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64C0517-D097-A79A-661F-B44669846B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6857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7A94CB31-3337-B578-3F0B-F5C30EA94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D80A3CF7-FF15-0BBC-CF31-C0A4FE88D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2632338-6CF4-4841-96A2-4107B884F25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93274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9E8197E7-A65B-EAA7-E5C1-8F04020BB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D216B705-99A7-956D-E1A4-16B0F69EB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380627A-7E99-1599-9B94-C7EA8D8B0F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336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534F8AC5-6D7B-75C5-F558-0F8BC18D8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74D6775-E5BC-C313-7A88-3A0875B6C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0FFFC6-DDAA-7AEC-7FEB-3B8A2B901EE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9624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7380AD04-2E7B-C086-9766-5A2DD1E1F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394458F-D1F1-2897-593D-62CC28762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723BD62-EBEE-42AD-EB0C-72B21EA006F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86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D7E03AF8-764C-86CE-D937-111DC33A2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B92ED2F-5B20-CF62-B735-D9CD8EEB3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12A9B6C-D81C-2006-07E9-FA4ED68213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362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D3AEE5EF-2E58-E05A-D9C3-E3512CDF4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C25122A-9FE3-73DC-9823-883D208228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608BD6C-C6A2-C06F-CB37-A1C4E39D34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24594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75271E60-DEA0-02D3-D616-43612BF41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FDE3269-EA1B-071E-F76F-843EB8C6F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66AD660-B032-586D-9843-AC20305D94E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97934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F566E68-7E8E-47FD-729A-26959C2BC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2C7ECA0-5226-E515-CBE9-CB778DEE38E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5929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3929A8BB-A911-5356-EB6E-0B12EC0469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212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429F2F7-3487-E2BA-0FFB-5F26915614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D706A6E-58CC-9B71-3570-4972C91B39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1EE6135-1F70-D308-067D-BC3D91EC3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D09267-667B-A786-FF1C-3859631D090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CC6A1ED8-0232-0332-66B4-5B22EE35E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70DD736-2469-FE9C-884D-53C1868488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D3EB09E-AF5A-F530-44FF-F70540A53A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904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E97C8880-EF25-AF05-31E2-DA4B2FE37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C78C61AD-E0CB-87A4-948A-CC308DF70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7990AACA-A5A7-A864-8B32-240B574BDB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787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846AE864-3A18-57E0-3A1E-B1D1BF578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54E70657-87E0-A53F-EAE8-A68829A18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591CCCF-9A55-A681-AE22-547AC5A0C0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77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CA78FBDC-98AD-E808-960F-3759A5AFA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re 16">
            <a:extLst>
              <a:ext uri="{FF2B5EF4-FFF2-40B4-BE49-F238E27FC236}">
                <a16:creationId xmlns:a16="http://schemas.microsoft.com/office/drawing/2014/main" id="{E63B7D05-F6D4-C36D-4F99-7EAD152B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0ACDAABF-BFFE-F404-C7BB-DAC509ED3E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4904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Props1.xml><?xml version="1.0" encoding="utf-8"?>
<ds:datastoreItem xmlns:ds="http://schemas.openxmlformats.org/officeDocument/2006/customXml" ds:itemID="{41D9724A-4666-4BA3-9313-D56C4056C5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B2741-C8F1-46F5-9A35-A23910A3993E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27f64e36-29aa-44d5-a3e0-06242cad7d4d"/>
    <ds:schemaRef ds:uri="http://purl.org/dc/terms/"/>
    <ds:schemaRef ds:uri="cd84cc96-e4f0-4e7f-873a-a508fb658c41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2393</Words>
  <Application>Microsoft Office PowerPoint</Application>
  <PresentationFormat>Affichage à l'écran (4:3)</PresentationFormat>
  <Paragraphs>223</Paragraphs>
  <Slides>55</Slides>
  <Notes>55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55</vt:i4>
      </vt:variant>
    </vt:vector>
  </HeadingPairs>
  <TitlesOfParts>
    <vt:vector size="64" baseType="lpstr">
      <vt:lpstr>Arial</vt:lpstr>
      <vt:lpstr>Calibri</vt:lpstr>
      <vt:lpstr>Calibri Light</vt:lpstr>
      <vt:lpstr>Verdana</vt:lpstr>
      <vt:lpstr>Thème Office</vt:lpstr>
      <vt:lpstr>1_Thème Office</vt:lpstr>
      <vt:lpstr>3_Thème Office</vt:lpstr>
      <vt:lpstr>2_Thème Office</vt:lpstr>
      <vt:lpstr>4_Thème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2026-03-16T08:52:07Z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