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3" r:id="rId5"/>
    <p:sldMasterId id="2147483662" r:id="rId6"/>
    <p:sldMasterId id="2147483666" r:id="rId7"/>
  </p:sldMasterIdLst>
  <p:notesMasterIdLst>
    <p:notesMasterId r:id="rId36"/>
  </p:notesMasterIdLst>
  <p:sldIdLst>
    <p:sldId id="256" r:id="rId8"/>
    <p:sldId id="334" r:id="rId9"/>
    <p:sldId id="335" r:id="rId10"/>
    <p:sldId id="336" r:id="rId11"/>
    <p:sldId id="359" r:id="rId12"/>
    <p:sldId id="360" r:id="rId13"/>
    <p:sldId id="337" r:id="rId14"/>
    <p:sldId id="339" r:id="rId15"/>
    <p:sldId id="340" r:id="rId16"/>
    <p:sldId id="341" r:id="rId17"/>
    <p:sldId id="342" r:id="rId18"/>
    <p:sldId id="343" r:id="rId19"/>
    <p:sldId id="344" r:id="rId20"/>
    <p:sldId id="345" r:id="rId21"/>
    <p:sldId id="346" r:id="rId22"/>
    <p:sldId id="347" r:id="rId23"/>
    <p:sldId id="348" r:id="rId24"/>
    <p:sldId id="349" r:id="rId25"/>
    <p:sldId id="350" r:id="rId26"/>
    <p:sldId id="351" r:id="rId27"/>
    <p:sldId id="352" r:id="rId28"/>
    <p:sldId id="353" r:id="rId29"/>
    <p:sldId id="354" r:id="rId30"/>
    <p:sldId id="357" r:id="rId31"/>
    <p:sldId id="358" r:id="rId32"/>
    <p:sldId id="355" r:id="rId33"/>
    <p:sldId id="356" r:id="rId34"/>
    <p:sldId id="287" r:id="rId3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99329D8D-736E-127F-056B-D92D91D3CEEB}" name="Harmonie Rossi Tessier" initials="HRT" userId="ce3dc0babca3d520" providerId="Windows Live"/>
  <p188:author id="{CB410498-00AA-A716-1E6C-E42B11846246}" name="jennifer riviere" initials="jr" userId="77148290420568c5" providerId="Windows Live"/>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 id="{2EACF4B5-B5D6-1F77-434B-4ACC816D40DA}" name="Caroline HACHE" initials="CH" userId="Caroline HACHE" providerId="None"/>
  <p188:author id="{4CF84EDD-95CE-3E5E-4B94-06DB52278683}" name="Christophe Dracos" initials="CD" userId="S::cri.dracos_outlook.fr#ext#@hachette.onmicrosoft.com::9a339485-cc17-450e-b56d-f2edc49cae5a" providerId="AD"/>
  <p188:author id="{11392DF4-B385-4FE1-7B1C-2996C4C1DFB8}" name="Yaël Fernandez" initials="YF" userId="5a0aec09e72f9ec6"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1" name="jennifer r" initials="" lastIdx="10" clrIdx="1"/>
  <p:cmAuthor id="2" name="Catherine MALLARD" initials="" lastIdx="7" clrIdx="2"/>
  <p:cmAuthor id="3" name="Pauline Negrel-Lion" initials="" lastIdx="10" clrIdx="3"/>
  <p:cmAuthor id="4" name="HACHE Caroline" initials="" lastIdx="3" clrIdx="4"/>
  <p:cmAuthor id="5" name="Harmonie Tessier" initials="" lastIdx="3" clrIdx="5"/>
  <p:cmAuthor id="6" name="cri.dracos@outlook.fr" initials="c" lastIdx="1" clrIdx="6"/>
  <p:cmAuthor id="7" name="LEMAIRE LOUHANNE" initials="LL" lastIdx="3" clrIdx="7">
    <p:extLst>
      <p:ext uri="{19B8F6BF-5375-455C-9EA6-DF929625EA0E}">
        <p15:presenceInfo xmlns:p15="http://schemas.microsoft.com/office/powerpoint/2012/main" userId="S::LLEMAIRE@editions-hatier.fr::a1b6b622-126c-424e-b556-9693f133b9e2" providerId="AD"/>
      </p:ext>
    </p:extLst>
  </p:cmAuthor>
  <p:cmAuthor id="8" name="LE BOT SANDRA" initials="SL" lastIdx="31" clrIdx="8">
    <p:extLst>
      <p:ext uri="{19B8F6BF-5375-455C-9EA6-DF929625EA0E}">
        <p15:presenceInfo xmlns:p15="http://schemas.microsoft.com/office/powerpoint/2012/main" userId="S::SLEBOT@editions-hatier.fr::5fe4e071-d3f4-40df-970f-ee8fcf898346" providerId="AD"/>
      </p:ext>
    </p:extLst>
  </p:cmAuthor>
  <p:cmAuthor id="9" name="Christophe Dracos" initials="CD" lastIdx="28" clrIdx="9">
    <p:extLst>
      <p:ext uri="{19B8F6BF-5375-455C-9EA6-DF929625EA0E}">
        <p15:presenceInfo xmlns:p15="http://schemas.microsoft.com/office/powerpoint/2012/main" userId="S::cri.dracos_outlook.fr#ext#@hachette.onmicrosoft.com::9a339485-cc17-450e-b56d-f2edc49cae5a" providerId="AD"/>
      </p:ext>
    </p:extLst>
  </p:cmAuthor>
  <p:cmAuthor id="10" name="pauline.negrellion" initials="pa" lastIdx="13" clrIdx="10">
    <p:extLst>
      <p:ext uri="{19B8F6BF-5375-455C-9EA6-DF929625EA0E}">
        <p15:presenceInfo xmlns:p15="http://schemas.microsoft.com/office/powerpoint/2012/main" userId="S::pauline.negrellion_gmail.com#ext#@hachette.onmicrosoft.com::9fb65b54-3bbd-4994-b3cf-42d8602c7eef" providerId="AD"/>
      </p:ext>
    </p:extLst>
  </p:cmAuthor>
  <p:cmAuthor id="11" name="jennifer riviere" initials="jr" lastIdx="24" clrIdx="11">
    <p:extLst>
      <p:ext uri="{19B8F6BF-5375-455C-9EA6-DF929625EA0E}">
        <p15:presenceInfo xmlns:p15="http://schemas.microsoft.com/office/powerpoint/2012/main" userId="77148290420568c5" providerId="Windows Live"/>
      </p:ext>
    </p:extLst>
  </p:cmAuthor>
  <p:cmAuthor id="12" name="yaelb06" initials="ya" lastIdx="19" clrIdx="12">
    <p:extLst>
      <p:ext uri="{19B8F6BF-5375-455C-9EA6-DF929625EA0E}">
        <p15:presenceInfo xmlns:p15="http://schemas.microsoft.com/office/powerpoint/2012/main" userId="S::yaelb06_yahoo.fr#ext#@hachette.onmicrosoft.com::178ef0ed-7e4d-4a1d-b478-d626cbda7b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3C0C"/>
    <a:srgbClr val="61C4D1"/>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75" autoAdjust="0"/>
    <p:restoredTop sz="61046" autoAdjust="0"/>
  </p:normalViewPr>
  <p:slideViewPr>
    <p:cSldViewPr snapToGrid="0">
      <p:cViewPr varScale="1">
        <p:scale>
          <a:sx n="67" d="100"/>
          <a:sy n="67" d="100"/>
        </p:scale>
        <p:origin x="2868" y="72"/>
      </p:cViewPr>
      <p:guideLst>
        <p:guide orient="horz" pos="2160"/>
        <p:guide pos="2880"/>
      </p:guideLst>
    </p:cSldViewPr>
  </p:slideViewPr>
  <p:notesTextViewPr>
    <p:cViewPr>
      <p:scale>
        <a:sx n="150" d="100"/>
        <a:sy n="15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55" Type="http://customschemas.google.com/relationships/presentationmetadata" Target="metadata"/><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notesMaster" Target="notesMasters/notesMaster1.xml"/><Relationship Id="rId57" Type="http://schemas.openxmlformats.org/officeDocument/2006/relationships/presProps" Target="presProps.xml"/><Relationship Id="rId61" Type="http://schemas.microsoft.com/office/2018/10/relationships/authors" Targe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Aujourd’hui, vous</a:t>
            </a:r>
            <a:r>
              <a:rPr lang="fr-FR" i="1" baseline="0" dirty="0"/>
              <a:t> allez travailler pour rendre la monnaie lors d’un achat.</a:t>
            </a:r>
            <a:endParaRPr lang="fr-FR" i="1" dirty="0"/>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baseline="0" dirty="0"/>
              <a:t>→ Dans la première case, puisque c’est la somme de départ.</a:t>
            </a:r>
          </a:p>
          <a:p>
            <a:pPr marL="0" marR="0" lvl="0" indent="0" algn="l" rtl="0">
              <a:lnSpc>
                <a:spcPct val="100000"/>
              </a:lnSpc>
              <a:spcBef>
                <a:spcPts val="0"/>
              </a:spcBef>
              <a:spcAft>
                <a:spcPts val="0"/>
              </a:spcAft>
              <a:buClr>
                <a:schemeClr val="dk1"/>
              </a:buClr>
              <a:buSzPts val="1200"/>
              <a:buFont typeface="Calibri"/>
              <a:buNone/>
            </a:pPr>
            <a:r>
              <a:rPr lang="fr-FR" i="0" baseline="0" dirty="0"/>
              <a:t>Demander aux élèves de compléter leur schéma au fur et à mesure, comme au tableau.</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baseline="0" dirty="0"/>
              <a:t>Où va-t-on placer 3</a:t>
            </a:r>
            <a:r>
              <a:rPr lang="fr-FR" sz="1200" b="0" i="0" u="none" strike="noStrike" cap="none" dirty="0">
                <a:solidFill>
                  <a:schemeClr val="dk1"/>
                </a:solidFill>
                <a:effectLst/>
                <a:latin typeface="Calibri"/>
                <a:ea typeface="Calibri"/>
                <a:cs typeface="Calibri"/>
                <a:sym typeface="Calibri"/>
              </a:rPr>
              <a:t> </a:t>
            </a:r>
            <a:r>
              <a:rPr lang="fr-FR" i="1" baseline="0" dirty="0"/>
              <a:t>€</a:t>
            </a:r>
            <a:r>
              <a:rPr lang="fr-FR" sz="1200" b="0" i="0" u="none" strike="noStrike" cap="none" dirty="0">
                <a:solidFill>
                  <a:schemeClr val="dk1"/>
                </a:solidFill>
                <a:effectLst/>
                <a:latin typeface="Calibri"/>
                <a:ea typeface="Calibri"/>
                <a:cs typeface="Calibri"/>
                <a:sym typeface="Calibri"/>
              </a:rPr>
              <a:t> </a:t>
            </a:r>
            <a:r>
              <a:rPr lang="fr-FR" i="1" baseline="0" dirty="0"/>
              <a:t>? </a:t>
            </a:r>
            <a:endParaRPr lang="fr-FR" i="1" dirty="0"/>
          </a:p>
          <a:p>
            <a:pPr marL="0" marR="0" lvl="0" indent="0" algn="l" rtl="0">
              <a:lnSpc>
                <a:spcPct val="100000"/>
              </a:lnSpc>
              <a:spcBef>
                <a:spcPts val="0"/>
              </a:spcBef>
              <a:spcAft>
                <a:spcPts val="0"/>
              </a:spcAft>
              <a:buClr>
                <a:schemeClr val="dk1"/>
              </a:buClr>
              <a:buSzPts val="1200"/>
              <a:buFont typeface="Calibri"/>
              <a:buNone/>
            </a:pPr>
            <a:endParaRPr i="1" dirty="0"/>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10</a:t>
            </a:fld>
            <a:endParaRPr dirty="0"/>
          </a:p>
        </p:txBody>
      </p:sp>
    </p:spTree>
    <p:extLst>
      <p:ext uri="{BB962C8B-B14F-4D97-AF65-F5344CB8AC3E}">
        <p14:creationId xmlns:p14="http://schemas.microsoft.com/office/powerpoint/2010/main" val="1523790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baseline="0" dirty="0"/>
              <a:t>→ Dans la dernière case, puisque c’est la somme que l’on veut obtenir à la fin.</a:t>
            </a:r>
          </a:p>
          <a:p>
            <a:pPr marL="0" marR="0" lvl="0" indent="0" algn="l" rtl="0">
              <a:lnSpc>
                <a:spcPct val="100000"/>
              </a:lnSpc>
              <a:spcBef>
                <a:spcPts val="0"/>
              </a:spcBef>
              <a:spcAft>
                <a:spcPts val="0"/>
              </a:spcAft>
              <a:buClr>
                <a:schemeClr val="dk1"/>
              </a:buClr>
              <a:buSzPts val="1200"/>
              <a:buFont typeface="Calibri"/>
              <a:buNone/>
            </a:pPr>
            <a:r>
              <a:rPr lang="fr-FR" i="1" baseline="0" dirty="0"/>
              <a:t>Et dans la case du milieu</a:t>
            </a:r>
            <a:r>
              <a:rPr lang="fr-FR" sz="1200" b="0" i="0" u="none" strike="noStrike" cap="none" dirty="0">
                <a:solidFill>
                  <a:schemeClr val="dk1"/>
                </a:solidFill>
                <a:effectLst/>
                <a:latin typeface="Calibri"/>
                <a:ea typeface="Calibri"/>
                <a:cs typeface="Calibri"/>
                <a:sym typeface="Calibri"/>
              </a:rPr>
              <a:t> </a:t>
            </a:r>
            <a:r>
              <a:rPr lang="fr-FR" i="1" baseline="0" dirty="0"/>
              <a:t>?</a:t>
            </a:r>
          </a:p>
          <a:p>
            <a:pPr marL="0" marR="0" lvl="0" indent="0" algn="l" rtl="0">
              <a:lnSpc>
                <a:spcPct val="100000"/>
              </a:lnSpc>
              <a:spcBef>
                <a:spcPts val="0"/>
              </a:spcBef>
              <a:spcAft>
                <a:spcPts val="0"/>
              </a:spcAft>
              <a:buClr>
                <a:schemeClr val="dk1"/>
              </a:buClr>
              <a:buSzPts val="1200"/>
              <a:buFont typeface="Calibri"/>
              <a:buNone/>
            </a:pPr>
            <a:r>
              <a:rPr lang="fr-FR" i="0" baseline="0" dirty="0"/>
              <a:t>Laisser quelques secondes de réflexion individuelle, puis interroger un élève et engager une discussion pour faire émerger que le calcul est facilité si, en partant de 1,40</a:t>
            </a:r>
            <a:r>
              <a:rPr lang="fr-FR" sz="1200" b="0" i="0" u="none" strike="noStrike" cap="none" dirty="0">
                <a:solidFill>
                  <a:schemeClr val="dk1"/>
                </a:solidFill>
                <a:effectLst/>
                <a:latin typeface="Calibri"/>
                <a:ea typeface="Calibri"/>
                <a:cs typeface="Calibri"/>
                <a:sym typeface="Calibri"/>
              </a:rPr>
              <a:t> </a:t>
            </a:r>
            <a:r>
              <a:rPr lang="fr-FR" i="0" baseline="0" dirty="0"/>
              <a:t>€, on cherche combien il manque pour arriver à 2</a:t>
            </a:r>
            <a:r>
              <a:rPr lang="fr-FR" sz="1200" b="0" i="0" u="none" strike="noStrike" cap="none" dirty="0">
                <a:solidFill>
                  <a:schemeClr val="dk1"/>
                </a:solidFill>
                <a:effectLst/>
                <a:latin typeface="Calibri"/>
                <a:ea typeface="Calibri"/>
                <a:cs typeface="Calibri"/>
                <a:sym typeface="Calibri"/>
              </a:rPr>
              <a:t> </a:t>
            </a:r>
            <a:r>
              <a:rPr lang="fr-FR" i="0" baseline="0" dirty="0"/>
              <a:t>€, l’unité d’euros immédiatement après 1,40</a:t>
            </a:r>
            <a:r>
              <a:rPr lang="fr-FR" sz="1200" b="0" i="0" u="none" strike="noStrike" cap="none" dirty="0">
                <a:solidFill>
                  <a:schemeClr val="dk1"/>
                </a:solidFill>
                <a:effectLst/>
                <a:latin typeface="Calibri"/>
                <a:ea typeface="Calibri"/>
                <a:cs typeface="Calibri"/>
                <a:sym typeface="Calibri"/>
              </a:rPr>
              <a:t> </a:t>
            </a:r>
            <a:r>
              <a:rPr lang="fr-FR" i="0" baseline="0" dirty="0"/>
              <a:t>€.</a:t>
            </a:r>
          </a:p>
          <a:p>
            <a:pPr marL="0" marR="0" lvl="0" indent="0" algn="l" rtl="0">
              <a:lnSpc>
                <a:spcPct val="100000"/>
              </a:lnSpc>
              <a:spcBef>
                <a:spcPts val="0"/>
              </a:spcBef>
              <a:spcAft>
                <a:spcPts val="0"/>
              </a:spcAft>
              <a:buClr>
                <a:schemeClr val="dk1"/>
              </a:buClr>
              <a:buSzPts val="1200"/>
              <a:buFont typeface="Calibri"/>
              <a:buNone/>
            </a:pPr>
            <a:endParaRPr i="1" dirty="0"/>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11</a:t>
            </a:fld>
            <a:endParaRPr dirty="0"/>
          </a:p>
        </p:txBody>
      </p:sp>
    </p:spTree>
    <p:extLst>
      <p:ext uri="{BB962C8B-B14F-4D97-AF65-F5344CB8AC3E}">
        <p14:creationId xmlns:p14="http://schemas.microsoft.com/office/powerpoint/2010/main" val="788640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baseline="0" dirty="0"/>
              <a:t>On écrit donc 2</a:t>
            </a:r>
            <a:r>
              <a:rPr lang="fr-FR" sz="1200" b="0" i="0" u="none" strike="noStrike" cap="none" dirty="0">
                <a:solidFill>
                  <a:schemeClr val="dk1"/>
                </a:solidFill>
                <a:effectLst/>
                <a:latin typeface="Calibri"/>
                <a:ea typeface="Calibri"/>
                <a:cs typeface="Calibri"/>
                <a:sym typeface="Calibri"/>
              </a:rPr>
              <a:t> </a:t>
            </a:r>
            <a:r>
              <a:rPr lang="fr-FR" i="1" baseline="0" dirty="0"/>
              <a:t>€ dans la case du milieu.</a:t>
            </a:r>
          </a:p>
          <a:p>
            <a:pPr marL="0" marR="0" lvl="0" indent="0" algn="l" rtl="0">
              <a:lnSpc>
                <a:spcPct val="100000"/>
              </a:lnSpc>
              <a:spcBef>
                <a:spcPts val="0"/>
              </a:spcBef>
              <a:spcAft>
                <a:spcPts val="0"/>
              </a:spcAft>
              <a:buClr>
                <a:schemeClr val="dk1"/>
              </a:buClr>
              <a:buSzPts val="1200"/>
              <a:buFont typeface="Calibri"/>
              <a:buNone/>
            </a:pPr>
            <a:r>
              <a:rPr lang="fr-FR" i="1" dirty="0"/>
              <a:t>Que fait-on maintenant</a:t>
            </a:r>
            <a:r>
              <a:rPr lang="fr-FR" sz="1200" b="0" i="0" u="none" strike="noStrike" cap="none" dirty="0">
                <a:solidFill>
                  <a:schemeClr val="dk1"/>
                </a:solidFill>
                <a:effectLst/>
                <a:latin typeface="Calibri"/>
                <a:ea typeface="Calibri"/>
                <a:cs typeface="Calibri"/>
                <a:sym typeface="Calibri"/>
              </a:rPr>
              <a:t> </a:t>
            </a:r>
            <a:r>
              <a:rPr lang="fr-FR" i="1" dirty="0"/>
              <a:t>? </a:t>
            </a:r>
            <a:r>
              <a:rPr lang="fr-FR" i="1" baseline="0" dirty="0"/>
              <a:t>→ On va chercher combien il manque à 1,40</a:t>
            </a:r>
            <a:r>
              <a:rPr lang="fr-FR" sz="1200" b="0" i="0" u="none" strike="noStrike" cap="none" dirty="0">
                <a:solidFill>
                  <a:schemeClr val="dk1"/>
                </a:solidFill>
                <a:effectLst/>
                <a:latin typeface="Calibri"/>
                <a:ea typeface="Calibri"/>
                <a:cs typeface="Calibri"/>
                <a:sym typeface="Calibri"/>
              </a:rPr>
              <a:t> </a:t>
            </a:r>
            <a:r>
              <a:rPr lang="fr-FR" i="1" baseline="0" dirty="0"/>
              <a:t>€ pour obtenir 2</a:t>
            </a:r>
            <a:r>
              <a:rPr lang="fr-FR" sz="1200" b="0" i="0" u="none" strike="noStrike" cap="none" dirty="0">
                <a:solidFill>
                  <a:schemeClr val="dk1"/>
                </a:solidFill>
                <a:effectLst/>
                <a:latin typeface="Calibri"/>
                <a:ea typeface="Calibri"/>
                <a:cs typeface="Calibri"/>
                <a:sym typeface="Calibri"/>
              </a:rPr>
              <a:t> </a:t>
            </a:r>
            <a:r>
              <a:rPr lang="fr-FR" i="1" baseline="0" dirty="0"/>
              <a:t>€. </a:t>
            </a:r>
            <a:r>
              <a:rPr lang="fr-FR" i="0" baseline="0" dirty="0"/>
              <a:t>Pointer les pointillés de la première flèche.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baseline="0" dirty="0"/>
              <a:t>Les élèves répondent sur l’ardoise et la lèvent. Valider d’un signe discret de la tête. Puis, interroger un élève. Vous pouvez exprimer 1,40</a:t>
            </a:r>
            <a:r>
              <a:rPr lang="fr-FR" sz="1200" b="0" i="0" u="none" strike="noStrike" cap="none" dirty="0">
                <a:solidFill>
                  <a:schemeClr val="dk1"/>
                </a:solidFill>
                <a:effectLst/>
                <a:latin typeface="Calibri"/>
                <a:ea typeface="Calibri"/>
                <a:cs typeface="Calibri"/>
                <a:sym typeface="Calibri"/>
              </a:rPr>
              <a:t> </a:t>
            </a:r>
            <a:r>
              <a:rPr lang="fr-FR" i="0" baseline="0" dirty="0"/>
              <a:t>€ en 1</a:t>
            </a:r>
            <a:r>
              <a:rPr lang="fr-FR" sz="1200" b="0" i="0" u="none" strike="noStrike" cap="none" dirty="0">
                <a:solidFill>
                  <a:schemeClr val="dk1"/>
                </a:solidFill>
                <a:effectLst/>
                <a:latin typeface="Calibri"/>
                <a:ea typeface="Calibri"/>
                <a:cs typeface="Calibri"/>
                <a:sym typeface="Calibri"/>
              </a:rPr>
              <a:t> </a:t>
            </a:r>
            <a:r>
              <a:rPr lang="fr-FR" i="0" baseline="0" dirty="0"/>
              <a:t>€ et 40</a:t>
            </a:r>
            <a:r>
              <a:rPr lang="fr-FR" sz="1200" b="0" i="0" u="none" strike="noStrike" cap="none" dirty="0">
                <a:solidFill>
                  <a:schemeClr val="dk1"/>
                </a:solidFill>
                <a:effectLst/>
                <a:latin typeface="Calibri"/>
                <a:ea typeface="Calibri"/>
                <a:cs typeface="Calibri"/>
                <a:sym typeface="Calibri"/>
              </a:rPr>
              <a:t> </a:t>
            </a:r>
            <a:r>
              <a:rPr lang="fr-FR" i="0" baseline="0" dirty="0"/>
              <a:t>ct, et rappeler que 100</a:t>
            </a:r>
            <a:r>
              <a:rPr lang="fr-FR" sz="1200" b="0" i="0" u="none" strike="noStrike" cap="none" dirty="0">
                <a:solidFill>
                  <a:schemeClr val="dk1"/>
                </a:solidFill>
                <a:effectLst/>
                <a:latin typeface="Calibri"/>
                <a:ea typeface="Calibri"/>
                <a:cs typeface="Calibri"/>
                <a:sym typeface="Calibri"/>
              </a:rPr>
              <a:t> </a:t>
            </a:r>
            <a:r>
              <a:rPr lang="fr-FR" i="0" baseline="0" dirty="0"/>
              <a:t>ct, c’est 1</a:t>
            </a:r>
            <a:r>
              <a:rPr lang="fr-FR" sz="1200" b="0" i="0" u="none" strike="noStrike" cap="none" dirty="0">
                <a:solidFill>
                  <a:schemeClr val="dk1"/>
                </a:solidFill>
                <a:effectLst/>
                <a:latin typeface="Calibri"/>
                <a:ea typeface="Calibri"/>
                <a:cs typeface="Calibri"/>
                <a:sym typeface="Calibri"/>
              </a:rPr>
              <a:t> </a:t>
            </a:r>
            <a:r>
              <a:rPr lang="fr-FR" i="0" baseline="0" dirty="0"/>
              <a:t>€. Il suffit donc de </a:t>
            </a:r>
            <a:r>
              <a:rPr lang="fr-FR" i="0" u="none" baseline="0" dirty="0"/>
              <a:t>trouver le complément à 100 de 40</a:t>
            </a:r>
            <a:r>
              <a:rPr lang="fr-FR" i="0" baseline="0" dirty="0"/>
              <a:t>. Il est également possible d’exprimer 1,40</a:t>
            </a:r>
            <a:r>
              <a:rPr lang="fr-FR" sz="1200" b="0" i="0" u="none" strike="noStrike" cap="none" dirty="0">
                <a:solidFill>
                  <a:schemeClr val="dk1"/>
                </a:solidFill>
                <a:effectLst/>
                <a:latin typeface="Calibri"/>
                <a:ea typeface="Calibri"/>
                <a:cs typeface="Calibri"/>
                <a:sym typeface="Calibri"/>
              </a:rPr>
              <a:t> </a:t>
            </a:r>
            <a:r>
              <a:rPr lang="fr-FR" i="0" baseline="0" dirty="0"/>
              <a:t>€ en 140</a:t>
            </a:r>
            <a:r>
              <a:rPr lang="fr-FR" sz="1200" b="0" i="0" u="none" strike="noStrike" cap="none" dirty="0">
                <a:solidFill>
                  <a:schemeClr val="dk1"/>
                </a:solidFill>
                <a:effectLst/>
                <a:latin typeface="Calibri"/>
                <a:ea typeface="Calibri"/>
                <a:cs typeface="Calibri"/>
                <a:sym typeface="Calibri"/>
              </a:rPr>
              <a:t> </a:t>
            </a:r>
            <a:r>
              <a:rPr lang="fr-FR" i="0" baseline="0" dirty="0"/>
              <a:t>ct et chercher le complément jusqu’à 200</a:t>
            </a:r>
            <a:r>
              <a:rPr lang="fr-FR" sz="1200" b="0" i="0" u="none" strike="noStrike" cap="none" dirty="0">
                <a:solidFill>
                  <a:schemeClr val="dk1"/>
                </a:solidFill>
                <a:effectLst/>
                <a:latin typeface="Calibri"/>
                <a:ea typeface="Calibri"/>
                <a:cs typeface="Calibri"/>
                <a:sym typeface="Calibri"/>
              </a:rPr>
              <a:t> </a:t>
            </a:r>
            <a:r>
              <a:rPr lang="fr-FR" i="0" baseline="0" dirty="0"/>
              <a:t>ct mais cette technique peut être plus fastidieuse lorsque la taille des nombres aura augmenté.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baseline="0" dirty="0"/>
              <a:t>Deux formes de réponses peuvent apparaitre</a:t>
            </a:r>
            <a:r>
              <a:rPr lang="fr-FR" sz="1200" b="0" i="0" u="none" strike="noStrike" cap="none" dirty="0">
                <a:solidFill>
                  <a:schemeClr val="dk1"/>
                </a:solidFill>
                <a:effectLst/>
                <a:latin typeface="Calibri"/>
                <a:ea typeface="Calibri"/>
                <a:cs typeface="Calibri"/>
                <a:sym typeface="Calibri"/>
              </a:rPr>
              <a:t> </a:t>
            </a:r>
            <a:r>
              <a:rPr lang="fr-FR" i="0" baseline="0" dirty="0"/>
              <a:t>: 60</a:t>
            </a:r>
            <a:r>
              <a:rPr lang="fr-FR" sz="1200" b="0" i="0" u="none" strike="noStrike" cap="none" dirty="0">
                <a:solidFill>
                  <a:schemeClr val="dk1"/>
                </a:solidFill>
                <a:effectLst/>
                <a:latin typeface="Calibri"/>
                <a:ea typeface="Calibri"/>
                <a:cs typeface="Calibri"/>
                <a:sym typeface="Calibri"/>
              </a:rPr>
              <a:t> </a:t>
            </a:r>
            <a:r>
              <a:rPr lang="fr-FR" i="0" baseline="0" dirty="0"/>
              <a:t>ct et 0,60</a:t>
            </a:r>
            <a:r>
              <a:rPr lang="fr-FR" sz="1200" b="0" i="0" u="none" strike="noStrike" cap="none" dirty="0">
                <a:solidFill>
                  <a:schemeClr val="dk1"/>
                </a:solidFill>
                <a:effectLst/>
                <a:latin typeface="Calibri"/>
                <a:ea typeface="Calibri"/>
                <a:cs typeface="Calibri"/>
                <a:sym typeface="Calibri"/>
              </a:rPr>
              <a:t> </a:t>
            </a:r>
            <a:r>
              <a:rPr lang="fr-FR" i="0" baseline="0" dirty="0"/>
              <a:t>€. Préciser que c’est la deuxième forme qui est attendue car elle facilite le calcul final. Compléter les pointillés de la première flèche. </a:t>
            </a:r>
            <a:r>
              <a:rPr lang="fr-FR" i="1" dirty="0"/>
              <a:t>Il</a:t>
            </a:r>
            <a:r>
              <a:rPr lang="fr-FR" i="1" baseline="0" dirty="0"/>
              <a:t> manque ensuite 1</a:t>
            </a:r>
            <a:r>
              <a:rPr lang="fr-FR" sz="1200" b="0" i="0" u="none" strike="noStrike" cap="none" dirty="0">
                <a:solidFill>
                  <a:schemeClr val="dk1"/>
                </a:solidFill>
                <a:effectLst/>
                <a:latin typeface="Calibri"/>
                <a:ea typeface="Calibri"/>
                <a:cs typeface="Calibri"/>
                <a:sym typeface="Calibri"/>
              </a:rPr>
              <a:t> </a:t>
            </a:r>
            <a:r>
              <a:rPr lang="fr-FR" i="1" baseline="0" dirty="0"/>
              <a:t>€ pour arriver à 3</a:t>
            </a:r>
            <a:r>
              <a:rPr lang="fr-FR" sz="1200" b="0" i="0" u="none" strike="noStrike" cap="none" dirty="0">
                <a:solidFill>
                  <a:schemeClr val="dk1"/>
                </a:solidFill>
                <a:effectLst/>
                <a:latin typeface="Calibri"/>
                <a:ea typeface="Calibri"/>
                <a:cs typeface="Calibri"/>
                <a:sym typeface="Calibri"/>
              </a:rPr>
              <a:t> </a:t>
            </a:r>
            <a:r>
              <a:rPr lang="fr-FR" i="1" baseline="0" dirty="0"/>
              <a:t>€</a:t>
            </a:r>
            <a:r>
              <a:rPr lang="fr-FR" i="0" baseline="0" dirty="0"/>
              <a:t> (compléter les pointillés de la deuxième flèche). </a:t>
            </a:r>
            <a:r>
              <a:rPr lang="fr-FR" i="1" dirty="0"/>
              <a:t>Au</a:t>
            </a:r>
            <a:r>
              <a:rPr lang="fr-FR" i="1" baseline="0" dirty="0"/>
              <a:t> total, il manque 0,60</a:t>
            </a:r>
            <a:r>
              <a:rPr lang="fr-FR" sz="1200" b="0" i="0" u="none" strike="noStrike" cap="none" dirty="0">
                <a:solidFill>
                  <a:schemeClr val="dk1"/>
                </a:solidFill>
                <a:effectLst/>
                <a:latin typeface="Calibri"/>
                <a:ea typeface="Calibri"/>
                <a:cs typeface="Calibri"/>
                <a:sym typeface="Calibri"/>
              </a:rPr>
              <a:t> </a:t>
            </a:r>
            <a:r>
              <a:rPr lang="fr-FR" i="1" baseline="0" dirty="0"/>
              <a:t>€ et 1</a:t>
            </a:r>
            <a:r>
              <a:rPr lang="fr-FR" sz="1200" b="0" i="0" u="none" strike="noStrike" cap="none" dirty="0">
                <a:solidFill>
                  <a:schemeClr val="dk1"/>
                </a:solidFill>
                <a:effectLst/>
                <a:latin typeface="Calibri"/>
                <a:ea typeface="Calibri"/>
                <a:cs typeface="Calibri"/>
                <a:sym typeface="Calibri"/>
              </a:rPr>
              <a:t> </a:t>
            </a:r>
            <a:r>
              <a:rPr lang="fr-FR" i="1" baseline="0" dirty="0"/>
              <a:t>€, donc il manque 1,60</a:t>
            </a:r>
            <a:r>
              <a:rPr lang="fr-FR" sz="1200" b="0" i="0" u="none" strike="noStrike" cap="none" dirty="0">
                <a:solidFill>
                  <a:schemeClr val="dk1"/>
                </a:solidFill>
                <a:effectLst/>
                <a:latin typeface="Calibri"/>
                <a:ea typeface="Calibri"/>
                <a:cs typeface="Calibri"/>
                <a:sym typeface="Calibri"/>
              </a:rPr>
              <a:t> </a:t>
            </a:r>
            <a:r>
              <a:rPr lang="fr-FR" i="1" baseline="0" dirty="0"/>
              <a:t>€.</a:t>
            </a:r>
            <a:r>
              <a:rPr lang="fr-FR" i="0" baseline="0" dirty="0"/>
              <a:t> Compléter les égalités et les reprendre à voix haute avec les élèves.</a:t>
            </a:r>
            <a:endParaRPr i="1" dirty="0"/>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12</a:t>
            </a:fld>
            <a:endParaRPr dirty="0"/>
          </a:p>
        </p:txBody>
      </p:sp>
    </p:spTree>
    <p:extLst>
      <p:ext uri="{BB962C8B-B14F-4D97-AF65-F5344CB8AC3E}">
        <p14:creationId xmlns:p14="http://schemas.microsoft.com/office/powerpoint/2010/main" val="664295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dirty="0"/>
              <a:t>Maintenant,</a:t>
            </a:r>
            <a:r>
              <a:rPr lang="fr-FR" b="0" i="1" baseline="0" dirty="0"/>
              <a:t> vous allez travailler seuls pour calculer les différences entre les sommes d’argent.</a:t>
            </a:r>
            <a:r>
              <a:rPr lang="fr-FR" b="0" i="0" baseline="0" dirty="0"/>
              <a:t> Lire le calcul à effectuer</a:t>
            </a:r>
            <a:r>
              <a:rPr lang="fr-FR" sz="1200" b="0" i="0" u="none" strike="noStrike" cap="none" dirty="0">
                <a:solidFill>
                  <a:schemeClr val="dk1"/>
                </a:solidFill>
                <a:effectLst/>
                <a:latin typeface="Calibri"/>
                <a:ea typeface="Calibri"/>
                <a:cs typeface="Calibri"/>
                <a:sym typeface="Calibri"/>
              </a:rPr>
              <a:t> </a:t>
            </a:r>
            <a:r>
              <a:rPr lang="fr-FR" b="0" i="0" baseline="0" dirty="0"/>
              <a:t>: </a:t>
            </a:r>
            <a:r>
              <a:rPr lang="fr-FR" b="0" i="1" baseline="0" dirty="0"/>
              <a:t>6</a:t>
            </a:r>
            <a:r>
              <a:rPr lang="fr-FR" sz="1200" b="0" i="0" u="none" strike="noStrike" cap="none" dirty="0">
                <a:solidFill>
                  <a:schemeClr val="dk1"/>
                </a:solidFill>
                <a:effectLst/>
                <a:latin typeface="Calibri"/>
                <a:ea typeface="Calibri"/>
                <a:cs typeface="Calibri"/>
                <a:sym typeface="Calibri"/>
              </a:rPr>
              <a:t> </a:t>
            </a:r>
            <a:r>
              <a:rPr lang="fr-FR" b="0" i="1" baseline="0" dirty="0"/>
              <a:t>€</a:t>
            </a:r>
            <a:r>
              <a:rPr lang="fr-FR" sz="1200" b="0" i="0" u="none" strike="noStrike" cap="none" dirty="0">
                <a:solidFill>
                  <a:schemeClr val="dk1"/>
                </a:solidFill>
                <a:effectLst/>
                <a:latin typeface="Calibri"/>
                <a:ea typeface="Calibri"/>
                <a:cs typeface="Calibri"/>
                <a:sym typeface="Calibri"/>
              </a:rPr>
              <a:t> – </a:t>
            </a:r>
            <a:r>
              <a:rPr lang="fr-FR" b="0" i="1" baseline="0" dirty="0"/>
              <a:t>3,50</a:t>
            </a:r>
            <a:r>
              <a:rPr lang="fr-FR" sz="1200" b="0" i="0" u="none" strike="noStrike" cap="none" dirty="0">
                <a:solidFill>
                  <a:schemeClr val="dk1"/>
                </a:solidFill>
                <a:effectLst/>
                <a:latin typeface="Calibri"/>
                <a:ea typeface="Calibri"/>
                <a:cs typeface="Calibri"/>
                <a:sym typeface="Calibri"/>
              </a:rPr>
              <a:t> </a:t>
            </a:r>
            <a:r>
              <a:rPr lang="fr-FR" b="0" i="1" baseline="0" dirty="0"/>
              <a:t>€.</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baseline="0" dirty="0"/>
              <a:t>Distribuer la fiche photocopiable n°</a:t>
            </a:r>
            <a:r>
              <a:rPr lang="fr-FR" sz="1200" b="0" i="0" u="none" strike="noStrike" cap="none" dirty="0">
                <a:solidFill>
                  <a:schemeClr val="dk1"/>
                </a:solidFill>
                <a:effectLst/>
                <a:latin typeface="Calibri"/>
                <a:ea typeface="Calibri"/>
                <a:cs typeface="Calibri"/>
                <a:sym typeface="Calibri"/>
              </a:rPr>
              <a:t> </a:t>
            </a:r>
            <a:r>
              <a:rPr lang="fr-FR" i="0" baseline="0" dirty="0"/>
              <a:t>92 que vous aurez plastifier au préalable en invitant ceux qui peuvent s’en passer à tracer seuls le schéma sur leur ardoise ou à n’écrire que les résultats intermédiaires. </a:t>
            </a:r>
            <a:endParaRPr lang="fr-FR" i="1" dirty="0"/>
          </a:p>
          <a:p>
            <a:pPr marL="0" marR="0" lvl="0" indent="0" algn="l" rtl="0">
              <a:lnSpc>
                <a:spcPct val="100000"/>
              </a:lnSpc>
              <a:spcBef>
                <a:spcPts val="0"/>
              </a:spcBef>
              <a:spcAft>
                <a:spcPts val="0"/>
              </a:spcAft>
              <a:buClr>
                <a:schemeClr val="dk1"/>
              </a:buClr>
              <a:buSzPts val="1200"/>
              <a:buFont typeface="Calibri"/>
              <a:buNone/>
            </a:pPr>
            <a:r>
              <a:rPr lang="fr-FR" i="0" dirty="0"/>
              <a:t>Inviter</a:t>
            </a:r>
            <a:r>
              <a:rPr lang="fr-FR" i="0" baseline="0" dirty="0"/>
              <a:t> les élèves à calculer la différence entre 3,50</a:t>
            </a:r>
            <a:r>
              <a:rPr lang="fr-FR" sz="1200" b="0" i="0" u="none" strike="noStrike" cap="none" dirty="0">
                <a:solidFill>
                  <a:schemeClr val="dk1"/>
                </a:solidFill>
                <a:effectLst/>
                <a:latin typeface="Calibri"/>
                <a:ea typeface="Calibri"/>
                <a:cs typeface="Calibri"/>
                <a:sym typeface="Calibri"/>
              </a:rPr>
              <a:t> </a:t>
            </a:r>
            <a:r>
              <a:rPr lang="fr-FR" i="0" baseline="0" dirty="0"/>
              <a:t>€ et 6</a:t>
            </a:r>
            <a:r>
              <a:rPr lang="fr-FR" sz="1200" b="0" i="0" u="none" strike="noStrike" cap="none" dirty="0">
                <a:solidFill>
                  <a:schemeClr val="dk1"/>
                </a:solidFill>
                <a:effectLst/>
                <a:latin typeface="Calibri"/>
                <a:ea typeface="Calibri"/>
                <a:cs typeface="Calibri"/>
                <a:sym typeface="Calibri"/>
              </a:rPr>
              <a:t> </a:t>
            </a:r>
            <a:r>
              <a:rPr lang="fr-FR" i="0" baseline="0" dirty="0"/>
              <a:t>€ en leur indiquant qu’ils peuvent utiliser le schéma mais qu’ils peuvent aussi le tracer sur leur ardoise ou écrire uniquement les résultats intermédiaires. </a:t>
            </a:r>
            <a:r>
              <a:rPr lang="fr-FR" b="0" i="0" baseline="0" dirty="0"/>
              <a:t>Pointer la case de départ où la valeur 3,50</a:t>
            </a:r>
            <a:r>
              <a:rPr lang="fr-FR" sz="1200" b="0" i="0" u="none" strike="noStrike" cap="none" dirty="0">
                <a:solidFill>
                  <a:schemeClr val="dk1"/>
                </a:solidFill>
                <a:effectLst/>
                <a:latin typeface="Calibri"/>
                <a:ea typeface="Calibri"/>
                <a:cs typeface="Calibri"/>
                <a:sym typeface="Calibri"/>
              </a:rPr>
              <a:t> </a:t>
            </a:r>
            <a:r>
              <a:rPr lang="fr-FR" b="0" i="0" baseline="0" dirty="0"/>
              <a:t>€ est déjà écrite. </a:t>
            </a:r>
            <a:r>
              <a:rPr lang="fr-FR" i="0" baseline="0" dirty="0"/>
              <a:t>Laisser un temps de recherche individuelle. Circuler pour aider les élèves.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i="0" dirty="0"/>
              <a:t>: 2,50</a:t>
            </a:r>
            <a:r>
              <a:rPr lang="fr-FR" sz="1200" b="0" i="0" u="none" strike="noStrike" cap="none" dirty="0">
                <a:solidFill>
                  <a:schemeClr val="dk1"/>
                </a:solidFill>
                <a:effectLst/>
                <a:latin typeface="Calibri"/>
                <a:ea typeface="Calibri"/>
                <a:cs typeface="Calibri"/>
                <a:sym typeface="Calibri"/>
              </a:rPr>
              <a:t> </a:t>
            </a:r>
            <a:r>
              <a:rPr lang="fr-FR" i="0" dirty="0"/>
              <a:t>€.</a:t>
            </a:r>
            <a:endParaRPr lang="fr-FR" i="0" baseline="0" dirty="0"/>
          </a:p>
          <a:p>
            <a:pPr marL="0" marR="0" lvl="0" indent="0" algn="l" rtl="0">
              <a:lnSpc>
                <a:spcPct val="100000"/>
              </a:lnSpc>
              <a:spcBef>
                <a:spcPts val="0"/>
              </a:spcBef>
              <a:spcAft>
                <a:spcPts val="0"/>
              </a:spcAft>
              <a:buClr>
                <a:schemeClr val="dk1"/>
              </a:buClr>
              <a:buSzPts val="1200"/>
              <a:buFont typeface="Calibri"/>
              <a:buNone/>
            </a:pPr>
            <a:r>
              <a:rPr lang="fr-FR" i="0" baseline="0" dirty="0"/>
              <a:t>Puis, interroger un élève et corriger au tableau en suivant ses instructions.</a:t>
            </a:r>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13</a:t>
            </a:fld>
            <a:endParaRPr dirty="0"/>
          </a:p>
        </p:txBody>
      </p:sp>
    </p:spTree>
    <p:extLst>
      <p:ext uri="{BB962C8B-B14F-4D97-AF65-F5344CB8AC3E}">
        <p14:creationId xmlns:p14="http://schemas.microsoft.com/office/powerpoint/2010/main" val="8883281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u="none" dirty="0"/>
              <a:t>Même démarche.</a:t>
            </a:r>
          </a:p>
          <a:p>
            <a:pPr marL="0" marR="0" lvl="0" indent="0" algn="l" rtl="0">
              <a:lnSpc>
                <a:spcPct val="100000"/>
              </a:lnSpc>
              <a:spcBef>
                <a:spcPts val="0"/>
              </a:spcBef>
              <a:spcAft>
                <a:spcPts val="0"/>
              </a:spcAft>
              <a:buClr>
                <a:schemeClr val="dk1"/>
              </a:buClr>
              <a:buSzPts val="1200"/>
              <a:buFont typeface="Calibri"/>
              <a:buNone/>
            </a:pPr>
            <a:r>
              <a:rPr lang="fr-FR" b="1" i="0" u="none" dirty="0"/>
              <a:t>Réponse attendue</a:t>
            </a:r>
            <a:r>
              <a:rPr lang="fr-FR" sz="1200" b="0" i="0" u="none" strike="noStrike" cap="none" dirty="0">
                <a:solidFill>
                  <a:schemeClr val="dk1"/>
                </a:solidFill>
                <a:effectLst/>
                <a:latin typeface="Calibri"/>
                <a:ea typeface="Calibri"/>
                <a:cs typeface="Calibri"/>
                <a:sym typeface="Calibri"/>
              </a:rPr>
              <a:t> </a:t>
            </a:r>
            <a:r>
              <a:rPr lang="fr-FR" i="0" u="none" dirty="0"/>
              <a:t>: 4,70</a:t>
            </a:r>
            <a:r>
              <a:rPr lang="fr-FR" sz="1200" b="0" i="0" u="none" strike="noStrike" cap="none" dirty="0">
                <a:solidFill>
                  <a:schemeClr val="dk1"/>
                </a:solidFill>
                <a:effectLst/>
                <a:latin typeface="Calibri"/>
                <a:ea typeface="Calibri"/>
                <a:cs typeface="Calibri"/>
                <a:sym typeface="Calibri"/>
              </a:rPr>
              <a:t> </a:t>
            </a:r>
            <a:r>
              <a:rPr lang="fr-FR" i="0" u="none" dirty="0"/>
              <a:t>€.</a:t>
            </a:r>
          </a:p>
          <a:p>
            <a:pPr marL="0" marR="0" lvl="0" indent="0" algn="l" rtl="0">
              <a:lnSpc>
                <a:spcPct val="100000"/>
              </a:lnSpc>
              <a:spcBef>
                <a:spcPts val="0"/>
              </a:spcBef>
              <a:spcAft>
                <a:spcPts val="0"/>
              </a:spcAft>
              <a:buClr>
                <a:schemeClr val="dk1"/>
              </a:buClr>
              <a:buSzPts val="1200"/>
              <a:buFont typeface="Calibri"/>
              <a:buNone/>
            </a:pPr>
            <a:r>
              <a:rPr lang="fr-FR" i="0" u="none" dirty="0"/>
              <a:t>Après</a:t>
            </a:r>
            <a:r>
              <a:rPr lang="fr-FR" i="0" u="none" baseline="0" dirty="0"/>
              <a:t> quelques secondes de recherche individuelle, vous pouvez interrompre le travail et demander aux élèves quel est le nombre à écrire dans la première case et l’écrire au tableau. Ce sera une aide pour les élèves en difficultés, puis relancer un temps de recherche individuelle.</a:t>
            </a:r>
            <a:endParaRPr lang="fr-FR" i="0" u="none" dirty="0"/>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14</a:t>
            </a:fld>
            <a:endParaRPr dirty="0"/>
          </a:p>
        </p:txBody>
      </p:sp>
    </p:spTree>
    <p:extLst>
      <p:ext uri="{BB962C8B-B14F-4D97-AF65-F5344CB8AC3E}">
        <p14:creationId xmlns:p14="http://schemas.microsoft.com/office/powerpoint/2010/main" val="1487379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i="0" dirty="0"/>
              <a:t>Réponse attendue</a:t>
            </a:r>
            <a:r>
              <a:rPr lang="fr-FR" sz="1200" b="0" i="0" u="none" strike="noStrike" cap="none" dirty="0">
                <a:solidFill>
                  <a:schemeClr val="dk1"/>
                </a:solidFill>
                <a:effectLst/>
                <a:latin typeface="Calibri"/>
                <a:ea typeface="Calibri"/>
                <a:cs typeface="Calibri"/>
                <a:sym typeface="Calibri"/>
              </a:rPr>
              <a:t> </a:t>
            </a:r>
            <a:r>
              <a:rPr lang="fr-FR" i="0" dirty="0"/>
              <a:t>: 3,35</a:t>
            </a:r>
            <a:r>
              <a:rPr lang="fr-FR" sz="1200" b="0" i="0" u="none" strike="noStrike" cap="none" dirty="0">
                <a:solidFill>
                  <a:schemeClr val="dk1"/>
                </a:solidFill>
                <a:effectLst/>
                <a:latin typeface="Calibri"/>
                <a:ea typeface="Calibri"/>
                <a:cs typeface="Calibri"/>
                <a:sym typeface="Calibri"/>
              </a:rPr>
              <a:t> </a:t>
            </a:r>
            <a:r>
              <a:rPr lang="fr-FR" i="0" dirty="0"/>
              <a:t>€.</a:t>
            </a:r>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15</a:t>
            </a:fld>
            <a:endParaRPr dirty="0"/>
          </a:p>
        </p:txBody>
      </p:sp>
    </p:spTree>
    <p:extLst>
      <p:ext uri="{BB962C8B-B14F-4D97-AF65-F5344CB8AC3E}">
        <p14:creationId xmlns:p14="http://schemas.microsoft.com/office/powerpoint/2010/main" val="1395958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baseline="0" dirty="0">
                <a:latin typeface="Calibri" panose="020F0502020204030204" pitchFamily="34" charset="0"/>
              </a:rPr>
              <a:t>Maintenant, vous allez calculer la somme d’argent que rend le marchand. Dans les exemples qu’on va voir, la somme donnée est plus grande que le prix de l’objet acheté.</a:t>
            </a:r>
            <a:endParaRPr lang="fr-FR" i="1"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3532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dirty="0">
                <a:latin typeface="Calibri" panose="020F0502020204030204" pitchFamily="34" charset="0"/>
              </a:rPr>
              <a:t>Faire décrire</a:t>
            </a:r>
            <a:r>
              <a:rPr lang="fr-FR" baseline="0" dirty="0">
                <a:latin typeface="Calibri" panose="020F0502020204030204" pitchFamily="34" charset="0"/>
              </a:rPr>
              <a:t> le tableau. Compléter les premiers pointillés.</a:t>
            </a:r>
            <a:endParaRPr lang="fr-FR"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0159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dirty="0">
                <a:latin typeface="Calibri" panose="020F0502020204030204" pitchFamily="34" charset="0"/>
              </a:rPr>
              <a:t>Proposer aux élèves d’utiliser le schéma,</a:t>
            </a:r>
            <a:r>
              <a:rPr lang="fr-FR" baseline="0" dirty="0">
                <a:latin typeface="Calibri" panose="020F0502020204030204" pitchFamily="34" charset="0"/>
              </a:rPr>
              <a:t> comme dans la première partie. Compléter la deuxième colonne en interrogeant un élève. Laisser un temps de recherche individuelle. Si des élèves sont en difficulté pour débuter la résolution de la tâche attendue, vous pouvez interrompre la recherche au bout de quelques secondes et positionner les sommes d’argent 1,50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aseline="0" dirty="0">
                <a:latin typeface="Calibri" panose="020F0502020204030204" pitchFamily="34" charset="0"/>
              </a:rPr>
              <a:t>€ et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aseline="0" dirty="0">
                <a:latin typeface="Calibri" panose="020F0502020204030204" pitchFamily="34" charset="0"/>
              </a:rPr>
              <a:t>€ dans le schéma au tableau, puis, relancer un temps de recherche individuelle. Au bout de quelques minutes, interroger un élève afin qu’il propose une réponse en justifiant. Utiliser le schéma pour illustrer la justification dans le but de la valider ou non. </a:t>
            </a:r>
          </a:p>
          <a:p>
            <a:pPr marL="0"/>
            <a:r>
              <a:rPr lang="fr-FR" b="1" baseline="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baseline="0" dirty="0">
                <a:latin typeface="Calibri" panose="020F0502020204030204" pitchFamily="34" charset="0"/>
              </a:rPr>
              <a:t>: 3,50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baseline="0" dirty="0">
                <a:latin typeface="Calibri" panose="020F0502020204030204" pitchFamily="34" charset="0"/>
              </a:rPr>
              <a:t>€.</a:t>
            </a:r>
            <a:endParaRPr lang="fr-FR" b="1" baseline="0" dirty="0">
              <a:latin typeface="Calibri" panose="020F0502020204030204" pitchFamily="34" charset="0"/>
            </a:endParaRPr>
          </a:p>
          <a:p>
            <a:pPr marL="0"/>
            <a:r>
              <a:rPr lang="fr-FR" baseline="0" dirty="0">
                <a:latin typeface="Calibri" panose="020F0502020204030204" pitchFamily="34" charset="0"/>
              </a:rPr>
              <a:t>Compléter la dernière colonne du tableau.</a:t>
            </a:r>
            <a:endParaRPr lang="fr-FR"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4987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Réponses attendues</a:t>
            </a:r>
            <a:r>
              <a:rPr lang="fr-FR">
                <a:latin typeface="Calibri" panose="020F0502020204030204" pitchFamily="34" charset="0"/>
              </a:rPr>
              <a:t> : 5 € et 2,75 €.</a:t>
            </a:r>
          </a:p>
          <a:p>
            <a:pPr marL="0"/>
            <a:r>
              <a:rPr lang="fr-FR">
                <a:latin typeface="Calibri" panose="020F0502020204030204" pitchFamily="34" charset="0"/>
              </a:rPr>
              <a:t>Même démarche.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0919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baseline="0" dirty="0"/>
              <a:t>Des soustractions vont apparaitre au tableau, vous allez devoir calculer la différence sans poser l’opération.</a:t>
            </a:r>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2</a:t>
            </a:fld>
            <a:endParaRPr dirty="0"/>
          </a:p>
        </p:txBody>
      </p:sp>
    </p:spTree>
    <p:extLst>
      <p:ext uri="{BB962C8B-B14F-4D97-AF65-F5344CB8AC3E}">
        <p14:creationId xmlns:p14="http://schemas.microsoft.com/office/powerpoint/2010/main" val="1225026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baseline="0">
                <a:latin typeface="Calibri" panose="020F0502020204030204" pitchFamily="34" charset="0"/>
              </a:rPr>
              <a:t>Utiliser le schéma lors de la correction pour aider les élèves en difficulté à comprendre les calculs effectués.</a:t>
            </a:r>
            <a:endParaRPr lang="fr-FR" baseline="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5721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Réponses attendues</a:t>
            </a:r>
            <a:r>
              <a:rPr lang="fr-FR">
                <a:latin typeface="Calibri" panose="020F0502020204030204" pitchFamily="34" charset="0"/>
              </a:rPr>
              <a:t> : 10 € et 2,54 €.</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811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0" baseline="0" dirty="0">
              <a:latin typeface="Calibri" panose="020F0502020204030204" pitchFamily="34" charset="0"/>
            </a:endParaRPr>
          </a:p>
          <a:p>
            <a:pPr marL="0"/>
            <a:endParaRPr lang="fr-FR" baseline="0" dirty="0"/>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22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11494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269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1178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06446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26</a:t>
            </a:fld>
            <a:endParaRPr/>
          </a:p>
        </p:txBody>
      </p:sp>
    </p:spTree>
    <p:extLst>
      <p:ext uri="{BB962C8B-B14F-4D97-AF65-F5344CB8AC3E}">
        <p14:creationId xmlns:p14="http://schemas.microsoft.com/office/powerpoint/2010/main" val="12698565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27</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95555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b="1"/>
              <a:t>Réponse attendue </a:t>
            </a:r>
            <a:r>
              <a:rPr lang="fr-FR"/>
              <a:t>: 4.</a:t>
            </a:r>
            <a:endParaRPr lang="fr-FR" dirty="0"/>
          </a:p>
          <a:p>
            <a:pPr marL="0" marR="0" lvl="0" indent="0" algn="l">
              <a:lnSpc>
                <a:spcPct val="100000"/>
              </a:lnSpc>
              <a:spcBef>
                <a:spcPts val="0"/>
              </a:spcBef>
              <a:spcAft>
                <a:spcPts val="0"/>
              </a:spcAft>
              <a:buSzPts val="1200"/>
              <a:buFont typeface="Calibri"/>
              <a:buNone/>
            </a:pPr>
            <a:r>
              <a:rPr lang="fr-FR" i="0"/>
              <a:t>Laisser quelques secondes</a:t>
            </a:r>
            <a:r>
              <a:rPr lang="fr-FR" i="0" baseline="0"/>
              <a:t> de recherche, puis interroger plusieurs élèves pour faire émerger toutes les </a:t>
            </a:r>
            <a:r>
              <a:rPr lang="fr-FR" i="0" u="none" strike="noStrike" baseline="0"/>
              <a:t>procédures. On peut s’attendre à la </a:t>
            </a:r>
            <a:r>
              <a:rPr lang="fr-FR" i="0" baseline="0"/>
              <a:t>recherche du complément de 68 à 72 ou le décomptage à partir de 72. </a:t>
            </a:r>
            <a:endParaRPr lang="fr-FR"/>
          </a:p>
          <a:p>
            <a:pPr marL="0" marR="0" lvl="0" indent="0" algn="l" rtl="0">
              <a:lnSpc>
                <a:spcPct val="100000"/>
              </a:lnSpc>
              <a:spcBef>
                <a:spcPts val="0"/>
              </a:spcBef>
              <a:spcAft>
                <a:spcPts val="0"/>
              </a:spcAft>
              <a:buClr>
                <a:schemeClr val="dk1"/>
              </a:buClr>
              <a:buSzPts val="1200"/>
              <a:buFont typeface="Calibri"/>
              <a:buNone/>
            </a:pPr>
            <a:r>
              <a:rPr lang="fr-FR" i="0" baseline="0" dirty="0"/>
              <a:t>Faire verbaliser qu’il est plus facile de chercher le complément pour aller de 68 à 72.</a:t>
            </a:r>
            <a:endParaRPr i="0" dirty="0"/>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3</a:t>
            </a:fld>
            <a:endParaRPr dirty="0"/>
          </a:p>
        </p:txBody>
      </p:sp>
    </p:spTree>
    <p:extLst>
      <p:ext uri="{BB962C8B-B14F-4D97-AF65-F5344CB8AC3E}">
        <p14:creationId xmlns:p14="http://schemas.microsoft.com/office/powerpoint/2010/main" val="1532311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Rappeler le lien entre les deux égalités en</a:t>
            </a:r>
            <a:r>
              <a:rPr lang="fr-FR" i="0" baseline="0" dirty="0"/>
              <a:t> c</a:t>
            </a:r>
            <a:r>
              <a:rPr lang="fr-FR" i="0" dirty="0"/>
              <a:t>omplétant</a:t>
            </a:r>
            <a:r>
              <a:rPr lang="fr-FR" i="0" baseline="0" dirty="0"/>
              <a:t> les pointillés (commencer par ceux de l’addition)</a:t>
            </a:r>
            <a:r>
              <a:rPr lang="fr-FR" sz="1200" b="0" i="0" u="none" strike="noStrike" cap="none" dirty="0">
                <a:solidFill>
                  <a:schemeClr val="dk1"/>
                </a:solidFill>
                <a:effectLst/>
                <a:latin typeface="Calibri"/>
                <a:ea typeface="Calibri"/>
                <a:cs typeface="Calibri"/>
                <a:sym typeface="Calibri"/>
              </a:rPr>
              <a:t> pour lier le calcul du complément qui permet de trouver ensuite le résultat de la soustraction.</a:t>
            </a:r>
            <a:endParaRPr lang="fr-FR" i="0" baseline="0" dirty="0"/>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4</a:t>
            </a:fld>
            <a:endParaRPr dirty="0"/>
          </a:p>
        </p:txBody>
      </p:sp>
    </p:spTree>
    <p:extLst>
      <p:ext uri="{BB962C8B-B14F-4D97-AF65-F5344CB8AC3E}">
        <p14:creationId xmlns:p14="http://schemas.microsoft.com/office/powerpoint/2010/main" val="1582430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C33FA3DD-2469-319D-1415-DA5BE9442E75}"/>
            </a:ext>
          </a:extLst>
        </p:cNvPr>
        <p:cNvGrpSpPr/>
        <p:nvPr/>
      </p:nvGrpSpPr>
      <p:grpSpPr>
        <a:xfrm>
          <a:off x="0" y="0"/>
          <a:ext cx="0" cy="0"/>
          <a:chOff x="0" y="0"/>
          <a:chExt cx="0" cy="0"/>
        </a:xfrm>
      </p:grpSpPr>
      <p:sp>
        <p:nvSpPr>
          <p:cNvPr id="128" name="Google Shape;128;p2:notes">
            <a:extLst>
              <a:ext uri="{FF2B5EF4-FFF2-40B4-BE49-F238E27FC236}">
                <a16:creationId xmlns:a16="http://schemas.microsoft.com/office/drawing/2014/main" id="{480B0D64-6026-BC35-3CF8-C865E6D76E8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a:extLst>
              <a:ext uri="{FF2B5EF4-FFF2-40B4-BE49-F238E27FC236}">
                <a16:creationId xmlns:a16="http://schemas.microsoft.com/office/drawing/2014/main" id="{41693628-01DA-BDEB-C080-2476F5E4E0F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b="0" dirty="0"/>
              <a:t>Même démarche.</a:t>
            </a:r>
          </a:p>
          <a:p>
            <a:pPr marL="0" indent="0">
              <a:buClr>
                <a:schemeClr val="dk1"/>
              </a:buClr>
              <a:buSzPts val="1200"/>
            </a:pPr>
            <a:r>
              <a:rPr lang="fr-FR" b="1" dirty="0"/>
              <a:t>Réponse attendue </a:t>
            </a:r>
            <a:r>
              <a:rPr lang="fr-FR" dirty="0"/>
              <a:t>: 5.</a:t>
            </a:r>
          </a:p>
        </p:txBody>
      </p:sp>
      <p:sp>
        <p:nvSpPr>
          <p:cNvPr id="130" name="Google Shape;130;p2:notes">
            <a:extLst>
              <a:ext uri="{FF2B5EF4-FFF2-40B4-BE49-F238E27FC236}">
                <a16:creationId xmlns:a16="http://schemas.microsoft.com/office/drawing/2014/main" id="{DE7D5F08-D559-2C60-5CB1-A7723021F803}"/>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5</a:t>
            </a:fld>
            <a:endParaRPr dirty="0"/>
          </a:p>
        </p:txBody>
      </p:sp>
    </p:spTree>
    <p:extLst>
      <p:ext uri="{BB962C8B-B14F-4D97-AF65-F5344CB8AC3E}">
        <p14:creationId xmlns:p14="http://schemas.microsoft.com/office/powerpoint/2010/main" val="5075560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a:extLst>
            <a:ext uri="{FF2B5EF4-FFF2-40B4-BE49-F238E27FC236}">
              <a16:creationId xmlns:a16="http://schemas.microsoft.com/office/drawing/2014/main" id="{F8362290-5E71-A9D2-9A85-9FE3942A4BC2}"/>
            </a:ext>
          </a:extLst>
        </p:cNvPr>
        <p:cNvGrpSpPr/>
        <p:nvPr/>
      </p:nvGrpSpPr>
      <p:grpSpPr>
        <a:xfrm>
          <a:off x="0" y="0"/>
          <a:ext cx="0" cy="0"/>
          <a:chOff x="0" y="0"/>
          <a:chExt cx="0" cy="0"/>
        </a:xfrm>
      </p:grpSpPr>
      <p:sp>
        <p:nvSpPr>
          <p:cNvPr id="128" name="Google Shape;128;p2:notes">
            <a:extLst>
              <a:ext uri="{FF2B5EF4-FFF2-40B4-BE49-F238E27FC236}">
                <a16:creationId xmlns:a16="http://schemas.microsoft.com/office/drawing/2014/main" id="{9FA0D3E9-EE05-FD58-90DE-790958EB609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a:extLst>
              <a:ext uri="{FF2B5EF4-FFF2-40B4-BE49-F238E27FC236}">
                <a16:creationId xmlns:a16="http://schemas.microsoft.com/office/drawing/2014/main" id="{C67A0A1C-61A8-9E9F-2213-4E2DA307E98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Rappeler le lien entre les deux égalités en</a:t>
            </a:r>
            <a:r>
              <a:rPr lang="fr-FR" i="0" baseline="0" dirty="0"/>
              <a:t> c</a:t>
            </a:r>
            <a:r>
              <a:rPr lang="fr-FR" i="0" dirty="0"/>
              <a:t>omplétant</a:t>
            </a:r>
            <a:r>
              <a:rPr lang="fr-FR" i="0" baseline="0" dirty="0"/>
              <a:t> les pointillés (commencer par ceux de l’addition)</a:t>
            </a:r>
            <a:r>
              <a:rPr lang="fr-FR" sz="1200" b="0" i="0" u="none" strike="noStrike" cap="none" dirty="0">
                <a:solidFill>
                  <a:schemeClr val="dk1"/>
                </a:solidFill>
                <a:effectLst/>
                <a:latin typeface="Calibri"/>
                <a:ea typeface="Calibri"/>
                <a:cs typeface="Calibri"/>
                <a:sym typeface="Calibri"/>
              </a:rPr>
              <a:t> pour lier le calcul du complément qui permet de trouver ensuite le résultat de la soustraction.</a:t>
            </a:r>
            <a:endParaRPr lang="fr-FR" i="0" baseline="0" dirty="0"/>
          </a:p>
        </p:txBody>
      </p:sp>
      <p:sp>
        <p:nvSpPr>
          <p:cNvPr id="130" name="Google Shape;130;p2:notes">
            <a:extLst>
              <a:ext uri="{FF2B5EF4-FFF2-40B4-BE49-F238E27FC236}">
                <a16:creationId xmlns:a16="http://schemas.microsoft.com/office/drawing/2014/main" id="{AA5E0A00-51AE-F504-036A-555504864DB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6</a:t>
            </a:fld>
            <a:endParaRPr dirty="0"/>
          </a:p>
        </p:txBody>
      </p:sp>
    </p:spTree>
    <p:extLst>
      <p:ext uri="{BB962C8B-B14F-4D97-AF65-F5344CB8AC3E}">
        <p14:creationId xmlns:p14="http://schemas.microsoft.com/office/powerpoint/2010/main" val="94455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Lire et expliciter la consigne.</a:t>
            </a:r>
            <a:r>
              <a:rPr lang="fr-FR" i="0" baseline="0" dirty="0"/>
              <a:t> </a:t>
            </a:r>
            <a:r>
              <a:rPr lang="fr-FR" i="1" baseline="0" dirty="0"/>
              <a:t>Il y a plusieurs possibilités pour calculer une différence, mais aujourd’hui, on va calculer en cherchant le complément. </a:t>
            </a:r>
          </a:p>
          <a:p>
            <a:pPr marL="0" indent="0"/>
            <a:r>
              <a:rPr lang="fr-FR" i="1" dirty="0"/>
              <a:t>Lorsqu’on doit payer quelque chose avec la monnaie, on donne la somme exacte ou un peu plus. Si on donne plus, on cherche toujours à être le plus proche du prix à payer, par exemple on évite de donner un billet de 50</a:t>
            </a:r>
            <a:r>
              <a:rPr lang="fr-FR" dirty="0"/>
              <a:t> </a:t>
            </a:r>
            <a:r>
              <a:rPr lang="fr-FR" i="1"/>
              <a:t>€ pour payer 1,40</a:t>
            </a:r>
            <a:r>
              <a:rPr lang="fr-FR"/>
              <a:t> </a:t>
            </a:r>
            <a:r>
              <a:rPr lang="fr-FR" i="1"/>
              <a:t>€. Puis, le marchand nous rend de l’argent. Donc, on utilise presque toujours le calcul du complément pour trouver la somme qu’il va rendre. </a:t>
            </a:r>
            <a:endParaRPr lang="fr-FR"/>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7</a:t>
            </a:fld>
            <a:endParaRPr dirty="0"/>
          </a:p>
        </p:txBody>
      </p:sp>
    </p:spTree>
    <p:extLst>
      <p:ext uri="{BB962C8B-B14F-4D97-AF65-F5344CB8AC3E}">
        <p14:creationId xmlns:p14="http://schemas.microsoft.com/office/powerpoint/2010/main" val="1011700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Nous allons traiter ce premier exemple ensemble. </a:t>
            </a:r>
            <a:r>
              <a:rPr lang="fr-FR" i="1" baseline="0" dirty="0"/>
              <a:t>On chercher à calculer la différence entre 3</a:t>
            </a:r>
            <a:r>
              <a:rPr lang="fr-FR" sz="1200" b="0" i="0" u="none" strike="noStrike" cap="none" dirty="0">
                <a:solidFill>
                  <a:schemeClr val="dk1"/>
                </a:solidFill>
                <a:effectLst/>
                <a:latin typeface="Calibri"/>
                <a:ea typeface="Calibri"/>
                <a:cs typeface="Calibri"/>
                <a:sym typeface="Calibri"/>
              </a:rPr>
              <a:t> </a:t>
            </a:r>
            <a:r>
              <a:rPr lang="fr-FR" i="1" baseline="0" dirty="0"/>
              <a:t>€ </a:t>
            </a:r>
            <a:r>
              <a:rPr lang="fr-FR" i="0" baseline="0" dirty="0"/>
              <a:t>(le pointer) </a:t>
            </a:r>
            <a:r>
              <a:rPr lang="fr-FR" i="1" baseline="0" dirty="0"/>
              <a:t>et 1,40</a:t>
            </a:r>
            <a:r>
              <a:rPr lang="fr-FR" sz="1200" b="0" i="0" u="none" strike="noStrike" cap="none" dirty="0">
                <a:solidFill>
                  <a:schemeClr val="dk1"/>
                </a:solidFill>
                <a:effectLst/>
                <a:latin typeface="Calibri"/>
                <a:ea typeface="Calibri"/>
                <a:cs typeface="Calibri"/>
                <a:sym typeface="Calibri"/>
              </a:rPr>
              <a:t> </a:t>
            </a:r>
            <a:r>
              <a:rPr lang="fr-FR" i="1" baseline="0" dirty="0"/>
              <a:t>€</a:t>
            </a:r>
            <a:r>
              <a:rPr lang="fr-FR" i="0" baseline="0" dirty="0"/>
              <a:t> (le pointer). </a:t>
            </a:r>
            <a:endParaRPr i="0" dirty="0"/>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8</a:t>
            </a:fld>
            <a:endParaRPr dirty="0"/>
          </a:p>
        </p:txBody>
      </p:sp>
    </p:spTree>
    <p:extLst>
      <p:ext uri="{BB962C8B-B14F-4D97-AF65-F5344CB8AC3E}">
        <p14:creationId xmlns:p14="http://schemas.microsoft.com/office/powerpoint/2010/main" val="1078316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u="none" dirty="0"/>
              <a:t>Pour</a:t>
            </a:r>
            <a:r>
              <a:rPr lang="fr-FR" i="1" u="none" baseline="0" dirty="0"/>
              <a:t> calculer cette différence, on va chercher le complément de 1,40</a:t>
            </a:r>
            <a:r>
              <a:rPr lang="fr-FR" sz="1200" b="0" i="0" u="none" strike="noStrike" cap="none" dirty="0">
                <a:solidFill>
                  <a:schemeClr val="dk1"/>
                </a:solidFill>
                <a:effectLst/>
                <a:latin typeface="Calibri"/>
                <a:ea typeface="Calibri"/>
                <a:cs typeface="Calibri"/>
                <a:sym typeface="Calibri"/>
              </a:rPr>
              <a:t> </a:t>
            </a:r>
            <a:r>
              <a:rPr lang="fr-FR" i="1" u="none" baseline="0" dirty="0"/>
              <a:t>€ </a:t>
            </a:r>
            <a:r>
              <a:rPr lang="fr-FR" i="0" u="none" baseline="0" dirty="0"/>
              <a:t>(le pointer sur la 2</a:t>
            </a:r>
            <a:r>
              <a:rPr lang="fr-FR" i="0" u="none" baseline="30000" dirty="0"/>
              <a:t>e</a:t>
            </a:r>
            <a:r>
              <a:rPr lang="fr-FR" i="0" u="none" baseline="0" dirty="0"/>
              <a:t> ligne) </a:t>
            </a:r>
            <a:r>
              <a:rPr lang="fr-FR" i="1" u="none" baseline="0" dirty="0"/>
              <a:t>pour arriver à 3 €</a:t>
            </a:r>
            <a:r>
              <a:rPr lang="fr-FR" i="0" u="none" baseline="0" dirty="0"/>
              <a:t> (le pointer sur la 2</a:t>
            </a:r>
            <a:r>
              <a:rPr lang="fr-FR" i="0" u="none" baseline="30000" dirty="0"/>
              <a:t>e</a:t>
            </a:r>
            <a:r>
              <a:rPr lang="fr-FR" i="0" u="none" baseline="0" dirty="0"/>
              <a:t> ligne). </a:t>
            </a:r>
            <a:r>
              <a:rPr lang="fr-FR" i="1" u="none" baseline="0" dirty="0"/>
              <a:t>On va compléter le schéma, où va-t-on placer 1,40</a:t>
            </a:r>
            <a:r>
              <a:rPr lang="fr-FR" sz="1200" b="0" i="0" u="none" strike="noStrike" cap="none" dirty="0">
                <a:solidFill>
                  <a:schemeClr val="dk1"/>
                </a:solidFill>
                <a:effectLst/>
                <a:latin typeface="Calibri"/>
                <a:ea typeface="Calibri"/>
                <a:cs typeface="Calibri"/>
                <a:sym typeface="Calibri"/>
              </a:rPr>
              <a:t> </a:t>
            </a:r>
            <a:r>
              <a:rPr lang="fr-FR" i="1" u="none" baseline="0" dirty="0"/>
              <a:t>€</a:t>
            </a:r>
            <a:r>
              <a:rPr lang="fr-FR" sz="1200" b="0" i="0" u="none" strike="noStrike" cap="none" dirty="0">
                <a:solidFill>
                  <a:schemeClr val="dk1"/>
                </a:solidFill>
                <a:effectLst/>
                <a:latin typeface="Calibri"/>
                <a:ea typeface="Calibri"/>
                <a:cs typeface="Calibri"/>
                <a:sym typeface="Calibri"/>
              </a:rPr>
              <a:t> </a:t>
            </a:r>
            <a:r>
              <a:rPr lang="fr-FR" i="1" u="none" baseline="0" dirty="0"/>
              <a:t>? </a:t>
            </a:r>
            <a:endParaRPr i="1" u="none" dirty="0"/>
          </a:p>
        </p:txBody>
      </p:sp>
      <p:sp>
        <p:nvSpPr>
          <p:cNvPr id="130" name="Google Shape;130;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pPr marL="0" lvl="0" indent="0" algn="r" rtl="0">
                <a:spcBef>
                  <a:spcPts val="0"/>
                </a:spcBef>
                <a:spcAft>
                  <a:spcPts val="0"/>
                </a:spcAft>
                <a:buNone/>
              </a:pPr>
              <a:t>9</a:t>
            </a:fld>
            <a:endParaRPr dirty="0"/>
          </a:p>
        </p:txBody>
      </p:sp>
    </p:spTree>
    <p:extLst>
      <p:ext uri="{BB962C8B-B14F-4D97-AF65-F5344CB8AC3E}">
        <p14:creationId xmlns:p14="http://schemas.microsoft.com/office/powerpoint/2010/main" val="3531056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BBE36DAD-F11D-BAB4-AC11-293F880CC3CB}"/>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rgbClr val="A3949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dirty="0">
                <a:solidFill>
                  <a:schemeClr val="bg1"/>
                </a:solidFill>
                <a:latin typeface="Verdana"/>
                <a:ea typeface="Verdana"/>
                <a:cs typeface="Verdana"/>
                <a:sym typeface="Verdana"/>
              </a:rPr>
              <a:t>Réservé à la </a:t>
            </a:r>
            <a:r>
              <a:rPr lang="fr-FR" sz="2000" b="0" i="0" u="none" strike="noStrike" cap="none" dirty="0" err="1">
                <a:solidFill>
                  <a:schemeClr val="bg1"/>
                </a:solidFill>
                <a:latin typeface="Verdana"/>
                <a:ea typeface="Verdana"/>
                <a:cs typeface="Verdana"/>
                <a:sym typeface="Verdana"/>
              </a:rPr>
              <a:t>vidéoprojection</a:t>
            </a:r>
            <a:endParaRPr sz="2000" b="0" i="0" u="none" strike="noStrike" cap="none" dirty="0">
              <a:solidFill>
                <a:schemeClr val="bg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08685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 name="Google Shape;24;p35">
            <a:extLst>
              <a:ext uri="{FF2B5EF4-FFF2-40B4-BE49-F238E27FC236}">
                <a16:creationId xmlns:a16="http://schemas.microsoft.com/office/drawing/2014/main" id="{A1B17535-1102-2C72-46E2-7517B38F137D}"/>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1478518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61;p46">
            <a:extLst>
              <a:ext uri="{FF2B5EF4-FFF2-40B4-BE49-F238E27FC236}">
                <a16:creationId xmlns:a16="http://schemas.microsoft.com/office/drawing/2014/main" id="{564A3A83-35E2-AFB6-B1DD-3BE2B9B30A4A}"/>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1463497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Leçon</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68"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 id="2147483669"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685800" y="2767559"/>
            <a:ext cx="7772400" cy="77619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A39491"/>
              </a:buClr>
              <a:buSzPct val="100000"/>
              <a:buFont typeface="Verdana"/>
              <a:buNone/>
            </a:pPr>
            <a:r>
              <a:rPr lang="fr-FR" dirty="0">
                <a:solidFill>
                  <a:schemeClr val="bg1"/>
                </a:solidFill>
              </a:rPr>
              <a:t>92. Rendre la monnaie</a:t>
            </a:r>
            <a:endParaRPr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85450F43-7617-B6D4-7C40-A78C15A4424C}"/>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FD7ECC6E-B6EE-7078-BA31-D42A75F18487}"/>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E1CDEEA8-B21A-1A4E-4D31-32C05E2AC11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48771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C8B8AA13-4826-8DE5-554A-7BE635AF9741}"/>
              </a:ext>
            </a:extLst>
          </p:cNvPr>
          <p:cNvSpPr>
            <a:spLocks noGrp="1"/>
          </p:cNvSpPr>
          <p:nvPr>
            <p:ph type="body" idx="1"/>
          </p:nvPr>
        </p:nvSpPr>
        <p:spPr/>
        <p:txBody>
          <a:bodyPr/>
          <a:lstStyle/>
          <a:p>
            <a:endParaRPr lang="fr-FR"/>
          </a:p>
        </p:txBody>
      </p:sp>
      <p:sp>
        <p:nvSpPr>
          <p:cNvPr id="15" name="Titre 14">
            <a:extLst>
              <a:ext uri="{FF2B5EF4-FFF2-40B4-BE49-F238E27FC236}">
                <a16:creationId xmlns:a16="http://schemas.microsoft.com/office/drawing/2014/main" id="{50AD58BE-1FB8-C77B-A235-9DC3284A2061}"/>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2B76B6A6-6560-8047-2D56-0AEF8E7854F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833542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24B4D926-6316-DBD5-AC19-E4458F31C919}"/>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B40BA41E-A3BC-F9F3-E37A-471F46B3B327}"/>
              </a:ext>
            </a:extLst>
          </p:cNvPr>
          <p:cNvSpPr>
            <a:spLocks noGrp="1"/>
          </p:cNvSpPr>
          <p:nvPr>
            <p:ph type="title"/>
          </p:nvPr>
        </p:nvSpPr>
        <p:spPr/>
        <p:txBody>
          <a:bodyPr/>
          <a:lstStyle/>
          <a:p>
            <a:endParaRPr lang="fr-FR"/>
          </a:p>
        </p:txBody>
      </p:sp>
      <p:pic>
        <p:nvPicPr>
          <p:cNvPr id="18" name="Image 17">
            <a:extLst>
              <a:ext uri="{FF2B5EF4-FFF2-40B4-BE49-F238E27FC236}">
                <a16:creationId xmlns:a16="http://schemas.microsoft.com/office/drawing/2014/main" id="{8E1CB81D-05B8-CE85-B28E-37A51B87A59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00828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F3B047E4-8EF2-9E64-E6D8-B6010B022461}"/>
              </a:ext>
            </a:extLst>
          </p:cNvPr>
          <p:cNvSpPr>
            <a:spLocks noGrp="1"/>
          </p:cNvSpPr>
          <p:nvPr>
            <p:ph type="body" idx="1"/>
          </p:nvPr>
        </p:nvSpPr>
        <p:spPr/>
        <p:txBody>
          <a:bodyPr/>
          <a:lstStyle/>
          <a:p>
            <a:endParaRPr lang="fr-FR"/>
          </a:p>
        </p:txBody>
      </p:sp>
      <p:sp>
        <p:nvSpPr>
          <p:cNvPr id="14" name="Titre 13">
            <a:extLst>
              <a:ext uri="{FF2B5EF4-FFF2-40B4-BE49-F238E27FC236}">
                <a16:creationId xmlns:a16="http://schemas.microsoft.com/office/drawing/2014/main" id="{30260EB0-D88E-7738-EACE-2C0160FDF9E7}"/>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D59B95A4-0D2E-3E68-CCF7-5D574B292F5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962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49AE75E6-10C4-D604-F0CD-576135B4DD1E}"/>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8F3254CC-EAF5-5831-6B44-59F948AFA045}"/>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89ABBDF6-10B9-6246-DF9E-044ED62368B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5144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4EF76685-F2EB-49E1-CB16-663B58319745}"/>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D5EC35ED-4371-D74E-E808-FA522E6DD1F1}"/>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B92E4A51-85A0-1DCE-A463-EFE4592F0B9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14522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18EF663B-0DF7-9F19-CFDE-4AE50BD3AB8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9BF955E-803C-A9B7-C01F-EC869CE9AE1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0162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2F3D11C-819C-C601-2966-568E6C6B40A6}"/>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25939A6F-2EF3-A46B-8B84-67A97F3AD7B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402205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34ACD9E2-F075-3636-8E71-F89F29CA36E9}"/>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06B2B035-D1F3-61D4-F8A0-B95C45C129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852779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1F72DF8-3C83-C8DA-13E2-2937B9B2E96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B5E3D47-500B-6A6F-CE9A-0727832FD46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09830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D8A1C37E-773F-6134-BF68-23EE3D9A85EA}"/>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952AAB9E-7230-9FD6-FDCB-68FE2156C06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FDD1B56-5D2F-AEE6-69EA-958B7D215A5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232340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45A72360-5851-5961-ACFA-BF520E2E4910}"/>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BEF86DE5-5B96-7FBA-ACBA-1641CAD33F1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695093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49FE6BA5-8E21-FEE7-298B-DAFA9E6E9F4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FE9AFE7-6AA7-D648-B2A8-2C75079C4B7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93075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FCC06C1F-96AE-BB85-DF8F-F3EA02DB9B51}"/>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E7ECCE8A-7A15-B16C-4184-7E62E999612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770558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C8BA1929-AB89-2813-AE32-EA2AAB8CBED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19E9E38-ECEF-FD49-8268-1FE7A5E00D1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133072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7F59B3-DD51-291B-A6A1-5012C89DC37F}"/>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FB54EB49-3020-4277-790C-D627E33B0EDA}"/>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0C1E5EDC-2D33-7A30-EAF6-64E2BCF0D8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00923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E9F0DD-0434-71D0-CE7D-8B6DEB686871}"/>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E3C29C5E-C27A-C7D9-43CC-62E9A846126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F98E064-EAD7-7961-4E21-FC68094572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002179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7DD81C14-AAA5-4232-A673-D16201EFDFA4}"/>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57ADFAE-6C0F-D693-077A-C916CC0C78E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77063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3A32A200-E8F5-CBCB-0348-894E390DE60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67133D5-531B-C0AD-EF34-60AC1DDFA8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753519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A0FB8665-4805-81FC-ED6A-56C494BD037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B64434C-8FC1-3ACC-C2EC-CF87FF0481E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56B5B907-C6D2-7C80-AE27-6150F293A863}"/>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8574B56A-6501-D8C6-2C8E-8217155B9F3F}"/>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BB9D89B2-44CF-223D-6EB2-D176F09D635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30546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19651CBC-9D45-08AD-EDDC-ABB24008EB9F}"/>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351394F8-BBFE-ED0D-1EF7-5C6A8ED07222}"/>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2722AEAC-E857-2F56-9C6B-8E2EBE0DB7E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28133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613332CE-6AA5-EA0E-643D-0D9B5F18FE19}"/>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8CE93924-3BC0-5EE6-9599-1671836815D4}"/>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3E1731B9-9455-03C1-D7DA-0407F6AA700B}"/>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2D6C78AE-3FCD-7CE5-0FE6-9989B63B289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654918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a:extLst>
            <a:ext uri="{FF2B5EF4-FFF2-40B4-BE49-F238E27FC236}">
              <a16:creationId xmlns:a16="http://schemas.microsoft.com/office/drawing/2014/main" id="{9FE77D55-C272-81F6-1F12-E58C7F057F9F}"/>
            </a:ext>
          </a:extLst>
        </p:cNvPr>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D0B99E5E-A7F0-5225-260B-09BD10B9444C}"/>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10231769-8298-119B-00DB-8F256AF21F2A}"/>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5E041364-2A3B-7841-421E-683A7433BEF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11053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1E32A5C-7F3F-97EC-E27D-91F877862CC2}"/>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DC0AEC26-4481-35AF-179F-BDBC331DF0CA}"/>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C7FD1B1-3CF6-C6C1-BD3C-AF4DBB1FF57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041717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BC4885F-C002-3C0E-0A8C-F8C63C19AFE4}"/>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7724BE88-1C6D-A039-98A8-2FBB362DA42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182C8F83-4469-9389-1E39-7997B3FA469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710124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96B5676A-EB04-46F7-2BEB-8BFD4317FCE7}"/>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B358D732-73B0-A1CA-4579-154908D22311}"/>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786E18C8-66BC-94CD-2D64-B2B745AD2B7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25307116"/>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2938D4E-667E-40F2-8F78-572F2B605B5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CB6929A-325D-48F6-9877-191C169E6107}">
  <ds:schemaRefs>
    <ds:schemaRef ds:uri="27f64e36-29aa-44d5-a3e0-06242cad7d4d"/>
    <ds:schemaRef ds:uri="http://purl.org/dc/elements/1.1/"/>
    <ds:schemaRef ds:uri="cd84cc96-e4f0-4e7f-873a-a508fb658c41"/>
    <ds:schemaRef ds:uri="http://www.w3.org/XML/1998/namespace"/>
    <ds:schemaRef ds:uri="http://schemas.microsoft.com/office/2006/documentManagement/types"/>
    <ds:schemaRef ds:uri="http://purl.org/dc/terms/"/>
    <ds:schemaRef ds:uri="http://purl.org/dc/dcmitype/"/>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DD31D020-4F48-4B3B-AC4B-DA00B68BFEE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1121</Words>
  <Application>Microsoft Office PowerPoint</Application>
  <PresentationFormat>Affichage à l'écran (4:3)</PresentationFormat>
  <Paragraphs>68</Paragraphs>
  <Slides>28</Slides>
  <Notes>28</Notes>
  <HiddenSlides>0</HiddenSlides>
  <MMClips>0</MMClips>
  <ScaleCrop>false</ScaleCrop>
  <HeadingPairs>
    <vt:vector size="6" baseType="variant">
      <vt:variant>
        <vt:lpstr>Polices utilisées</vt:lpstr>
      </vt:variant>
      <vt:variant>
        <vt:i4>4</vt:i4>
      </vt:variant>
      <vt:variant>
        <vt:lpstr>Thème</vt:lpstr>
      </vt:variant>
      <vt:variant>
        <vt:i4>4</vt:i4>
      </vt:variant>
      <vt:variant>
        <vt:lpstr>Titres des diapositives</vt:lpstr>
      </vt:variant>
      <vt:variant>
        <vt:i4>28</vt:i4>
      </vt:variant>
    </vt:vector>
  </HeadingPairs>
  <TitlesOfParts>
    <vt:vector size="36" baseType="lpstr">
      <vt:lpstr>Arial</vt:lpstr>
      <vt:lpstr>Calibri</vt:lpstr>
      <vt:lpstr>Calibri Light</vt:lpstr>
      <vt:lpstr>Verdana</vt:lpstr>
      <vt:lpstr>Thème Office</vt:lpstr>
      <vt:lpstr>1_Thème Office</vt:lpstr>
      <vt:lpstr>3_Thème Office</vt:lpstr>
      <vt:lpstr>7_Thème Office</vt:lpstr>
      <vt:lpstr>92. Rendre la monnaie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LE BOT SANDRA</cp:lastModifiedBy>
  <cp:revision>2</cp:revision>
  <dcterms:created xsi:type="dcterms:W3CDTF">2022-01-07T11:15:07Z</dcterms:created>
  <dcterms:modified xsi:type="dcterms:W3CDTF">2026-03-16T11:28:13Z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