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5.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6.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7.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90" r:id="rId5"/>
    <p:sldMasterId id="2147483693" r:id="rId6"/>
    <p:sldMasterId id="2147483696" r:id="rId7"/>
    <p:sldMasterId id="2147483670" r:id="rId8"/>
    <p:sldMasterId id="2147483676" r:id="rId9"/>
    <p:sldMasterId id="2147483681" r:id="rId10"/>
    <p:sldMasterId id="2147483699" r:id="rId11"/>
    <p:sldMasterId id="2147483760" r:id="rId12"/>
  </p:sldMasterIdLst>
  <p:notesMasterIdLst>
    <p:notesMasterId r:id="rId36"/>
  </p:notesMasterIdLst>
  <p:sldIdLst>
    <p:sldId id="569" r:id="rId13"/>
    <p:sldId id="550" r:id="rId14"/>
    <p:sldId id="552" r:id="rId15"/>
    <p:sldId id="553" r:id="rId16"/>
    <p:sldId id="551" r:id="rId17"/>
    <p:sldId id="554" r:id="rId18"/>
    <p:sldId id="564" r:id="rId19"/>
    <p:sldId id="562" r:id="rId20"/>
    <p:sldId id="561" r:id="rId21"/>
    <p:sldId id="565" r:id="rId22"/>
    <p:sldId id="563" r:id="rId23"/>
    <p:sldId id="560" r:id="rId24"/>
    <p:sldId id="566" r:id="rId25"/>
    <p:sldId id="559" r:id="rId26"/>
    <p:sldId id="558" r:id="rId27"/>
    <p:sldId id="556" r:id="rId28"/>
    <p:sldId id="567" r:id="rId29"/>
    <p:sldId id="568" r:id="rId30"/>
    <p:sldId id="484" r:id="rId31"/>
    <p:sldId id="490" r:id="rId32"/>
    <p:sldId id="489" r:id="rId33"/>
    <p:sldId id="488" r:id="rId34"/>
    <p:sldId id="492"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3" clrIdx="1">
    <p:extLst>
      <p:ext uri="{19B8F6BF-5375-455C-9EA6-DF929625EA0E}">
        <p15:presenceInfo xmlns:p15="http://schemas.microsoft.com/office/powerpoint/2012/main" userId="S::catherine.mallard2_gmail.com#ext#@hachette.onmicrosoft.com::943e5806-a044-4790-a0a9-05d7075f8f80" providerId="AD"/>
      </p:ext>
    </p:extLst>
  </p:cmAuthor>
  <p:cmAuthor id="3" name="Compte Microsoft" initials="CM" lastIdx="7" clrIdx="2">
    <p:extLst>
      <p:ext uri="{19B8F6BF-5375-455C-9EA6-DF929625EA0E}">
        <p15:presenceInfo xmlns:p15="http://schemas.microsoft.com/office/powerpoint/2012/main" userId="b37cafc324dd2ae0" providerId="Windows Live"/>
      </p:ext>
    </p:extLst>
  </p:cmAuthor>
  <p:cmAuthor id="4" name="Catherine MALLARD" initials="CM" lastIdx="1" clrIdx="3">
    <p:extLst>
      <p:ext uri="{19B8F6BF-5375-455C-9EA6-DF929625EA0E}">
        <p15:presenceInfo xmlns:p15="http://schemas.microsoft.com/office/powerpoint/2012/main" userId="S::catherine.mallard@ac-orleans-tours.fr::6a472aea-0836-4e0d-8018-3eacbc2442a1" providerId="AD"/>
      </p:ext>
    </p:extLst>
  </p:cmAuthor>
  <p:cmAuthor id="5" name="LEMAIRE LOUHANNE" initials="LL" lastIdx="4" clrIdx="4">
    <p:extLst>
      <p:ext uri="{19B8F6BF-5375-455C-9EA6-DF929625EA0E}">
        <p15:presenceInfo xmlns:p15="http://schemas.microsoft.com/office/powerpoint/2012/main" userId="S::LLEMAIRE@editions-hatier.fr::a1b6b622-126c-424e-b556-9693f133b9e2" providerId="AD"/>
      </p:ext>
    </p:extLst>
  </p:cmAuthor>
  <p:cmAuthor id="6" name="LE BOT SANDRA" initials="SL" lastIdx="1" clrIdx="5">
    <p:extLst>
      <p:ext uri="{19B8F6BF-5375-455C-9EA6-DF929625EA0E}">
        <p15:presenceInfo xmlns:p15="http://schemas.microsoft.com/office/powerpoint/2012/main" userId="S::SLEBOT@editions-hatier.fr::5fe4e071-d3f4-40df-970f-ee8fcf89834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FFFFFF"/>
    <a:srgbClr val="0070C0"/>
    <a:srgbClr val="00B050"/>
    <a:srgbClr val="E60096"/>
    <a:srgbClr val="7030A0"/>
    <a:srgbClr val="000099"/>
    <a:srgbClr val="FF9933"/>
    <a:srgbClr val="F8F8F8"/>
    <a:srgbClr val="9848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316095-8CF8-4106-94BE-DBDFF3ACAEC3}" v="6" dt="2026-02-16T16:09:06.1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68886" autoAdjust="0"/>
  </p:normalViewPr>
  <p:slideViewPr>
    <p:cSldViewPr snapToGrid="0">
      <p:cViewPr varScale="1">
        <p:scale>
          <a:sx n="76" d="100"/>
          <a:sy n="76" d="100"/>
        </p:scale>
        <p:origin x="2052" y="90"/>
      </p:cViewPr>
      <p:guideLst/>
    </p:cSldViewPr>
  </p:slideViewPr>
  <p:notesTextViewPr>
    <p:cViewPr>
      <p:scale>
        <a:sx n="150" d="100"/>
        <a:sy n="1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slide" Target="slides/slide22.xml"/><Relationship Id="rId42" Type="http://schemas.microsoft.com/office/2015/10/relationships/revisionInfo" Target="revisionInfo.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notesMaster" Target="notesMasters/notesMaster1.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16/03/2026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fr-FR" b="0" i="1" dirty="0">
                <a:latin typeface="Calibri" panose="020F0502020204030204" pitchFamily="34" charset="0"/>
                <a:ea typeface="Arial"/>
                <a:cs typeface="Calibri" panose="020F0502020204030204" pitchFamily="34" charset="0"/>
                <a:sym typeface="Arial"/>
              </a:rPr>
              <a:t>Aujourd’hui, nous allons essayer résoudre des problèmes où il faut trouver toutes les possibilités et nous allons découvrir une nouvelle façon de représenter</a:t>
            </a:r>
            <a:r>
              <a:rPr lang="fr-FR" b="0" i="1" baseline="0" dirty="0">
                <a:latin typeface="Calibri" panose="020F0502020204030204" pitchFamily="34" charset="0"/>
                <a:ea typeface="Arial"/>
                <a:cs typeface="Calibri" panose="020F0502020204030204" pitchFamily="34" charset="0"/>
                <a:sym typeface="Arial"/>
              </a:rPr>
              <a:t>.</a:t>
            </a:r>
            <a:endParaRPr lang="fr-FR" b="0" i="1" baseline="0" dirty="0">
              <a:latin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baseline="0"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FF56E-37C3-D2F4-16A6-4E7E45736C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2816AF8-F664-A9A6-AB0C-DDEAC9CE02D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D8F78BD-1A99-3700-3611-0BCFDFEC8910}"/>
              </a:ext>
            </a:extLst>
          </p:cNvPr>
          <p:cNvSpPr>
            <a:spLocks noGrp="1"/>
          </p:cNvSpPr>
          <p:nvPr>
            <p:ph type="body" idx="1"/>
          </p:nvPr>
        </p:nvSpPr>
        <p:spPr/>
        <p:txBody>
          <a:bodyPr/>
          <a:lstStyle/>
          <a:p>
            <a:pPr>
              <a:defRPr/>
            </a:pPr>
            <a:r>
              <a:rPr lang="fr-FR" b="0" i="1" baseline="0" dirty="0">
                <a:latin typeface="Calibri" panose="020F0502020204030204" pitchFamily="34" charset="0"/>
              </a:rPr>
              <a:t>Voici la maison que l’on obtient avec un toit rouge et une porte bleue.</a:t>
            </a:r>
          </a:p>
          <a:p>
            <a:pPr>
              <a:defRPr/>
            </a:pPr>
            <a:r>
              <a:rPr lang="fr-FR" b="0" i="1" kern="1200" baseline="0" dirty="0">
                <a:solidFill>
                  <a:schemeClr val="tx1"/>
                </a:solidFill>
                <a:effectLst/>
                <a:latin typeface="Calibri" panose="020F0502020204030204" pitchFamily="34" charset="0"/>
                <a:ea typeface="+mn-ea"/>
                <a:cs typeface="+mn-cs"/>
              </a:rPr>
              <a:t>Peut-on créer une autre maison avec un toit rouge différente de ces 3 maisons ? </a:t>
            </a:r>
            <a:r>
              <a:rPr lang="fr-FR" b="0" i="1" kern="1200" baseline="0" dirty="0">
                <a:solidFill>
                  <a:schemeClr val="tx1"/>
                </a:solidFill>
                <a:effectLst/>
                <a:latin typeface="Calibri" panose="020F0502020204030204" pitchFamily="34" charset="0"/>
                <a:ea typeface="+mn-ea"/>
                <a:cs typeface="Calibri" panose="020F0502020204030204" pitchFamily="34" charset="0"/>
              </a:rPr>
              <a:t>→ Non, on a utilisé toutes les couleurs possibles pour la porte. </a:t>
            </a:r>
            <a:endParaRPr lang="fr-FR" b="0" i="1" kern="1200" baseline="0" dirty="0">
              <a:solidFill>
                <a:schemeClr val="tx1"/>
              </a:solidFill>
              <a:effectLst/>
              <a:latin typeface="Calibri" panose="020F0502020204030204" pitchFamily="34" charset="0"/>
              <a:ea typeface="+mn-ea"/>
              <a:cs typeface="+mn-cs"/>
            </a:endParaRPr>
          </a:p>
          <a:p>
            <a:pPr>
              <a:defRPr/>
            </a:pPr>
            <a:r>
              <a:rPr lang="fr-FR" b="0" i="1" kern="1200" dirty="0">
                <a:solidFill>
                  <a:schemeClr val="tx1"/>
                </a:solidFill>
                <a:effectLst/>
                <a:latin typeface="Calibri" panose="020F0502020204030204" pitchFamily="34" charset="0"/>
                <a:ea typeface="+mn-ea"/>
                <a:cs typeface="Calibri" panose="020F0502020204030204" pitchFamily="34" charset="0"/>
              </a:rPr>
              <a:t>Il y a donc 3 maisons possibles qui ont un toit rouge.</a:t>
            </a:r>
          </a:p>
        </p:txBody>
      </p:sp>
      <p:sp>
        <p:nvSpPr>
          <p:cNvPr id="4" name="Espace réservé du numéro de diapositive 3">
            <a:extLst>
              <a:ext uri="{FF2B5EF4-FFF2-40B4-BE49-F238E27FC236}">
                <a16:creationId xmlns:a16="http://schemas.microsoft.com/office/drawing/2014/main" id="{E62CA66C-DA5A-C2C8-AB10-8BE3DBF97E4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3115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FFE62-38A5-8C5D-5EB9-0AE385912BB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316D52-2633-CDEF-A754-68CB50AA124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CCA8BBB-2D4A-A41A-AD77-3D97A0AF2AE5}"/>
              </a:ext>
            </a:extLst>
          </p:cNvPr>
          <p:cNvSpPr>
            <a:spLocks noGrp="1"/>
          </p:cNvSpPr>
          <p:nvPr>
            <p:ph type="body" idx="1"/>
          </p:nvPr>
        </p:nvSpPr>
        <p:spPr/>
        <p:txBody>
          <a:bodyPr/>
          <a:lstStyle/>
          <a:p>
            <a:pPr>
              <a:defRPr/>
            </a:pPr>
            <a:r>
              <a:rPr lang="fr-FR" b="0" i="1" baseline="0" dirty="0">
                <a:latin typeface="Calibri" panose="020F0502020204030204" pitchFamily="34" charset="0"/>
              </a:rPr>
              <a:t>On peut relier chaque porte avec le toit rouge pour indiquer que chacune de ces 3 portes a le toit rouge.</a:t>
            </a:r>
            <a:endParaRPr lang="fr-FR" b="0" i="1" kern="1200" baseline="0" dirty="0">
              <a:solidFill>
                <a:schemeClr val="tx1"/>
              </a:solidFill>
              <a:effectLst/>
              <a:latin typeface="Calibri" panose="020F0502020204030204" pitchFamily="34" charset="0"/>
              <a:ea typeface="+mn-ea"/>
              <a:cs typeface="+mn-cs"/>
            </a:endParaRPr>
          </a:p>
          <a:p>
            <a:pPr>
              <a:defRPr/>
            </a:pPr>
            <a:r>
              <a:rPr lang="fr-FR" b="0" i="1" kern="1200" baseline="0" dirty="0">
                <a:solidFill>
                  <a:schemeClr val="tx1"/>
                </a:solidFill>
                <a:effectLst/>
                <a:latin typeface="Calibri" panose="020F0502020204030204" pitchFamily="34" charset="0"/>
                <a:ea typeface="+mn-ea"/>
                <a:cs typeface="+mn-cs"/>
              </a:rPr>
              <a:t>A-t-on trouvé toutes les maisons possibles ? </a:t>
            </a:r>
            <a:r>
              <a:rPr lang="fr-FR" b="0" i="1" kern="1200" baseline="0" dirty="0">
                <a:solidFill>
                  <a:schemeClr val="tx1"/>
                </a:solidFill>
                <a:effectLst/>
                <a:latin typeface="Calibri" panose="020F0502020204030204" pitchFamily="34" charset="0"/>
                <a:ea typeface="+mn-ea"/>
                <a:cs typeface="Calibri" panose="020F0502020204030204" pitchFamily="34" charset="0"/>
              </a:rPr>
              <a:t>→ Non car on peut changer la couleur du toit.</a:t>
            </a:r>
            <a:endParaRPr lang="fr-FR" b="0" i="1" kern="1200" baseline="0" dirty="0">
              <a:solidFill>
                <a:schemeClr val="tx1"/>
              </a:solidFill>
              <a:effectLst/>
              <a:latin typeface="Calibri" panose="020F0502020204030204" pitchFamily="34" charset="0"/>
              <a:ea typeface="+mn-ea"/>
              <a:cs typeface="+mn-cs"/>
            </a:endParaRPr>
          </a:p>
          <a:p>
            <a:r>
              <a:rPr lang="fr-FR" b="0" i="1" kern="1200" dirty="0">
                <a:solidFill>
                  <a:schemeClr val="tx1"/>
                </a:solidFill>
                <a:effectLst/>
                <a:latin typeface="Calibri" panose="020F0502020204030204" pitchFamily="34" charset="0"/>
                <a:ea typeface="+mn-ea"/>
                <a:cs typeface="+mn-cs"/>
              </a:rPr>
              <a:t>Que peut-on choisir comme autre couleur pour le toit ? </a:t>
            </a:r>
            <a:r>
              <a:rPr lang="fr-FR" b="0" i="1" kern="1200" dirty="0">
                <a:solidFill>
                  <a:schemeClr val="tx1"/>
                </a:solidFill>
                <a:effectLst/>
                <a:latin typeface="Calibri" panose="020F0502020204030204" pitchFamily="34" charset="0"/>
                <a:ea typeface="+mn-ea"/>
                <a:cs typeface="Calibri" panose="020F0502020204030204" pitchFamily="34" charset="0"/>
              </a:rPr>
              <a:t>→ Gris.</a:t>
            </a:r>
          </a:p>
        </p:txBody>
      </p:sp>
      <p:sp>
        <p:nvSpPr>
          <p:cNvPr id="4" name="Espace réservé du numéro de diapositive 3">
            <a:extLst>
              <a:ext uri="{FF2B5EF4-FFF2-40B4-BE49-F238E27FC236}">
                <a16:creationId xmlns:a16="http://schemas.microsoft.com/office/drawing/2014/main" id="{D546A209-AAAF-3B4E-8288-0220DC19E4C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6995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2061C3-8698-AAAD-5250-AD203D82BBE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84DD222-9FED-C96F-C14D-16D5022A441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D7B0B0C-89D1-4A16-AD78-1A53A735D27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On met le toit gris au même niveau que le toit rouge pour montrer que c’est un autre choix possible.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Quelle couleur de porte peut-on mettre avec ce toit rouge ? </a:t>
            </a:r>
            <a:r>
              <a:rPr lang="fr-FR" b="0" i="1" kern="1200" dirty="0">
                <a:solidFill>
                  <a:schemeClr val="tx1"/>
                </a:solidFill>
                <a:effectLst/>
                <a:latin typeface="Calibri" panose="020F0502020204030204" pitchFamily="34" charset="0"/>
                <a:ea typeface="+mn-ea"/>
                <a:cs typeface="Calibri" panose="020F0502020204030204" pitchFamily="34" charset="0"/>
              </a:rPr>
              <a:t>→ Jaune, verte ou bleue.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On va reprendre le même raisonnement que pour le toit rouge.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Combien aura-t-on de maisons différentes avec le toit gris ? → 3 maisons.</a:t>
            </a:r>
          </a:p>
        </p:txBody>
      </p:sp>
      <p:sp>
        <p:nvSpPr>
          <p:cNvPr id="4" name="Espace réservé du numéro de diapositive 3">
            <a:extLst>
              <a:ext uri="{FF2B5EF4-FFF2-40B4-BE49-F238E27FC236}">
                <a16:creationId xmlns:a16="http://schemas.microsoft.com/office/drawing/2014/main" id="{AEE7FDF0-74E6-7772-7ABB-FB58CED15C67}"/>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1695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83F82-E606-FA83-0749-A52A665CF4C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EC67181-5E46-A1BB-9673-38BFC4EEB7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E744B98-E571-4468-974C-B52249CB08B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On peut préparer les 3 traits qui vont relier les 3 portes au toit gris.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On commence par une porte jaune.</a:t>
            </a:r>
          </a:p>
        </p:txBody>
      </p:sp>
      <p:sp>
        <p:nvSpPr>
          <p:cNvPr id="4" name="Espace réservé du numéro de diapositive 3">
            <a:extLst>
              <a:ext uri="{FF2B5EF4-FFF2-40B4-BE49-F238E27FC236}">
                <a16:creationId xmlns:a16="http://schemas.microsoft.com/office/drawing/2014/main" id="{9EB42FFF-131C-0790-E381-6832BCFCD2C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5639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FBC95-FDD1-78BF-B9A7-D16BAFB9F93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52ECB0A-B4F2-F798-6FB3-0DD3393762F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D68361-BCF9-B4EA-3A35-458BC4A9764F}"/>
              </a:ext>
            </a:extLst>
          </p:cNvPr>
          <p:cNvSpPr>
            <a:spLocks noGrp="1"/>
          </p:cNvSpPr>
          <p:nvPr>
            <p:ph type="body" idx="1"/>
          </p:nvPr>
        </p:nvSpPr>
        <p:spPr/>
        <p:txBody>
          <a:bodyPr/>
          <a:lstStyle/>
          <a:p>
            <a:pPr>
              <a:defRPr/>
            </a:pPr>
            <a:r>
              <a:rPr lang="fr-FR" b="0" i="1" baseline="0" dirty="0">
                <a:latin typeface="Calibri" panose="020F0502020204030204" pitchFamily="34" charset="0"/>
              </a:rPr>
              <a:t>Voici la maison que l’on obtient avec un toit gris et une porte jaune.</a:t>
            </a:r>
          </a:p>
          <a:p>
            <a:pPr>
              <a:defRPr/>
            </a:pPr>
            <a:r>
              <a:rPr lang="fr-FR" b="0" i="1" kern="1200" baseline="0" dirty="0">
                <a:solidFill>
                  <a:schemeClr val="tx1"/>
                </a:solidFill>
                <a:effectLst/>
                <a:latin typeface="Calibri" panose="020F0502020204030204" pitchFamily="34" charset="0"/>
                <a:ea typeface="+mn-ea"/>
                <a:cs typeface="+mn-cs"/>
              </a:rPr>
              <a:t>Quelle autre couleur de porte peut-on choisir ?</a:t>
            </a:r>
            <a:r>
              <a:rPr lang="fr-FR" b="0" i="0"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Calibri" panose="020F0502020204030204" pitchFamily="34" charset="0"/>
              </a:rPr>
              <a:t>→ On peut mettre une porte verte.</a:t>
            </a:r>
          </a:p>
        </p:txBody>
      </p:sp>
      <p:sp>
        <p:nvSpPr>
          <p:cNvPr id="4" name="Espace réservé du numéro de diapositive 3">
            <a:extLst>
              <a:ext uri="{FF2B5EF4-FFF2-40B4-BE49-F238E27FC236}">
                <a16:creationId xmlns:a16="http://schemas.microsoft.com/office/drawing/2014/main" id="{37A32664-EB98-8F94-FAF3-82E4A483CEA9}"/>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27554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031C91-3E0B-E000-D8EF-37364971E2C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71B99D8-8287-DCE5-8F3B-5095900487A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2671D6E-BBD1-7F0B-1ABD-CA08FBBB0CD9}"/>
              </a:ext>
            </a:extLst>
          </p:cNvPr>
          <p:cNvSpPr>
            <a:spLocks noGrp="1"/>
          </p:cNvSpPr>
          <p:nvPr>
            <p:ph type="body" idx="1"/>
          </p:nvPr>
        </p:nvSpPr>
        <p:spPr/>
        <p:txBody>
          <a:bodyPr/>
          <a:lstStyle/>
          <a:p>
            <a:pPr>
              <a:defRPr/>
            </a:pPr>
            <a:r>
              <a:rPr lang="fr-FR" b="0" i="1" baseline="0" dirty="0">
                <a:latin typeface="Calibri" panose="020F0502020204030204" pitchFamily="34" charset="0"/>
              </a:rPr>
              <a:t>Voici la maison que l’on obtient avec un toit gris et une porte verte.</a:t>
            </a:r>
          </a:p>
          <a:p>
            <a:pPr>
              <a:defRPr/>
            </a:pPr>
            <a:r>
              <a:rPr lang="fr-FR" b="0" i="1" kern="1200" baseline="0" dirty="0">
                <a:solidFill>
                  <a:schemeClr val="tx1"/>
                </a:solidFill>
                <a:effectLst/>
                <a:latin typeface="Calibri" panose="020F0502020204030204" pitchFamily="34" charset="0"/>
                <a:ea typeface="+mn-ea"/>
                <a:cs typeface="+mn-cs"/>
              </a:rPr>
              <a:t>Quelle autre couleur de porte peut-on choisir ?</a:t>
            </a:r>
            <a:r>
              <a:rPr lang="fr-FR" b="0" i="0" kern="1200" baseline="0" dirty="0">
                <a:solidFill>
                  <a:schemeClr val="tx1"/>
                </a:solidFill>
                <a:effectLst/>
                <a:latin typeface="Calibri" panose="020F0502020204030204" pitchFamily="34" charset="0"/>
                <a:ea typeface="+mn-ea"/>
                <a:cs typeface="+mn-cs"/>
              </a:rPr>
              <a:t> </a:t>
            </a:r>
            <a:r>
              <a:rPr lang="fr-FR" b="0" i="1" kern="1200" dirty="0">
                <a:solidFill>
                  <a:schemeClr val="tx1"/>
                </a:solidFill>
                <a:effectLst/>
                <a:latin typeface="Calibri" panose="020F0502020204030204" pitchFamily="34" charset="0"/>
                <a:ea typeface="+mn-ea"/>
                <a:cs typeface="Calibri" panose="020F0502020204030204" pitchFamily="34" charset="0"/>
              </a:rPr>
              <a:t>→ On peut mettre une porte bleue.</a:t>
            </a:r>
          </a:p>
        </p:txBody>
      </p:sp>
      <p:sp>
        <p:nvSpPr>
          <p:cNvPr id="4" name="Espace réservé du numéro de diapositive 3">
            <a:extLst>
              <a:ext uri="{FF2B5EF4-FFF2-40B4-BE49-F238E27FC236}">
                <a16:creationId xmlns:a16="http://schemas.microsoft.com/office/drawing/2014/main" id="{83F35D40-F865-5374-8B95-B305AEBA93F0}"/>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69731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AC56A-F353-6529-C96D-47E988EE21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B1AEECD-D1DF-8C5F-CEC8-805209956EE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C018C3C-8F0B-4D14-6BC9-D2873C587AA2}"/>
              </a:ext>
            </a:extLst>
          </p:cNvPr>
          <p:cNvSpPr>
            <a:spLocks noGrp="1"/>
          </p:cNvSpPr>
          <p:nvPr>
            <p:ph type="body" idx="1"/>
          </p:nvPr>
        </p:nvSpPr>
        <p:spPr/>
        <p:txBody>
          <a:bodyPr/>
          <a:lstStyle/>
          <a:p>
            <a:pPr>
              <a:defRPr/>
            </a:pPr>
            <a:r>
              <a:rPr lang="fr-FR" b="0" i="1" kern="1200" baseline="0" dirty="0">
                <a:solidFill>
                  <a:schemeClr val="tx1"/>
                </a:solidFill>
                <a:effectLst/>
                <a:latin typeface="Calibri" panose="020F0502020204030204" pitchFamily="34" charset="0"/>
                <a:ea typeface="+mn-ea"/>
                <a:cs typeface="+mn-cs"/>
              </a:rPr>
              <a:t>On a trouvé toutes les maisons qui ont un toit gris et toutes les maisons qui ont un toit rouge.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mn-cs"/>
              </a:rPr>
              <a:t>Y a-t-il une autre couleur possible pour le toit ? </a:t>
            </a:r>
            <a:r>
              <a:rPr lang="fr-FR" b="0" i="1" kern="1200" dirty="0">
                <a:solidFill>
                  <a:schemeClr val="tx1"/>
                </a:solidFill>
                <a:effectLst/>
                <a:latin typeface="Calibri" panose="020F0502020204030204" pitchFamily="34" charset="0"/>
                <a:ea typeface="+mn-ea"/>
                <a:cs typeface="Calibri" panose="020F0502020204030204" pitchFamily="34" charset="0"/>
              </a:rPr>
              <a:t>→ Non.</a:t>
            </a:r>
          </a:p>
          <a:p>
            <a:pPr>
              <a:defRPr/>
            </a:pPr>
            <a:r>
              <a:rPr lang="fr-FR" b="0" i="1" kern="1200" baseline="0" dirty="0">
                <a:solidFill>
                  <a:schemeClr val="tx1"/>
                </a:solidFill>
                <a:effectLst/>
                <a:latin typeface="Calibri" panose="020F0502020204030204" pitchFamily="34" charset="0"/>
                <a:ea typeface="+mn-ea"/>
                <a:cs typeface="+mn-cs"/>
              </a:rPr>
              <a:t>A-t-on trouvé toutes les maisons possibles ? </a:t>
            </a:r>
            <a:r>
              <a:rPr lang="fr-FR" b="0" i="1" kern="1200" baseline="0" dirty="0">
                <a:solidFill>
                  <a:schemeClr val="tx1"/>
                </a:solidFill>
                <a:effectLst/>
                <a:latin typeface="Calibri" panose="020F0502020204030204" pitchFamily="34" charset="0"/>
                <a:ea typeface="+mn-ea"/>
                <a:cs typeface="Calibri" panose="020F0502020204030204" pitchFamily="34" charset="0"/>
              </a:rPr>
              <a:t>→ Oui.</a:t>
            </a:r>
          </a:p>
          <a:p>
            <a:pPr>
              <a:defRPr/>
            </a:pPr>
            <a:r>
              <a:rPr lang="fr-FR" b="0" i="1" kern="1200" baseline="0" dirty="0">
                <a:solidFill>
                  <a:schemeClr val="tx1"/>
                </a:solidFill>
                <a:effectLst/>
                <a:latin typeface="Calibri" panose="020F0502020204030204" pitchFamily="34" charset="0"/>
                <a:ea typeface="+mn-ea"/>
                <a:cs typeface="Calibri" panose="020F0502020204030204" pitchFamily="34" charset="0"/>
              </a:rPr>
              <a:t>Ce que l’on vient de tracer s’appelle </a:t>
            </a:r>
            <a:r>
              <a:rPr lang="fr-FR" b="1" i="1" kern="1200" baseline="0" dirty="0">
                <a:solidFill>
                  <a:schemeClr val="tx1"/>
                </a:solidFill>
                <a:effectLst/>
                <a:latin typeface="Calibri" panose="020F0502020204030204" pitchFamily="34" charset="0"/>
                <a:ea typeface="+mn-ea"/>
                <a:cs typeface="Calibri" panose="020F0502020204030204" pitchFamily="34" charset="0"/>
              </a:rPr>
              <a:t>un arbre</a:t>
            </a:r>
            <a:r>
              <a:rPr lang="fr-FR" b="0" i="1" kern="1200" baseline="0" dirty="0">
                <a:solidFill>
                  <a:schemeClr val="tx1"/>
                </a:solidFill>
                <a:effectLst/>
                <a:latin typeface="Calibri" panose="020F0502020204030204" pitchFamily="34" charset="0"/>
                <a:ea typeface="+mn-ea"/>
                <a:cs typeface="Calibri" panose="020F0502020204030204" pitchFamily="34" charset="0"/>
              </a:rPr>
              <a:t>.</a:t>
            </a:r>
          </a:p>
          <a:p>
            <a:pPr>
              <a:defRPr/>
            </a:pPr>
            <a:r>
              <a:rPr lang="fr-FR" b="0" i="1" kern="1200" baseline="0" dirty="0">
                <a:solidFill>
                  <a:schemeClr val="tx1"/>
                </a:solidFill>
                <a:effectLst/>
                <a:latin typeface="Calibri" panose="020F0502020204030204" pitchFamily="34" charset="0"/>
                <a:ea typeface="+mn-ea"/>
                <a:cs typeface="Calibri" panose="020F0502020204030204" pitchFamily="34" charset="0"/>
              </a:rPr>
              <a:t>Il permet de trouver et de présenter les différents choix possibles sans en oublier.</a:t>
            </a:r>
          </a:p>
          <a:p>
            <a:pPr>
              <a:defRPr/>
            </a:pPr>
            <a:r>
              <a:rPr lang="fr-FR" b="0" i="1" kern="1200" baseline="0" dirty="0">
                <a:solidFill>
                  <a:schemeClr val="tx1"/>
                </a:solidFill>
                <a:effectLst/>
                <a:latin typeface="Calibri" panose="020F0502020204030204" pitchFamily="34" charset="0"/>
                <a:ea typeface="+mn-ea"/>
                <a:cs typeface="Calibri" panose="020F0502020204030204" pitchFamily="34" charset="0"/>
              </a:rPr>
              <a:t>Repasser avec le doigt sur une des branches. Ce trait s’appelle </a:t>
            </a:r>
            <a:r>
              <a:rPr lang="fr-FR" b="1" i="1" kern="1200" baseline="0" dirty="0">
                <a:solidFill>
                  <a:schemeClr val="tx1"/>
                </a:solidFill>
                <a:effectLst/>
                <a:latin typeface="Calibri" panose="020F0502020204030204" pitchFamily="34" charset="0"/>
                <a:ea typeface="+mn-ea"/>
                <a:cs typeface="Calibri" panose="020F0502020204030204" pitchFamily="34" charset="0"/>
              </a:rPr>
              <a:t>une branche</a:t>
            </a:r>
            <a:r>
              <a:rPr lang="fr-FR" b="0" i="1" kern="1200" baseline="0" dirty="0">
                <a:solidFill>
                  <a:schemeClr val="tx1"/>
                </a:solidFill>
                <a:effectLst/>
                <a:latin typeface="Calibri" panose="020F0502020204030204" pitchFamily="34" charset="0"/>
                <a:ea typeface="+mn-ea"/>
                <a:cs typeface="Calibri" panose="020F0502020204030204" pitchFamily="34" charset="0"/>
              </a:rPr>
              <a:t>, comme les branches d’un arbre.</a:t>
            </a:r>
          </a:p>
          <a:p>
            <a:pPr>
              <a:defRPr/>
            </a:pPr>
            <a:r>
              <a:rPr lang="fr-FR" b="0" i="1" kern="1200" baseline="0" dirty="0">
                <a:solidFill>
                  <a:schemeClr val="tx1"/>
                </a:solidFill>
                <a:effectLst/>
                <a:latin typeface="Calibri" panose="020F0502020204030204" pitchFamily="34" charset="0"/>
                <a:ea typeface="+mn-ea"/>
                <a:cs typeface="Calibri" panose="020F0502020204030204" pitchFamily="34" charset="0"/>
              </a:rPr>
              <a:t>Quel est le premier choix que nous avons fait ?</a:t>
            </a:r>
          </a:p>
          <a:p>
            <a:pPr>
              <a:defRPr/>
            </a:pPr>
            <a:r>
              <a:rPr lang="fr-FR" b="0" i="0" kern="1200" baseline="0" dirty="0">
                <a:solidFill>
                  <a:schemeClr val="tx1"/>
                </a:solidFill>
                <a:effectLst/>
                <a:latin typeface="Calibri" panose="020F0502020204030204" pitchFamily="34" charset="0"/>
                <a:ea typeface="+mn-ea"/>
                <a:cs typeface="Calibri" panose="020F0502020204030204" pitchFamily="34" charset="0"/>
              </a:rPr>
              <a:t>Faire verbaliser qu’on a choisi en premier la couleur du toit.</a:t>
            </a:r>
            <a:endParaRPr lang="fr-FR" b="0" i="0" kern="1200" baseline="0" dirty="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008848B8-93BF-D33C-A249-3EED32F8220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95786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C9748-F7FB-58A1-A66A-E324E4EA74A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C477676-EEAA-B0A6-9B30-039E93AFBC7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341AA3E-0951-ED19-4BAD-9C7D915B4C27}"/>
              </a:ext>
            </a:extLst>
          </p:cNvPr>
          <p:cNvSpPr>
            <a:spLocks noGrp="1"/>
          </p:cNvSpPr>
          <p:nvPr>
            <p:ph type="body" idx="1"/>
          </p:nvPr>
        </p:nvSpPr>
        <p:spPr/>
        <p:txBody>
          <a:bodyPr/>
          <a:lstStyle/>
          <a:p>
            <a:pPr>
              <a:defRPr/>
            </a:pPr>
            <a:r>
              <a:rPr lang="fr-FR" b="0" i="1" kern="1200" baseline="0" dirty="0">
                <a:solidFill>
                  <a:schemeClr val="tx1"/>
                </a:solidFill>
                <a:effectLst/>
                <a:latin typeface="Calibri" panose="020F0502020204030204" pitchFamily="34" charset="0"/>
                <a:ea typeface="+mn-ea"/>
                <a:cs typeface="+mn-cs"/>
              </a:rPr>
              <a:t>Au départ, il y a un choix qui a été fait.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Pointer l’intersection des 2 premières branches. </a:t>
            </a:r>
            <a:r>
              <a:rPr lang="fr-FR" b="0" i="1" kern="1200" baseline="0" dirty="0">
                <a:solidFill>
                  <a:schemeClr val="tx1"/>
                </a:solidFill>
                <a:effectLst/>
                <a:latin typeface="Calibri" panose="020F0502020204030204" pitchFamily="34" charset="0"/>
                <a:ea typeface="+mn-ea"/>
                <a:cs typeface="+mn-cs"/>
              </a:rPr>
              <a:t>Voici le point de départ de notre problème. On trace 2 branches qui partent de ce point de départ. </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Repasser sur la branche qui mène au toit rouge. </a:t>
            </a:r>
            <a:r>
              <a:rPr lang="fr-FR" b="0" i="1" kern="1200" baseline="0" dirty="0">
                <a:solidFill>
                  <a:schemeClr val="tx1"/>
                </a:solidFill>
                <a:effectLst/>
                <a:latin typeface="Calibri" panose="020F0502020204030204" pitchFamily="34" charset="0"/>
                <a:ea typeface="+mn-ea"/>
                <a:cs typeface="+mn-cs"/>
              </a:rPr>
              <a:t>La première branche mène au toit rouge : c’est la première possibilité.</a:t>
            </a:r>
            <a:endParaRPr lang="fr-FR" b="0" i="0"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Repasser sur la branche qui mène au toit gris. </a:t>
            </a:r>
            <a:r>
              <a:rPr lang="fr-FR" b="0" i="1" kern="1200" baseline="0" dirty="0">
                <a:solidFill>
                  <a:schemeClr val="tx1"/>
                </a:solidFill>
                <a:effectLst/>
                <a:latin typeface="Calibri" panose="020F0502020204030204" pitchFamily="34" charset="0"/>
                <a:ea typeface="+mn-ea"/>
                <a:cs typeface="+mn-cs"/>
              </a:rPr>
              <a:t>La première branche mène au toit gris : c’est la deuxième possibilité.</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Une fois que l’arbre est construit, on lit facilement toutes les possibilités.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634DC0EA-76B8-5705-A9AA-FAE69EE96721}"/>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72993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5E837-95CD-DED3-434A-C0E680BA852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6CD5B54-512B-B436-82C6-482103A8003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D4DBFAF-72F4-CA93-96A1-F5A74045F1AE}"/>
              </a:ext>
            </a:extLst>
          </p:cNvPr>
          <p:cNvSpPr>
            <a:spLocks noGrp="1"/>
          </p:cNvSpPr>
          <p:nvPr>
            <p:ph type="body" idx="1"/>
          </p:nvPr>
        </p:nvSpPr>
        <p:spPr/>
        <p:txBody>
          <a:bodyPr/>
          <a:lstStyle/>
          <a:p>
            <a:pPr>
              <a:defRPr/>
            </a:pPr>
            <a:r>
              <a:rPr lang="fr-FR" b="0" i="1" kern="1200" baseline="0" dirty="0">
                <a:solidFill>
                  <a:schemeClr val="tx1"/>
                </a:solidFill>
                <a:effectLst/>
                <a:latin typeface="Calibri" panose="020F0502020204030204" pitchFamily="34" charset="0"/>
                <a:ea typeface="+mn-ea"/>
                <a:cs typeface="+mn-cs"/>
              </a:rPr>
              <a:t>On peut suivre </a:t>
            </a:r>
            <a:r>
              <a:rPr lang="fr-FR" b="1" i="1" kern="1200" baseline="0" dirty="0">
                <a:solidFill>
                  <a:schemeClr val="tx1"/>
                </a:solidFill>
                <a:effectLst/>
                <a:latin typeface="Calibri" panose="020F0502020204030204" pitchFamily="34" charset="0"/>
                <a:ea typeface="+mn-ea"/>
                <a:cs typeface="+mn-cs"/>
              </a:rPr>
              <a:t>un chemin </a:t>
            </a:r>
            <a:r>
              <a:rPr lang="fr-FR" b="0" i="1" kern="1200" baseline="0" dirty="0">
                <a:solidFill>
                  <a:schemeClr val="tx1"/>
                </a:solidFill>
                <a:effectLst/>
                <a:latin typeface="Calibri" panose="020F0502020204030204" pitchFamily="34" charset="0"/>
                <a:ea typeface="+mn-ea"/>
                <a:cs typeface="+mn-cs"/>
              </a:rPr>
              <a:t>qui nous emmène à une maison.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Repasser sur la branche qui mène au toit gris. </a:t>
            </a:r>
            <a:r>
              <a:rPr lang="fr-FR" b="0" i="1" kern="1200" baseline="0" dirty="0">
                <a:solidFill>
                  <a:schemeClr val="tx1"/>
                </a:solidFill>
                <a:effectLst/>
                <a:latin typeface="Calibri" panose="020F0502020204030204" pitchFamily="34" charset="0"/>
                <a:ea typeface="+mn-ea"/>
                <a:cs typeface="+mn-cs"/>
              </a:rPr>
              <a:t>Cette branche mène au toit gris.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kern="1200" baseline="0" dirty="0">
                <a:solidFill>
                  <a:schemeClr val="tx1"/>
                </a:solidFill>
                <a:effectLst/>
                <a:latin typeface="Calibri" panose="020F0502020204030204" pitchFamily="34" charset="0"/>
                <a:ea typeface="+mn-ea"/>
                <a:cs typeface="+mn-cs"/>
              </a:rPr>
              <a:t>Puis enchainer en repassant sur la branche qui mène à la porte jaune. </a:t>
            </a:r>
            <a:r>
              <a:rPr lang="fr-FR" b="0" i="1" kern="1200" baseline="0" dirty="0">
                <a:solidFill>
                  <a:schemeClr val="tx1"/>
                </a:solidFill>
                <a:effectLst/>
                <a:latin typeface="Calibri" panose="020F0502020204030204" pitchFamily="34" charset="0"/>
                <a:ea typeface="+mn-ea"/>
                <a:cs typeface="+mn-cs"/>
              </a:rPr>
              <a:t>Cette branche mène au toit jaune.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baseline="0" dirty="0">
                <a:solidFill>
                  <a:schemeClr val="tx1"/>
                </a:solidFill>
                <a:effectLst/>
                <a:latin typeface="Calibri" panose="020F0502020204030204" pitchFamily="34" charset="0"/>
                <a:ea typeface="+mn-ea"/>
                <a:cs typeface="+mn-cs"/>
              </a:rPr>
              <a:t>On a trouvé la maison « toit gris/porte jaune ».</a:t>
            </a:r>
            <a:endParaRPr lang="fr-FR" b="0" i="0" kern="1200" baseline="0" dirty="0">
              <a:solidFill>
                <a:schemeClr val="tx1"/>
              </a:solidFill>
              <a:effectLst/>
              <a:latin typeface="Calibri" panose="020F0502020204030204" pitchFamily="34" charset="0"/>
              <a:ea typeface="+mn-ea"/>
              <a:cs typeface="+mn-cs"/>
            </a:endParaRPr>
          </a:p>
          <a:p>
            <a:pPr>
              <a:defRPr/>
            </a:pPr>
            <a:endParaRPr lang="fr-FR" b="0" i="1" kern="1200" baseline="0" dirty="0">
              <a:solidFill>
                <a:schemeClr val="tx1"/>
              </a:solidFill>
              <a:effectLst/>
              <a:latin typeface="Calibri" panose="020F050202020403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baseline="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1F7D9782-D186-8B62-B1F6-60A39D41C1ED}"/>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96961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i="1" dirty="0">
                <a:latin typeface="Calibri" panose="020F0502020204030204" pitchFamily="34" charset="0"/>
              </a:rPr>
              <a:t>Prenez votre cahier page 45.</a:t>
            </a:r>
          </a:p>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19</a:t>
            </a:fld>
            <a:endParaRPr lang="fr-FR">
              <a:solidFill>
                <a:prstClr val="black"/>
              </a:solidFill>
            </a:endParaRPr>
          </a:p>
        </p:txBody>
      </p:sp>
    </p:spTree>
    <p:extLst>
      <p:ext uri="{BB962C8B-B14F-4D97-AF65-F5344CB8AC3E}">
        <p14:creationId xmlns:p14="http://schemas.microsoft.com/office/powerpoint/2010/main" val="4270851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kern="1200" baseline="0" dirty="0">
                <a:solidFill>
                  <a:schemeClr val="tx1"/>
                </a:solidFill>
                <a:effectLst/>
                <a:latin typeface="Calibri" panose="020F0502020204030204" pitchFamily="34" charset="0"/>
                <a:ea typeface="+mn-ea"/>
                <a:cs typeface="+mn-cs"/>
              </a:rPr>
              <a:t>Voici une maison. Que voyez-vous sur cette image ?</a:t>
            </a:r>
          </a:p>
          <a:p>
            <a:r>
              <a:rPr lang="fr-FR" b="0" i="0" kern="1200" baseline="0" dirty="0">
                <a:solidFill>
                  <a:schemeClr val="tx1"/>
                </a:solidFill>
                <a:effectLst/>
                <a:latin typeface="Calibri" panose="020F0502020204030204" pitchFamily="34" charset="0"/>
                <a:ea typeface="+mn-ea"/>
                <a:cs typeface="+mn-cs"/>
              </a:rPr>
              <a:t>Poser des questions sur les couleurs, faire émerger que le toit et la porte sont blancs. </a:t>
            </a:r>
          </a:p>
          <a:p>
            <a:r>
              <a:rPr lang="fr-FR" b="0" i="1" kern="1200" baseline="0" dirty="0">
                <a:solidFill>
                  <a:schemeClr val="tx1"/>
                </a:solidFill>
                <a:effectLst/>
                <a:latin typeface="Calibri" panose="020F0502020204030204" pitchFamily="34" charset="0"/>
                <a:ea typeface="+mn-ea"/>
                <a:cs typeface="+mn-cs"/>
              </a:rPr>
              <a:t>L’objectif est de colorier la porte et le toit, mais pas n’importe comment : en respectant certaines contraintes.</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65648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20</a:t>
            </a:fld>
            <a:endParaRPr lang="fr-FR">
              <a:solidFill>
                <a:prstClr val="black"/>
              </a:solidFill>
            </a:endParaRPr>
          </a:p>
        </p:txBody>
      </p:sp>
    </p:spTree>
    <p:extLst>
      <p:ext uri="{BB962C8B-B14F-4D97-AF65-F5344CB8AC3E}">
        <p14:creationId xmlns:p14="http://schemas.microsoft.com/office/powerpoint/2010/main" val="29095638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73614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7496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39518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4655FF-4619-FE07-181A-04402A533A4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96CD821-41E8-443B-915B-335D92C2C33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B790779-1281-A5F8-6DF6-6E217C35449D}"/>
              </a:ext>
            </a:extLst>
          </p:cNvPr>
          <p:cNvSpPr>
            <a:spLocks noGrp="1"/>
          </p:cNvSpPr>
          <p:nvPr>
            <p:ph type="body" idx="1"/>
          </p:nvPr>
        </p:nvSpPr>
        <p:spPr/>
        <p:txBody>
          <a:bodyPr/>
          <a:lstStyle/>
          <a:p>
            <a:r>
              <a:rPr lang="fr-FR" b="0" i="1" kern="1200" baseline="0" dirty="0">
                <a:solidFill>
                  <a:schemeClr val="tx1"/>
                </a:solidFill>
                <a:effectLst/>
                <a:latin typeface="Calibri" panose="020F0502020204030204" pitchFamily="34" charset="0"/>
                <a:ea typeface="+mn-ea"/>
                <a:cs typeface="+mn-cs"/>
              </a:rPr>
              <a:t>On peut utiliser le rouge ou le gris pour le toit, comme c’est indiqué par la flèche. </a:t>
            </a:r>
          </a:p>
          <a:p>
            <a:endParaRPr lang="fr-FR" sz="1200" b="0" i="1"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C20F1E0F-5C27-BCF4-F8B7-4D3DBD07D37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0461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0F605-F6E4-F3BC-C0BA-26A331D45D6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E356F84-DDCD-D5A6-7DFA-C89D9B62AD3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EAD6454-624E-1849-C72B-DE978EE97792}"/>
              </a:ext>
            </a:extLst>
          </p:cNvPr>
          <p:cNvSpPr>
            <a:spLocks noGrp="1"/>
          </p:cNvSpPr>
          <p:nvPr>
            <p:ph type="body" idx="1"/>
          </p:nvPr>
        </p:nvSpPr>
        <p:spPr/>
        <p:txBody>
          <a:bodyPr/>
          <a:lstStyle/>
          <a:p>
            <a:r>
              <a:rPr lang="fr-FR" b="0" i="1" kern="1200" baseline="0" dirty="0">
                <a:solidFill>
                  <a:schemeClr val="tx1"/>
                </a:solidFill>
                <a:effectLst/>
                <a:latin typeface="Calibri" panose="020F0502020204030204" pitchFamily="34" charset="0"/>
                <a:ea typeface="+mn-ea"/>
                <a:cs typeface="+mn-cs"/>
              </a:rPr>
              <a:t>Quelles couleurs peut-on prendre pour la porte ?</a:t>
            </a:r>
          </a:p>
          <a:p>
            <a:r>
              <a:rPr lang="fr-FR" b="0" i="0" kern="1200" baseline="0" dirty="0">
                <a:solidFill>
                  <a:schemeClr val="tx1"/>
                </a:solidFill>
                <a:effectLst/>
                <a:latin typeface="Calibri" panose="020F0502020204030204" pitchFamily="34" charset="0"/>
                <a:ea typeface="+mn-ea"/>
                <a:cs typeface="+mn-cs"/>
              </a:rPr>
              <a:t>→</a:t>
            </a:r>
            <a:r>
              <a:rPr lang="fr-FR" b="0" i="1" kern="1200" baseline="0" dirty="0">
                <a:solidFill>
                  <a:schemeClr val="tx1"/>
                </a:solidFill>
                <a:effectLst/>
                <a:latin typeface="Calibri" panose="020F0502020204030204" pitchFamily="34" charset="0"/>
                <a:ea typeface="+mn-ea"/>
                <a:cs typeface="+mn-cs"/>
              </a:rPr>
              <a:t> Le jaune, le vert et le bleu.</a:t>
            </a:r>
          </a:p>
          <a:p>
            <a:r>
              <a:rPr lang="fr-FR" b="0" i="1" kern="1200" baseline="0" dirty="0">
                <a:solidFill>
                  <a:schemeClr val="tx1"/>
                </a:solidFill>
                <a:effectLst/>
                <a:latin typeface="Calibri" panose="020F0502020204030204" pitchFamily="34" charset="0"/>
                <a:ea typeface="+mn-ea"/>
                <a:cs typeface="+mn-cs"/>
              </a:rPr>
              <a:t>Y a-t-il une seule possibilité de coloriage ? </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Non,</a:t>
            </a:r>
            <a:r>
              <a:rPr lang="fr-FR" b="0" i="0" kern="1200" baseline="0" dirty="0">
                <a:solidFill>
                  <a:schemeClr val="tx1"/>
                </a:solidFill>
                <a:effectLst/>
                <a:latin typeface="Calibri" panose="020F0502020204030204" pitchFamily="34" charset="0"/>
                <a:ea typeface="+mn-ea"/>
                <a:cs typeface="+mn-cs"/>
              </a:rPr>
              <a:t> </a:t>
            </a:r>
            <a:r>
              <a:rPr lang="fr-FR" b="0" i="1" kern="1200" baseline="0" dirty="0">
                <a:solidFill>
                  <a:schemeClr val="tx1"/>
                </a:solidFill>
                <a:effectLst/>
                <a:latin typeface="Calibri" panose="020F0502020204030204" pitchFamily="34" charset="0"/>
                <a:ea typeface="+mn-ea"/>
                <a:cs typeface="+mn-cs"/>
              </a:rPr>
              <a:t>car on peut mettre des couleurs différentes sur la porte et le toit qui donneront à chaque fois une maison différente.</a:t>
            </a:r>
          </a:p>
          <a:p>
            <a:r>
              <a:rPr lang="fr-FR" b="0" i="1" kern="1200" baseline="0" dirty="0">
                <a:solidFill>
                  <a:schemeClr val="tx1"/>
                </a:solidFill>
                <a:effectLst/>
                <a:latin typeface="Calibri" panose="020F0502020204030204" pitchFamily="34" charset="0"/>
                <a:ea typeface="+mn-ea"/>
                <a:cs typeface="+mn-cs"/>
              </a:rPr>
              <a:t>Combien y en a-t-il de possibilités à votre avis ?</a:t>
            </a:r>
          </a:p>
          <a:p>
            <a:r>
              <a:rPr lang="fr-FR" b="0" i="0" kern="1200" baseline="0" dirty="0">
                <a:solidFill>
                  <a:schemeClr val="tx1"/>
                </a:solidFill>
                <a:effectLst/>
                <a:latin typeface="Calibri" panose="020F0502020204030204" pitchFamily="34" charset="0"/>
                <a:ea typeface="+mn-ea"/>
                <a:cs typeface="+mn-cs"/>
              </a:rPr>
              <a:t>Recueillir les propositions des élèves mais ne pas donner la réponse : on vérifiera à la fin.</a:t>
            </a:r>
          </a:p>
          <a:p>
            <a:endParaRPr lang="fr-FR" sz="1200" b="0" i="1"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7FFBF18F-80FA-49B7-91B8-0C64A9C9FFF2}"/>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368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E6F38-281A-ABA2-EFE3-76B16F14A52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91F3CC8-4C88-293F-0BA3-1AD4EA00AB9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B9B3162-5CB5-235B-0B22-19C305A64EC9}"/>
              </a:ext>
            </a:extLst>
          </p:cNvPr>
          <p:cNvSpPr>
            <a:spLocks noGrp="1"/>
          </p:cNvSpPr>
          <p:nvPr>
            <p:ph type="body" idx="1"/>
          </p:nvPr>
        </p:nvSpPr>
        <p:spPr/>
        <p:txBody>
          <a:bodyPr/>
          <a:lstStyle/>
          <a:p>
            <a:r>
              <a:rPr lang="fr-FR" b="0" i="1" dirty="0">
                <a:latin typeface="Calibri" panose="020F0502020204030204" pitchFamily="34" charset="0"/>
              </a:rPr>
              <a:t>Je vais vous distribuer une fiche sur laquelle il y a des maisons qui ne sont pas coloriées.</a:t>
            </a:r>
            <a:endParaRPr lang="fr-FR" b="0" i="1" baseline="0" dirty="0">
              <a:latin typeface="Calibri" panose="020F0502020204030204" pitchFamily="34" charset="0"/>
            </a:endParaRPr>
          </a:p>
          <a:p>
            <a:r>
              <a:rPr lang="fr-FR" b="0" i="1" kern="1200" baseline="0" dirty="0">
                <a:solidFill>
                  <a:schemeClr val="tx1"/>
                </a:solidFill>
                <a:effectLst/>
                <a:latin typeface="Calibri" panose="020F0502020204030204" pitchFamily="34" charset="0"/>
                <a:ea typeface="+mn-ea"/>
                <a:cs typeface="+mn-cs"/>
              </a:rPr>
              <a:t>Vous allez travailler en binôme et essayer de trouver toutes les maisons que l’on peut obtenir en coloriant le toit et la porte. Bien sûr, les maisons doivent toutes être différentes. </a:t>
            </a:r>
          </a:p>
          <a:p>
            <a:r>
              <a:rPr lang="fr-FR" i="1" dirty="0">
                <a:latin typeface="Calibri" panose="020F0502020204030204" pitchFamily="34" charset="0"/>
              </a:rPr>
              <a:t>Quand vous avez trouvé une solution, vérifiez bien, avant de colorier, qu'elle est différente de celles que vous avez déjà trouvées. </a:t>
            </a:r>
          </a:p>
          <a:p>
            <a:r>
              <a:rPr lang="fr-FR" b="0" i="0" baseline="0" dirty="0">
                <a:latin typeface="Calibri" panose="020F0502020204030204" pitchFamily="34" charset="0"/>
                <a:cs typeface="Calibri"/>
              </a:rPr>
              <a:t>Distribuer la fiche photocopiable n° 41.</a:t>
            </a:r>
          </a:p>
          <a:p>
            <a:endParaRPr lang="fr-FR" sz="1200" b="0" i="0"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23DAAEA5-E124-7089-B763-D6A36360D043}"/>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6901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0BB33E-E9BA-C02E-2602-605036C2656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E566054-8CA3-EB28-3919-E9AE0CBD945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3988310-7BD3-AD5A-28FA-0AFD088C61F7}"/>
              </a:ext>
            </a:extLst>
          </p:cNvPr>
          <p:cNvSpPr>
            <a:spLocks noGrp="1"/>
          </p:cNvSpPr>
          <p:nvPr>
            <p:ph type="body" idx="1"/>
          </p:nvPr>
        </p:nvSpPr>
        <p:spPr/>
        <p:txBody>
          <a:bodyPr/>
          <a:lstStyle/>
          <a:p>
            <a:pPr>
              <a:defRPr/>
            </a:pPr>
            <a:r>
              <a:rPr lang="fr-FR" b="0" i="0" baseline="0" dirty="0">
                <a:latin typeface="Calibri" panose="020F0502020204030204" pitchFamily="34" charset="0"/>
              </a:rPr>
              <a:t>Vérifier que chaque élève a compris la consigne en faisant reformuler par un élève</a:t>
            </a:r>
            <a:r>
              <a:rPr lang="fr-FR" dirty="0">
                <a:latin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latin typeface="Calibri" panose="020F0502020204030204" pitchFamily="34" charset="0"/>
              </a:rPr>
              <a:t>Laisser environ 5 minutes aux </a:t>
            </a:r>
            <a:r>
              <a:rPr lang="fr-FR" b="0" i="0" baseline="0" dirty="0">
                <a:latin typeface="Calibri" panose="020F0502020204030204" pitchFamily="34" charset="0"/>
              </a:rPr>
              <a:t>élèves pour colorier les maisons. </a:t>
            </a:r>
          </a:p>
          <a:p>
            <a:r>
              <a:rPr lang="fr-FR" b="0" i="0" kern="1200" baseline="0" dirty="0">
                <a:solidFill>
                  <a:schemeClr val="tx1"/>
                </a:solidFill>
                <a:effectLst/>
                <a:latin typeface="Calibri" panose="020F0502020204030204" pitchFamily="34" charset="0"/>
                <a:ea typeface="+mn-ea"/>
                <a:cs typeface="+mn-cs"/>
              </a:rPr>
              <a:t>Laisser cette diapositive affichée pendant le temps de recherche.</a:t>
            </a:r>
          </a:p>
          <a:p>
            <a:r>
              <a:rPr lang="fr-FR" b="0" i="0" kern="1200" dirty="0">
                <a:solidFill>
                  <a:schemeClr val="tx1"/>
                </a:solidFill>
                <a:effectLst/>
                <a:latin typeface="Calibri" panose="020F0502020204030204" pitchFamily="34" charset="0"/>
                <a:ea typeface="+mn-ea"/>
                <a:cs typeface="+mn-cs"/>
              </a:rPr>
              <a:t>Reprendre en collectif :</a:t>
            </a:r>
          </a:p>
          <a:p>
            <a:r>
              <a:rPr lang="fr-FR" b="0" i="1" kern="1200" dirty="0">
                <a:solidFill>
                  <a:schemeClr val="tx1"/>
                </a:solidFill>
                <a:effectLst/>
                <a:latin typeface="Calibri" panose="020F0502020204030204" pitchFamily="34" charset="0"/>
                <a:ea typeface="+mn-ea"/>
                <a:cs typeface="+mn-cs"/>
              </a:rPr>
              <a:t>Nous allons essayer d’organiser nos recherches pour être surs de ne pas oublier de possibilités.</a:t>
            </a:r>
          </a:p>
          <a:p>
            <a:r>
              <a:rPr lang="fr-FR" b="0" i="1" kern="1200" dirty="0">
                <a:solidFill>
                  <a:schemeClr val="tx1"/>
                </a:solidFill>
                <a:effectLst/>
                <a:latin typeface="Calibri" panose="020F0502020204030204" pitchFamily="34" charset="0"/>
                <a:ea typeface="+mn-ea"/>
                <a:cs typeface="+mn-cs"/>
              </a:rPr>
              <a:t>Que peut-on choisir comme couleur pour le toit ? </a:t>
            </a:r>
            <a:r>
              <a:rPr lang="fr-FR" b="0" i="1" kern="1200" dirty="0">
                <a:solidFill>
                  <a:schemeClr val="tx1"/>
                </a:solidFill>
                <a:effectLst/>
                <a:latin typeface="Calibri" panose="020F0502020204030204" pitchFamily="34" charset="0"/>
                <a:ea typeface="+mn-ea"/>
                <a:cs typeface="Calibri" panose="020F0502020204030204" pitchFamily="34" charset="0"/>
              </a:rPr>
              <a:t>→ Rouge ou gris.</a:t>
            </a:r>
          </a:p>
          <a:p>
            <a:r>
              <a:rPr lang="fr-FR" b="0" i="1" kern="1200" dirty="0">
                <a:solidFill>
                  <a:schemeClr val="tx1"/>
                </a:solidFill>
                <a:effectLst/>
                <a:latin typeface="Calibri" panose="020F0502020204030204" pitchFamily="34" charset="0"/>
                <a:ea typeface="+mn-ea"/>
                <a:cs typeface="Calibri" panose="020F0502020204030204" pitchFamily="34" charset="0"/>
              </a:rPr>
              <a:t>On va commencer par un toit rouge.</a:t>
            </a:r>
            <a:endParaRPr lang="fr-FR" b="0" i="1" kern="1200" dirty="0">
              <a:solidFill>
                <a:schemeClr val="tx1"/>
              </a:solidFill>
              <a:effectLst/>
              <a:latin typeface="Calibri" panose="020F0502020204030204" pitchFamily="34" charset="0"/>
              <a:ea typeface="+mn-ea"/>
              <a:cs typeface="+mn-cs"/>
            </a:endParaRPr>
          </a:p>
        </p:txBody>
      </p:sp>
      <p:sp>
        <p:nvSpPr>
          <p:cNvPr id="4" name="Espace réservé du numéro de diapositive 3">
            <a:extLst>
              <a:ext uri="{FF2B5EF4-FFF2-40B4-BE49-F238E27FC236}">
                <a16:creationId xmlns:a16="http://schemas.microsoft.com/office/drawing/2014/main" id="{DEBDAECF-231E-60B7-EB3A-E9FF65D034BB}"/>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979168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F73E3-34D8-D8BC-D625-FF3A8EA23F7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D73E596-CE36-8CD4-510A-EF908634A9E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47395DB-24DF-43A3-B414-F43456EDE5A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baseline="0" dirty="0">
                <a:latin typeface="Calibri" panose="020F0502020204030204" pitchFamily="34" charset="0"/>
              </a:rPr>
              <a:t>Quelle couleur de porte peut-on mettre avec ce toit rouge ? </a:t>
            </a:r>
            <a:r>
              <a:rPr lang="fr-FR" b="0" i="1" kern="1200" dirty="0">
                <a:solidFill>
                  <a:schemeClr val="tx1"/>
                </a:solidFill>
                <a:effectLst/>
                <a:latin typeface="Calibri" panose="020F0502020204030204" pitchFamily="34" charset="0"/>
                <a:ea typeface="+mn-ea"/>
                <a:cs typeface="Calibri" panose="020F0502020204030204" pitchFamily="34" charset="0"/>
              </a:rPr>
              <a:t>→ Jaune, verte ou bleue.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On va commencer par une porte jaune.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kern="1200" dirty="0">
              <a:solidFill>
                <a:schemeClr val="tx1"/>
              </a:solidFill>
              <a:effectLst/>
              <a:latin typeface="Calibri" panose="020F0502020204030204" pitchFamily="34" charset="0"/>
              <a:ea typeface="+mn-ea"/>
              <a:cs typeface="Calibri" panose="020F0502020204030204" pitchFamily="34" charset="0"/>
            </a:endParaRPr>
          </a:p>
          <a:p>
            <a:pPr>
              <a:defRPr/>
            </a:pPr>
            <a:endParaRPr lang="fr-FR" sz="1200" b="0" i="1"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600FAE3C-E6BA-1DCF-649B-80D78993E236}"/>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3312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04177-CF49-EF4D-94C5-206ADBDC793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5846D9E-D148-762C-706F-9FC1A5BA6EA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58B8373-B501-0803-7D28-5CB913A15249}"/>
              </a:ext>
            </a:extLst>
          </p:cNvPr>
          <p:cNvSpPr>
            <a:spLocks noGrp="1"/>
          </p:cNvSpPr>
          <p:nvPr>
            <p:ph type="body" idx="1"/>
          </p:nvPr>
        </p:nvSpPr>
        <p:spPr/>
        <p:txBody>
          <a:bodyPr/>
          <a:lstStyle/>
          <a:p>
            <a:pPr>
              <a:defRPr/>
            </a:pPr>
            <a:r>
              <a:rPr lang="fr-FR" b="0" i="1" baseline="0" dirty="0">
                <a:latin typeface="Calibri" panose="020F0502020204030204" pitchFamily="34" charset="0"/>
              </a:rPr>
              <a:t>Voici la maison que l’on obtient avec un toit rouge et une porte jaune.</a:t>
            </a:r>
          </a:p>
          <a:p>
            <a:pPr>
              <a:defRPr/>
            </a:pPr>
            <a:r>
              <a:rPr lang="fr-FR" b="0" i="1" kern="1200" baseline="0" dirty="0">
                <a:solidFill>
                  <a:schemeClr val="tx1"/>
                </a:solidFill>
                <a:effectLst/>
                <a:latin typeface="Calibri" panose="020F0502020204030204" pitchFamily="34" charset="0"/>
                <a:ea typeface="+mn-ea"/>
                <a:cs typeface="+mn-cs"/>
              </a:rPr>
              <a:t>Peut-on créer une autre maison avec un toit rouge ? </a:t>
            </a:r>
          </a:p>
          <a:p>
            <a:pPr>
              <a:defRPr/>
            </a:pPr>
            <a:r>
              <a:rPr lang="fr-FR" b="0" i="0" kern="1200" baseline="0" dirty="0">
                <a:solidFill>
                  <a:schemeClr val="tx1"/>
                </a:solidFill>
                <a:effectLst/>
                <a:latin typeface="Calibri" panose="020F0502020204030204" pitchFamily="34" charset="0"/>
                <a:ea typeface="+mn-ea"/>
                <a:cs typeface="+mn-cs"/>
              </a:rPr>
              <a:t>Faire émerger qu’on peut changer la couleur de la porte.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 On peut mettre une porte verte.</a:t>
            </a:r>
          </a:p>
          <a:p>
            <a:pPr>
              <a:defRPr/>
            </a:pPr>
            <a:endParaRPr lang="fr-FR" sz="1200" b="0" i="0" kern="1200" dirty="0">
              <a:solidFill>
                <a:schemeClr val="tx1"/>
              </a:solidFill>
              <a:effectLst/>
              <a:latin typeface="+mn-lt"/>
              <a:ea typeface="+mn-ea"/>
              <a:cs typeface="+mn-cs"/>
            </a:endParaRPr>
          </a:p>
        </p:txBody>
      </p:sp>
      <p:sp>
        <p:nvSpPr>
          <p:cNvPr id="4" name="Espace réservé du numéro de diapositive 3">
            <a:extLst>
              <a:ext uri="{FF2B5EF4-FFF2-40B4-BE49-F238E27FC236}">
                <a16:creationId xmlns:a16="http://schemas.microsoft.com/office/drawing/2014/main" id="{9B27A351-8C72-8A61-265F-A3F8E64327D8}"/>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54895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0AE6AF-150A-8DE1-80AF-2B03C8361EDB}"/>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1A5F703-AAB2-5E16-61F7-854519BA495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F1F29CA-3D31-A32B-76EC-BF744958C7BC}"/>
              </a:ext>
            </a:extLst>
          </p:cNvPr>
          <p:cNvSpPr>
            <a:spLocks noGrp="1"/>
          </p:cNvSpPr>
          <p:nvPr>
            <p:ph type="body" idx="1"/>
          </p:nvPr>
        </p:nvSpPr>
        <p:spPr/>
        <p:txBody>
          <a:bodyPr/>
          <a:lstStyle/>
          <a:p>
            <a:pPr>
              <a:defRPr/>
            </a:pPr>
            <a:r>
              <a:rPr lang="fr-FR" b="0" i="1" baseline="0" dirty="0">
                <a:latin typeface="Calibri" panose="020F0502020204030204" pitchFamily="34" charset="0"/>
              </a:rPr>
              <a:t>Voici la maison que l’on obtient avec un toit rouge et une porte verte.</a:t>
            </a:r>
          </a:p>
          <a:p>
            <a:pPr>
              <a:defRPr/>
            </a:pPr>
            <a:r>
              <a:rPr lang="fr-FR" b="0" i="1" kern="1200" baseline="0" dirty="0">
                <a:solidFill>
                  <a:schemeClr val="tx1"/>
                </a:solidFill>
                <a:effectLst/>
                <a:latin typeface="Calibri" panose="020F0502020204030204" pitchFamily="34" charset="0"/>
                <a:ea typeface="+mn-ea"/>
                <a:cs typeface="+mn-cs"/>
              </a:rPr>
              <a:t>Peut-on créer une autre maison avec un toit rouge ? </a:t>
            </a:r>
          </a:p>
          <a:p>
            <a:pPr>
              <a:defRPr/>
            </a:pPr>
            <a:r>
              <a:rPr lang="fr-FR" b="0" i="0" kern="1200" baseline="0" dirty="0">
                <a:solidFill>
                  <a:schemeClr val="tx1"/>
                </a:solidFill>
                <a:effectLst/>
                <a:latin typeface="Calibri" panose="020F0502020204030204" pitchFamily="34" charset="0"/>
                <a:ea typeface="+mn-ea"/>
                <a:cs typeface="+mn-cs"/>
              </a:rPr>
              <a:t>Faire émerger qu’on peut encore changer la couleur de la porte.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1" kern="1200" dirty="0">
                <a:solidFill>
                  <a:schemeClr val="tx1"/>
                </a:solidFill>
                <a:effectLst/>
                <a:latin typeface="Calibri" panose="020F0502020204030204" pitchFamily="34" charset="0"/>
                <a:ea typeface="+mn-ea"/>
                <a:cs typeface="Calibri" panose="020F0502020204030204" pitchFamily="34" charset="0"/>
              </a:rPr>
              <a:t>→ On peut mettre une porte bleue.</a:t>
            </a:r>
          </a:p>
        </p:txBody>
      </p:sp>
      <p:sp>
        <p:nvSpPr>
          <p:cNvPr id="4" name="Espace réservé du numéro de diapositive 3">
            <a:extLst>
              <a:ext uri="{FF2B5EF4-FFF2-40B4-BE49-F238E27FC236}">
                <a16:creationId xmlns:a16="http://schemas.microsoft.com/office/drawing/2014/main" id="{3537F3B8-E761-12E2-24ED-0A6FF5CF5D9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6748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8059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5127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B8600ECC-F2B2-4CCE-9F58-2CAE3CCC67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856290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821F8862-1452-437A-B972-6FF465413A1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6216671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D31025C3-D557-426A-889D-A249A1B23A9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0678526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84371E67-3CBB-4AD9-971D-A758CA80DDD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9948357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279609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Tree>
    <p:extLst>
      <p:ext uri="{BB962C8B-B14F-4D97-AF65-F5344CB8AC3E}">
        <p14:creationId xmlns:p14="http://schemas.microsoft.com/office/powerpoint/2010/main" val="20047933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7904685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49652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Tree>
    <p:extLst>
      <p:ext uri="{BB962C8B-B14F-4D97-AF65-F5344CB8AC3E}">
        <p14:creationId xmlns:p14="http://schemas.microsoft.com/office/powerpoint/2010/main" val="254365741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A24121E1-13E7-46AF-A21F-4A7F8A52F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11" name="Title 1">
            <a:extLst>
              <a:ext uri="{FF2B5EF4-FFF2-40B4-BE49-F238E27FC236}">
                <a16:creationId xmlns:a16="http://schemas.microsoft.com/office/drawing/2014/main" id="{7B1D961D-20A3-458D-BB15-B983FE59CE06}"/>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8463"/>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7" name="Image 6">
            <a:extLst>
              <a:ext uri="{FF2B5EF4-FFF2-40B4-BE49-F238E27FC236}">
                <a16:creationId xmlns:a16="http://schemas.microsoft.com/office/drawing/2014/main" id="{B2165637-CF1A-4ACE-BA93-0D8E3A201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AC14F76-D2C5-4E2B-9015-0B8D6C52EC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4360745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86D57A66-68CE-44F9-680B-39BC38DB17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2746305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0732302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11398253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261089992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Tree>
    <p:extLst>
      <p:ext uri="{BB962C8B-B14F-4D97-AF65-F5344CB8AC3E}">
        <p14:creationId xmlns:p14="http://schemas.microsoft.com/office/powerpoint/2010/main" val="25669687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6" name="Image 5">
            <a:extLst>
              <a:ext uri="{FF2B5EF4-FFF2-40B4-BE49-F238E27FC236}">
                <a16:creationId xmlns:a16="http://schemas.microsoft.com/office/drawing/2014/main" id="{E959A59D-4501-404B-BBCB-BEB8095AE1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503348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4" Type="http://schemas.openxmlformats.org/officeDocument/2006/relationships/slideLayout" Target="../slideLayouts/slideLayout14.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 id="2147483779" r:id="rId5"/>
    <p:sldLayoutId id="2147483780" r:id="rId6"/>
    <p:sldLayoutId id="2147483781" r:id="rId7"/>
    <p:sldLayoutId id="2147483782"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84" r:id="rId5"/>
    <p:sldLayoutId id="2147483785" r:id="rId6"/>
    <p:sldLayoutId id="2147483786" r:id="rId7"/>
    <p:sldLayoutId id="2147483787"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059013770"/>
      </p:ext>
    </p:extLst>
  </p:cSld>
  <p:clrMap bg1="lt1" tx1="dk1" bg2="lt2" tx2="dk2" accent1="accent1" accent2="accent2" accent3="accent3" accent4="accent4" accent5="accent5" accent6="accent6" hlink="hlink" folHlink="folHlink"/>
  <p:sldLayoutIdLst>
    <p:sldLayoutId id="2147483761" r:id="rId1"/>
    <p:sldLayoutId id="21474837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713776E6-FDAB-4DC4-9050-5852F249B93E}"/>
              </a:ext>
            </a:extLst>
          </p:cNvPr>
          <p:cNvSpPr>
            <a:spLocks noGrp="1"/>
          </p:cNvSpPr>
          <p:nvPr>
            <p:ph type="ctrTitle"/>
          </p:nvPr>
        </p:nvSpPr>
        <p:spPr>
          <a:xfrm>
            <a:off x="685800" y="2907555"/>
            <a:ext cx="7772400" cy="776190"/>
          </a:xfrm>
        </p:spPr>
        <p:txBody>
          <a:bodyPr>
            <a:normAutofit/>
          </a:bodyPr>
          <a:lstStyle/>
          <a:p>
            <a:pPr>
              <a:lnSpc>
                <a:spcPct val="100000"/>
              </a:lnSpc>
              <a:spcBef>
                <a:spcPts val="1200"/>
              </a:spcBef>
              <a:spcAft>
                <a:spcPts val="1200"/>
              </a:spcAft>
            </a:pPr>
            <a:r>
              <a:rPr lang="fr-FR" dirty="0"/>
              <a:t>41. Utiliser les arbres</a:t>
            </a:r>
          </a:p>
        </p:txBody>
      </p:sp>
    </p:spTree>
    <p:extLst>
      <p:ext uri="{BB962C8B-B14F-4D97-AF65-F5344CB8AC3E}">
        <p14:creationId xmlns:p14="http://schemas.microsoft.com/office/powerpoint/2010/main" val="2287836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336729-8169-49A9-255B-9644A4046440}"/>
            </a:ext>
          </a:extLst>
        </p:cNvPr>
        <p:cNvGrpSpPr/>
        <p:nvPr/>
      </p:nvGrpSpPr>
      <p:grpSpPr>
        <a:xfrm>
          <a:off x="0" y="0"/>
          <a:ext cx="0" cy="0"/>
          <a:chOff x="0" y="0"/>
          <a:chExt cx="0" cy="0"/>
        </a:xfrm>
      </p:grpSpPr>
      <p:pic>
        <p:nvPicPr>
          <p:cNvPr id="14" name="Image 13">
            <a:extLst>
              <a:ext uri="{FF2B5EF4-FFF2-40B4-BE49-F238E27FC236}">
                <a16:creationId xmlns:a16="http://schemas.microsoft.com/office/drawing/2014/main" id="{76F0EF9C-9702-5110-8EC2-7880674B6A1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85188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7952B7-914E-A3E0-0402-EC539C1D9762}"/>
            </a:ext>
          </a:extLst>
        </p:cNvPr>
        <p:cNvGrpSpPr/>
        <p:nvPr/>
      </p:nvGrpSpPr>
      <p:grpSpPr>
        <a:xfrm>
          <a:off x="0" y="0"/>
          <a:ext cx="0" cy="0"/>
          <a:chOff x="0" y="0"/>
          <a:chExt cx="0" cy="0"/>
        </a:xfrm>
      </p:grpSpPr>
      <p:pic>
        <p:nvPicPr>
          <p:cNvPr id="19" name="Image 18">
            <a:extLst>
              <a:ext uri="{FF2B5EF4-FFF2-40B4-BE49-F238E27FC236}">
                <a16:creationId xmlns:a16="http://schemas.microsoft.com/office/drawing/2014/main" id="{A273FC4B-2C10-554E-BA1A-AB386E700C3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39454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C7A022-FF93-A691-7C76-585E35091A22}"/>
            </a:ext>
          </a:extLst>
        </p:cNvPr>
        <p:cNvGrpSpPr/>
        <p:nvPr/>
      </p:nvGrpSpPr>
      <p:grpSpPr>
        <a:xfrm>
          <a:off x="0" y="0"/>
          <a:ext cx="0" cy="0"/>
          <a:chOff x="0" y="0"/>
          <a:chExt cx="0" cy="0"/>
        </a:xfrm>
      </p:grpSpPr>
      <p:pic>
        <p:nvPicPr>
          <p:cNvPr id="19" name="Image 18">
            <a:extLst>
              <a:ext uri="{FF2B5EF4-FFF2-40B4-BE49-F238E27FC236}">
                <a16:creationId xmlns:a16="http://schemas.microsoft.com/office/drawing/2014/main" id="{4D0F63A4-1765-06AA-0966-C1F68021D032}"/>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5214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608BD-20E1-78D1-2812-962565E87276}"/>
            </a:ext>
          </a:extLst>
        </p:cNvPr>
        <p:cNvGrpSpPr/>
        <p:nvPr/>
      </p:nvGrpSpPr>
      <p:grpSpPr>
        <a:xfrm>
          <a:off x="0" y="0"/>
          <a:ext cx="0" cy="0"/>
          <a:chOff x="0" y="0"/>
          <a:chExt cx="0" cy="0"/>
        </a:xfrm>
      </p:grpSpPr>
      <p:pic>
        <p:nvPicPr>
          <p:cNvPr id="19" name="Image 18">
            <a:extLst>
              <a:ext uri="{FF2B5EF4-FFF2-40B4-BE49-F238E27FC236}">
                <a16:creationId xmlns:a16="http://schemas.microsoft.com/office/drawing/2014/main" id="{3E80FCD3-F87D-E466-BC32-1B4A171FE8F3}"/>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50757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A39D0-C54D-72BD-9C48-11BE5473D206}"/>
            </a:ext>
          </a:extLst>
        </p:cNvPr>
        <p:cNvGrpSpPr/>
        <p:nvPr/>
      </p:nvGrpSpPr>
      <p:grpSpPr>
        <a:xfrm>
          <a:off x="0" y="0"/>
          <a:ext cx="0" cy="0"/>
          <a:chOff x="0" y="0"/>
          <a:chExt cx="0" cy="0"/>
        </a:xfrm>
      </p:grpSpPr>
      <p:pic>
        <p:nvPicPr>
          <p:cNvPr id="24" name="Image 23">
            <a:extLst>
              <a:ext uri="{FF2B5EF4-FFF2-40B4-BE49-F238E27FC236}">
                <a16:creationId xmlns:a16="http://schemas.microsoft.com/office/drawing/2014/main" id="{D4033885-451E-C7E1-E8D6-41C0AF02FC8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60963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1ED0B3-6D3A-43DA-C5E8-609DD6285775}"/>
            </a:ext>
          </a:extLst>
        </p:cNvPr>
        <p:cNvGrpSpPr/>
        <p:nvPr/>
      </p:nvGrpSpPr>
      <p:grpSpPr>
        <a:xfrm>
          <a:off x="0" y="0"/>
          <a:ext cx="0" cy="0"/>
          <a:chOff x="0" y="0"/>
          <a:chExt cx="0" cy="0"/>
        </a:xfrm>
      </p:grpSpPr>
      <p:pic>
        <p:nvPicPr>
          <p:cNvPr id="29" name="Image 28">
            <a:extLst>
              <a:ext uri="{FF2B5EF4-FFF2-40B4-BE49-F238E27FC236}">
                <a16:creationId xmlns:a16="http://schemas.microsoft.com/office/drawing/2014/main" id="{1895C657-CA0B-FF18-8532-1E2BF1F06B5E}"/>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7482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90E73-15A2-038D-ABEA-2BFA84D28DB7}"/>
            </a:ext>
          </a:extLst>
        </p:cNvPr>
        <p:cNvGrpSpPr/>
        <p:nvPr/>
      </p:nvGrpSpPr>
      <p:grpSpPr>
        <a:xfrm>
          <a:off x="0" y="0"/>
          <a:ext cx="0" cy="0"/>
          <a:chOff x="0" y="0"/>
          <a:chExt cx="0" cy="0"/>
        </a:xfrm>
      </p:grpSpPr>
      <p:pic>
        <p:nvPicPr>
          <p:cNvPr id="34" name="Image 33">
            <a:extLst>
              <a:ext uri="{FF2B5EF4-FFF2-40B4-BE49-F238E27FC236}">
                <a16:creationId xmlns:a16="http://schemas.microsoft.com/office/drawing/2014/main" id="{3DB42F39-0D0D-BB52-ACBD-33103E3E47AF}"/>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80679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33D581-1D58-6FBE-A51F-C23BA7392C05}"/>
            </a:ext>
          </a:extLst>
        </p:cNvPr>
        <p:cNvGrpSpPr/>
        <p:nvPr/>
      </p:nvGrpSpPr>
      <p:grpSpPr>
        <a:xfrm>
          <a:off x="0" y="0"/>
          <a:ext cx="0" cy="0"/>
          <a:chOff x="0" y="0"/>
          <a:chExt cx="0" cy="0"/>
        </a:xfrm>
      </p:grpSpPr>
      <p:pic>
        <p:nvPicPr>
          <p:cNvPr id="44" name="Image 43">
            <a:extLst>
              <a:ext uri="{FF2B5EF4-FFF2-40B4-BE49-F238E27FC236}">
                <a16:creationId xmlns:a16="http://schemas.microsoft.com/office/drawing/2014/main" id="{0A9256CB-B3B4-AAE5-DCC7-70E855D1A34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234807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39FAA3-0E6E-118F-8A8E-FCEAFAC0DFF4}"/>
            </a:ext>
          </a:extLst>
        </p:cNvPr>
        <p:cNvGrpSpPr/>
        <p:nvPr/>
      </p:nvGrpSpPr>
      <p:grpSpPr>
        <a:xfrm>
          <a:off x="0" y="0"/>
          <a:ext cx="0" cy="0"/>
          <a:chOff x="0" y="0"/>
          <a:chExt cx="0" cy="0"/>
        </a:xfrm>
      </p:grpSpPr>
      <p:pic>
        <p:nvPicPr>
          <p:cNvPr id="37" name="Image 36">
            <a:extLst>
              <a:ext uri="{FF2B5EF4-FFF2-40B4-BE49-F238E27FC236}">
                <a16:creationId xmlns:a16="http://schemas.microsoft.com/office/drawing/2014/main" id="{1F198B88-63A3-A34A-4398-A78215851B8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70255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7339D04-1422-4126-508C-01890234C4D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452E026-DC99-70C2-8121-1882346E9221}"/>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64854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2F1A3EC9-6E6F-054B-2BD3-238535CB812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384994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85A0E258-15B8-7D1A-3784-1D083DBF88C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B655E8B-940E-1077-3062-4D12AB9FFB89}"/>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291946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17708605-B57C-C9FE-2D41-ABEA4B9C6598}"/>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B79B0E91-5CF1-2ECF-3CFD-85DAA2F31E3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754120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AE653F7-0291-0128-92E3-ECF7DCBF4F6A}"/>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2930DE4B-497B-4BEF-BC3E-BB76A5D276F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54933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D01DE608-D281-A7C3-8076-365025D682A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C52DB97-D885-4AB1-7BCE-B4DF2EC6544C}"/>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11754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C09C0-CE9C-230E-44B6-40C02023B4D6}"/>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58A3B30F-C215-EB3F-F71F-EB1C24CD76A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38162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BA8EF-9C47-EA86-C8C1-C70177D7483C}"/>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CB09E235-AC14-5D8D-A51C-DD103B034F0D}"/>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976561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1C2FD4-DCE3-8241-0253-14CDF8FC555B}"/>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B4935A0F-7A83-B173-C548-6E340E6D81C6}"/>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67662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CC68C6-59D5-1901-0227-07C56BACF502}"/>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541FB69B-3260-FB0B-B8F7-0CBC269199B4}"/>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80516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E72CB8-9E1F-0994-AEF2-E70C411A2BF1}"/>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FC892B76-94EF-5165-2086-59D98C09AC6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393488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7DC740-F1EF-7896-AF5C-DBF0242DA65F}"/>
            </a:ext>
          </a:extLst>
        </p:cNvPr>
        <p:cNvGrpSpPr/>
        <p:nvPr/>
      </p:nvGrpSpPr>
      <p:grpSpPr>
        <a:xfrm>
          <a:off x="0" y="0"/>
          <a:ext cx="0" cy="0"/>
          <a:chOff x="0" y="0"/>
          <a:chExt cx="0" cy="0"/>
        </a:xfrm>
      </p:grpSpPr>
      <p:pic>
        <p:nvPicPr>
          <p:cNvPr id="9" name="Image 8">
            <a:extLst>
              <a:ext uri="{FF2B5EF4-FFF2-40B4-BE49-F238E27FC236}">
                <a16:creationId xmlns:a16="http://schemas.microsoft.com/office/drawing/2014/main" id="{88BE0060-D9EC-60CF-E812-E6E64193C2C5}"/>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774928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73B179-2133-8D03-BEBF-B0B94C57BBB6}"/>
            </a:ext>
          </a:extLst>
        </p:cNvPr>
        <p:cNvGrpSpPr/>
        <p:nvPr/>
      </p:nvGrpSpPr>
      <p:grpSpPr>
        <a:xfrm>
          <a:off x="0" y="0"/>
          <a:ext cx="0" cy="0"/>
          <a:chOff x="0" y="0"/>
          <a:chExt cx="0" cy="0"/>
        </a:xfrm>
      </p:grpSpPr>
      <p:pic>
        <p:nvPicPr>
          <p:cNvPr id="14" name="Image 13">
            <a:extLst>
              <a:ext uri="{FF2B5EF4-FFF2-40B4-BE49-F238E27FC236}">
                <a16:creationId xmlns:a16="http://schemas.microsoft.com/office/drawing/2014/main" id="{C6E36DE1-B01A-E5CF-E249-E2AACC4618AA}"/>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58367728"/>
      </p:ext>
    </p:extLst>
  </p:cSld>
  <p:clrMapOvr>
    <a:masterClrMapping/>
  </p:clrMapOvr>
</p:sld>
</file>

<file path=ppt/theme/theme1.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2.xml><?xml version="1.0" encoding="utf-8"?>
<ds:datastoreItem xmlns:ds="http://schemas.openxmlformats.org/officeDocument/2006/customXml" ds:itemID="{E2B294D5-9479-4072-A39C-3F5AF912A241}">
  <ds:schemaRefs>
    <ds:schemaRef ds:uri="http://purl.org/dc/terms/"/>
    <ds:schemaRef ds:uri="27f64e36-29aa-44d5-a3e0-06242cad7d4d"/>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cd84cc96-e4f0-4e7f-873a-a508fb658c41"/>
    <ds:schemaRef ds:uri="http://www.w3.org/XML/1998/namespace"/>
    <ds:schemaRef ds:uri="http://purl.org/dc/dcmitype/"/>
  </ds:schemaRefs>
</ds:datastoreItem>
</file>

<file path=customXml/itemProps3.xml><?xml version="1.0" encoding="utf-8"?>
<ds:datastoreItem xmlns:ds="http://schemas.openxmlformats.org/officeDocument/2006/customXml" ds:itemID="{28E4D68D-0798-49D8-B5A7-C15C927FA9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1019</Words>
  <Application>Microsoft Office PowerPoint</Application>
  <PresentationFormat>Affichage à l'écran (4:3)</PresentationFormat>
  <Paragraphs>89</Paragraphs>
  <Slides>23</Slides>
  <Notes>23</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23</vt:i4>
      </vt:variant>
    </vt:vector>
  </HeadingPairs>
  <TitlesOfParts>
    <vt:vector size="36" baseType="lpstr">
      <vt:lpstr>Arial</vt:lpstr>
      <vt:lpstr>Calibri</vt:lpstr>
      <vt:lpstr>Calibri Light</vt:lpstr>
      <vt:lpstr>Verdana</vt:lpstr>
      <vt:lpstr>4_Thème Office</vt:lpstr>
      <vt:lpstr>5_Thème Office</vt:lpstr>
      <vt:lpstr>6_Thème Office</vt:lpstr>
      <vt:lpstr>7_Thème Office</vt:lpstr>
      <vt:lpstr>1_Thème Office</vt:lpstr>
      <vt:lpstr>2_Thème Office</vt:lpstr>
      <vt:lpstr>3_Thème Office</vt:lpstr>
      <vt:lpstr>8_Thème Office</vt:lpstr>
      <vt:lpstr>10_Thème Office</vt:lpstr>
      <vt:lpstr>41. Utiliser les arbres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2</cp:revision>
  <dcterms:created xsi:type="dcterms:W3CDTF">2022-01-07T11:15:07Z</dcterms:created>
  <dcterms:modified xsi:type="dcterms:W3CDTF">2026-03-16T10:13:21Z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