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2" r:id="rId5"/>
  </p:sldMasterIdLst>
  <p:notesMasterIdLst>
    <p:notesMasterId r:id="rId33"/>
  </p:notesMasterIdLst>
  <p:handoutMasterIdLst>
    <p:handoutMasterId r:id="rId34"/>
  </p:handoutMasterIdLst>
  <p:sldIdLst>
    <p:sldId id="256" r:id="rId6"/>
    <p:sldId id="655" r:id="rId7"/>
    <p:sldId id="657" r:id="rId8"/>
    <p:sldId id="295" r:id="rId9"/>
    <p:sldId id="299" r:id="rId10"/>
    <p:sldId id="300" r:id="rId11"/>
    <p:sldId id="658" r:id="rId12"/>
    <p:sldId id="403" r:id="rId13"/>
    <p:sldId id="659" r:id="rId14"/>
    <p:sldId id="651" r:id="rId15"/>
    <p:sldId id="652" r:id="rId16"/>
    <p:sldId id="656" r:id="rId17"/>
    <p:sldId id="282" r:id="rId18"/>
    <p:sldId id="307" r:id="rId19"/>
    <p:sldId id="304" r:id="rId20"/>
    <p:sldId id="653" r:id="rId21"/>
    <p:sldId id="654" r:id="rId22"/>
    <p:sldId id="277" r:id="rId23"/>
    <p:sldId id="661" r:id="rId24"/>
    <p:sldId id="662" r:id="rId25"/>
    <p:sldId id="663" r:id="rId26"/>
    <p:sldId id="365" r:id="rId27"/>
    <p:sldId id="399" r:id="rId28"/>
    <p:sldId id="400" r:id="rId29"/>
    <p:sldId id="401" r:id="rId30"/>
    <p:sldId id="286" r:id="rId31"/>
    <p:sldId id="298" r:id="rId32"/>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2D200454-40CA-4A62-9FC3-DE9A4176ACB9}">
      <p15:notes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4" roundtripDataSignature="AMtx7mj+FK/MfLF0IDfqG5L8po0Fto38n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BF5A0C-B0EB-839A-131C-955373972CF5}" name="LE BOT SANDRA" initials="SL" userId="S::SLEBOT@editions-hatier.fr::5fe4e071-d3f4-40df-970f-ee8fcf898346" providerId="AD"/>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 id="{3AE103E3-5B5D-9446-BE1D-82E47926AE64}" name="LEMAIRE LOUHANNE" initials="LL" userId="S::LLEMAIRE@editions-hatier.fr::a1b6b622-126c-424e-b556-9693f133b9e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Yaël Fernandez" initials="" lastIdx="2" clrIdx="0"/>
  <p:cmAuthor id="1" name="Pauline Negrel-Lion" initial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18938A-70EC-45B4-9058-F5D6C253F689}" v="1" dt="2026-03-16T10:41:15.07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68886" autoAdjust="0"/>
  </p:normalViewPr>
  <p:slideViewPr>
    <p:cSldViewPr snapToGrid="0">
      <p:cViewPr varScale="1">
        <p:scale>
          <a:sx n="76" d="100"/>
          <a:sy n="76" d="100"/>
        </p:scale>
        <p:origin x="2664" y="90"/>
      </p:cViewPr>
      <p:guideLst>
        <p:guide orient="horz" pos="2160"/>
        <p:guide pos="2880"/>
      </p:guideLst>
    </p:cSldViewPr>
  </p:slideViewPr>
  <p:notesTextViewPr>
    <p:cViewPr>
      <p:scale>
        <a:sx n="150" d="100"/>
        <a:sy n="15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handoutMaster" Target="handoutMasters/handoutMaster1.xml"/><Relationship Id="rId55"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54"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57" Type="http://schemas.openxmlformats.org/officeDocument/2006/relationships/viewProps" Target="viewProps.xml"/><Relationship Id="rId61"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60"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5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BEF2B1E-23EC-E82D-A5D9-18FFED3721E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4CD7960-1970-A1A4-359B-F4BCC4408E4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7F97045-9D3C-46CF-A283-46AC1A6A04E3}" type="datetimeFigureOut">
              <a:rPr lang="fr-FR" smtClean="0"/>
              <a:t>16/03/2026</a:t>
            </a:fld>
            <a:endParaRPr lang="fr-FR"/>
          </a:p>
        </p:txBody>
      </p:sp>
      <p:sp>
        <p:nvSpPr>
          <p:cNvPr id="4" name="Espace réservé du pied de page 3">
            <a:extLst>
              <a:ext uri="{FF2B5EF4-FFF2-40B4-BE49-F238E27FC236}">
                <a16:creationId xmlns:a16="http://schemas.microsoft.com/office/drawing/2014/main" id="{2B4BD5C3-C992-07A6-A80E-E3251891633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94161253-B80A-8D2B-A3E3-664CC7C7391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3258BF8-21F5-4870-84D4-88E9B2C808D7}" type="slidenum">
              <a:rPr lang="fr-FR" smtClean="0"/>
              <a:t>‹N°›</a:t>
            </a:fld>
            <a:endParaRPr lang="fr-FR"/>
          </a:p>
        </p:txBody>
      </p:sp>
    </p:spTree>
    <p:extLst>
      <p:ext uri="{BB962C8B-B14F-4D97-AF65-F5344CB8AC3E}">
        <p14:creationId xmlns:p14="http://schemas.microsoft.com/office/powerpoint/2010/main" val="2782155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dirty="0"/>
              <a:t>Aujourd’hui, nous allons apprendre à estimer un résultat, c’est-à-dire trouver mentalement et rapidement le résultat approximatif d’une opération. C’est très utile pour repérer une erreur de calcul.</a:t>
            </a:r>
            <a:endParaRPr dirty="0"/>
          </a:p>
        </p:txBody>
      </p:sp>
      <p:sp>
        <p:nvSpPr>
          <p:cNvPr id="112" name="Google Shape;112;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Cherchez l’arrondi à la centaine de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379.</a:t>
            </a:r>
          </a:p>
          <a:p>
            <a:pPr marL="0"/>
            <a:r>
              <a:rPr lang="fr-FR" b="0" i="0" dirty="0">
                <a:latin typeface="Calibri" panose="020F0502020204030204" pitchFamily="34" charset="0"/>
              </a:rPr>
              <a:t>Même démarche.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 </a:t>
            </a:r>
            <a:r>
              <a:rPr lang="fr-FR" i="0" u="none" dirty="0">
                <a:latin typeface="Calibri" panose="020F0502020204030204" pitchFamily="34" charset="0"/>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u="none" dirty="0">
                <a:latin typeface="Calibri" panose="020F0502020204030204" pitchFamily="34" charset="0"/>
              </a:rPr>
              <a:t>300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379</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u="sng" dirty="0">
                <a:latin typeface="Calibri" panose="020F0502020204030204" pitchFamily="34" charset="0"/>
              </a:rPr>
              <a:t>2</a:t>
            </a:r>
            <a:r>
              <a:rPr lang="fr-FR" b="0" i="0" u="sng" strike="noStrike" cap="none" dirty="0">
                <a:solidFill>
                  <a:schemeClr val="dk1"/>
                </a:solidFill>
                <a:effectLst/>
                <a:latin typeface="Calibri" panose="020F0502020204030204" pitchFamily="34" charset="0"/>
                <a:ea typeface="Calibri"/>
                <a:cs typeface="Calibri"/>
                <a:sym typeface="Calibri"/>
              </a:rPr>
              <a:t> </a:t>
            </a:r>
            <a:r>
              <a:rPr lang="fr-FR" i="0" u="sng" dirty="0">
                <a:latin typeface="Calibri" panose="020F0502020204030204" pitchFamily="34" charset="0"/>
              </a:rPr>
              <a:t>400</a:t>
            </a:r>
            <a:r>
              <a:rPr lang="fr-FR" i="0" dirty="0">
                <a:latin typeface="Calibri" panose="020F0502020204030204" pitchFamily="34" charset="0"/>
              </a:rPr>
              <a:t>.</a:t>
            </a:r>
            <a:endParaRPr lang="fr-FR" b="0" i="0" dirty="0">
              <a:latin typeface="Calibri" panose="020F0502020204030204" pitchFamily="34" charset="0"/>
            </a:endParaRPr>
          </a:p>
          <a:p>
            <a:pPr marL="0"/>
            <a:r>
              <a:rPr lang="fr-FR" b="0" i="1" dirty="0">
                <a:latin typeface="Calibri" panose="020F0502020204030204" pitchFamily="34" charset="0"/>
              </a:rPr>
              <a:t>→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379 est entre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300 et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400. L’arrondi de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379 est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400, car </a:t>
            </a:r>
            <a:r>
              <a:rPr lang="fr-FR" b="0" i="1" strike="noStrike" dirty="0">
                <a:latin typeface="Calibri" panose="020F0502020204030204" pitchFamily="34" charset="0"/>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strike="noStrike" dirty="0">
                <a:latin typeface="Calibri" panose="020F0502020204030204" pitchFamily="34" charset="0"/>
              </a:rPr>
              <a:t>379 est plus proche de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strike="noStrike" dirty="0">
                <a:latin typeface="Calibri" panose="020F0502020204030204" pitchFamily="34" charset="0"/>
              </a:rPr>
              <a:t>400 que de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strike="noStrike" dirty="0">
                <a:latin typeface="Calibri" panose="020F0502020204030204" pitchFamily="34" charset="0"/>
              </a:rPr>
              <a:t>300</a:t>
            </a:r>
            <a:r>
              <a:rPr lang="fr-FR" b="0" i="1" dirty="0">
                <a:latin typeface="Calibri" panose="020F0502020204030204" pitchFamily="34" charset="0"/>
              </a:rPr>
              <a:t>. On peut aussi voir que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379 a 7</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dizaines restantes, il faut donc l’arrondir à la centaine supérieure, la centaine suivante.</a:t>
            </a:r>
          </a:p>
          <a:p>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2024268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1" i="0" dirty="0">
                <a:latin typeface="Calibri" panose="020F0502020204030204" pitchFamily="34" charset="0"/>
              </a:rPr>
              <a:t> </a:t>
            </a:r>
            <a:r>
              <a:rPr lang="fr-FR" i="0" u="sng" dirty="0">
                <a:latin typeface="Calibri" panose="020F0502020204030204" pitchFamily="34" charset="0"/>
              </a:rPr>
              <a:t>7</a:t>
            </a:r>
            <a:r>
              <a:rPr lang="fr-FR" b="0" i="0" u="sng" strike="noStrike" cap="none" dirty="0">
                <a:solidFill>
                  <a:schemeClr val="dk1"/>
                </a:solidFill>
                <a:effectLst/>
                <a:latin typeface="Calibri" panose="020F0502020204030204" pitchFamily="34" charset="0"/>
                <a:ea typeface="Calibri"/>
                <a:cs typeface="Calibri"/>
                <a:sym typeface="Calibri"/>
              </a:rPr>
              <a:t> </a:t>
            </a:r>
            <a:r>
              <a:rPr lang="fr-FR" i="0" u="sng" dirty="0">
                <a:latin typeface="Calibri" panose="020F0502020204030204" pitchFamily="34" charset="0"/>
              </a:rPr>
              <a:t>800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7</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836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7</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900.</a:t>
            </a:r>
            <a:endParaRPr lang="fr-FR" b="0" i="0"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1595024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5744C-ACF4-4004-2A83-D7305A8973F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E9AF74-07F2-8CD6-4B32-03A5B9ABDEB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1D31235-BB81-423C-FC84-C7993939F65B}"/>
              </a:ext>
            </a:extLst>
          </p:cNvPr>
          <p:cNvSpPr>
            <a:spLocks noGrp="1"/>
          </p:cNvSpPr>
          <p:nvPr>
            <p:ph type="body" idx="1"/>
          </p:nvPr>
        </p:nvSpPr>
        <p:spPr/>
        <p:txBody>
          <a:bodyPr/>
          <a:lstStyle/>
          <a:p>
            <a:pPr marL="0"/>
            <a:r>
              <a:rPr lang="fr-FR" i="1" dirty="0">
                <a:latin typeface="Calibri" panose="020F0502020204030204" pitchFamily="34" charset="0"/>
              </a:rPr>
              <a:t>Maintenant, nous allons essayer de trouver le plus rapidement possible le résultat approximatif d’une opération. On ne veut pas le résultat exact, mais savoir environ </a:t>
            </a:r>
            <a:r>
              <a:rPr lang="fr-FR" i="1" strike="noStrike" dirty="0">
                <a:latin typeface="Calibri" panose="020F0502020204030204" pitchFamily="34" charset="0"/>
              </a:rPr>
              <a:t>quel sera le </a:t>
            </a:r>
            <a:r>
              <a:rPr lang="fr-FR" i="1" dirty="0">
                <a:latin typeface="Calibri" panose="020F0502020204030204" pitchFamily="34" charset="0"/>
              </a:rPr>
              <a:t>résultat. C’est ce que l’on appelle calculer un ordre de grandeur. </a:t>
            </a:r>
          </a:p>
          <a:p>
            <a:pPr marL="0"/>
            <a:r>
              <a:rPr lang="fr-FR" i="1" dirty="0">
                <a:latin typeface="Calibri" panose="020F0502020204030204" pitchFamily="34" charset="0"/>
              </a:rPr>
              <a:t>On va commencer par chercher l’arrondi à la centaine de chaque terme de la somme ou de la différence. C’est à partir de ces nombres que l’on pourra calculer l’ordre de grandeur du résultat de l’opération.</a:t>
            </a:r>
          </a:p>
        </p:txBody>
      </p:sp>
      <p:sp>
        <p:nvSpPr>
          <p:cNvPr id="4" name="Espace réservé du numéro de diapositive 3">
            <a:extLst>
              <a:ext uri="{FF2B5EF4-FFF2-40B4-BE49-F238E27FC236}">
                <a16:creationId xmlns:a16="http://schemas.microsoft.com/office/drawing/2014/main" id="{F31FB97F-53FB-95FB-3AB4-AA967EF175F4}"/>
              </a:ext>
            </a:extLst>
          </p:cNvPr>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720537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Nous allons calculer ensemble rapidement le résultat approximatif de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218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674. Pour cela, on va chercher l’ordre de grandeur de cette somme en trouvant l’arrondi à la centaine de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218 et l’arrondi à la centaine de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674. </a:t>
            </a:r>
          </a:p>
          <a:p>
            <a:pPr marL="0"/>
            <a:r>
              <a:rPr lang="fr-FR" i="1" dirty="0">
                <a:latin typeface="Calibri" panose="020F0502020204030204" pitchFamily="34" charset="0"/>
              </a:rPr>
              <a:t>À quoi ça sert de calculer un ordre de grandeur</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Cela permet d'avoir une idée du résultat, avant de commencer un calcul, ou bien après avoir calculé, cela permet de vérifier que le résultat correspond à peu près à l'ordre de grandeur, que l’on ne s'est pas complètement trompé.</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778639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0" dirty="0">
                <a:latin typeface="Calibri" panose="020F0502020204030204" pitchFamily="34" charset="0"/>
              </a:rPr>
              <a:t>Cet item est traité en collectif pour que les élèves comprennent la démarche. Pour chaque question, interroger un élève différent.</a:t>
            </a:r>
          </a:p>
          <a:p>
            <a:pPr marL="0"/>
            <a:r>
              <a:rPr lang="fr-FR" i="1" dirty="0">
                <a:latin typeface="Calibri" panose="020F0502020204030204" pitchFamily="34" charset="0"/>
              </a:rPr>
              <a:t>Quel est l’arrondi à la centaine de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218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200, car c’est la centaine la plus proche de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218. </a:t>
            </a:r>
            <a:r>
              <a:rPr lang="fr-FR" i="0" dirty="0">
                <a:latin typeface="Calibri" panose="020F0502020204030204" pitchFamily="34" charset="0"/>
              </a:rPr>
              <a:t>L’écrire sur les pointillés. </a:t>
            </a:r>
          </a:p>
          <a:p>
            <a:pPr marL="0"/>
            <a:r>
              <a:rPr lang="fr-FR" i="1" dirty="0">
                <a:latin typeface="Calibri" panose="020F0502020204030204" pitchFamily="34" charset="0"/>
              </a:rPr>
              <a:t>Quel est l’arrondi à la centaine de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674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700, car c’est la centaine la plus proche de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674</a:t>
            </a:r>
            <a:r>
              <a:rPr lang="fr-FR" i="0" dirty="0">
                <a:latin typeface="Calibri" panose="020F0502020204030204" pitchFamily="34" charset="0"/>
              </a:rPr>
              <a:t>. L’écrire sur les pointillés. </a:t>
            </a:r>
          </a:p>
          <a:p>
            <a:pPr marL="0"/>
            <a:r>
              <a:rPr lang="fr-FR" i="1" dirty="0">
                <a:latin typeface="Calibri" panose="020F0502020204030204" pitchFamily="34" charset="0"/>
              </a:rPr>
              <a:t>Maintenant, combien font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700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 9</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900.</a:t>
            </a:r>
          </a:p>
          <a:p>
            <a:pPr marL="0"/>
            <a:r>
              <a:rPr lang="fr-FR" i="0" dirty="0">
                <a:latin typeface="Calibri" panose="020F0502020204030204" pitchFamily="34" charset="0"/>
              </a:rPr>
              <a:t>Écrire 9</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900 sur les pointillés.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5014394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u="none" dirty="0">
                <a:latin typeface="Calibri" panose="020F0502020204030204" pitchFamily="34" charset="0"/>
              </a:rPr>
              <a:t>Maintenant, vous allez poser l’opération sur votre ardoise, pour comparer le résultat exact et l’ordre de grandeur que vous avez calculé. </a:t>
            </a:r>
          </a:p>
          <a:p>
            <a:pPr marL="0"/>
            <a:r>
              <a:rPr lang="fr-FR" i="0" u="none" dirty="0">
                <a:latin typeface="Calibri" panose="020F0502020204030204" pitchFamily="34" charset="0"/>
              </a:rPr>
              <a:t>Laisser quelques instants aux élèves. Valider ou invalider les réponses d’un signe de tête. </a:t>
            </a:r>
          </a:p>
          <a:p>
            <a:pPr marL="0"/>
            <a:r>
              <a:rPr lang="fr-FR" b="1" i="0" u="none"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u="none" dirty="0">
                <a:latin typeface="Calibri" panose="020F0502020204030204" pitchFamily="34" charset="0"/>
              </a:rPr>
              <a:t>:</a:t>
            </a:r>
            <a:r>
              <a:rPr lang="fr-FR" b="1" i="0" u="none" dirty="0">
                <a:latin typeface="Calibri" panose="020F0502020204030204" pitchFamily="34" charset="0"/>
              </a:rPr>
              <a:t> </a:t>
            </a:r>
            <a:r>
              <a:rPr lang="fr-FR" i="0" u="none" dirty="0">
                <a:latin typeface="Calibri" panose="020F0502020204030204" pitchFamily="34" charset="0"/>
              </a:rPr>
              <a:t>9</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u="none" dirty="0">
                <a:latin typeface="Calibri" panose="020F0502020204030204" pitchFamily="34" charset="0"/>
              </a:rPr>
              <a:t>892.</a:t>
            </a:r>
          </a:p>
          <a:p>
            <a:pPr marL="0"/>
            <a:r>
              <a:rPr lang="fr-FR" i="0" u="none" dirty="0">
                <a:latin typeface="Calibri" panose="020F0502020204030204" pitchFamily="34" charset="0"/>
              </a:rPr>
              <a:t>Poser l’opération sous la dictée d’un élève et inscrire le résultat. </a:t>
            </a:r>
          </a:p>
          <a:p>
            <a:pPr marL="0"/>
            <a:r>
              <a:rPr lang="fr-FR" i="0" u="none" dirty="0">
                <a:latin typeface="Calibri" panose="020F0502020204030204" pitchFamily="34" charset="0"/>
              </a:rPr>
              <a:t>Conclure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u="none" dirty="0">
                <a:latin typeface="Calibri" panose="020F0502020204030204" pitchFamily="34" charset="0"/>
              </a:rPr>
              <a:t>: </a:t>
            </a:r>
            <a:r>
              <a:rPr lang="fr-FR" i="1" u="none" dirty="0">
                <a:latin typeface="Calibri" panose="020F0502020204030204" pitchFamily="34" charset="0"/>
              </a:rPr>
              <a:t>9</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u="none" dirty="0">
                <a:latin typeface="Calibri" panose="020F0502020204030204" pitchFamily="34" charset="0"/>
              </a:rPr>
              <a:t>892 est proche de 9</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u="none" dirty="0">
                <a:latin typeface="Calibri" panose="020F0502020204030204" pitchFamily="34" charset="0"/>
              </a:rPr>
              <a:t>900 qu’on a réussi à calculer rapidement mentalement. Si vous prenez l’habitude de calculer l’ordre de grandeur d’un calcul, vous pourrez vérifier si votre réponse est cohérente. Cela permet parfois de réaliser d’énormes erreurs de calcul, comme, par exemple, avoir ajouté au lieu de soustraire, ou avoir oublié une ou plusieurs retenues.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2738576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Calculez l’ordre de grandeur de la différence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475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417.</a:t>
            </a:r>
          </a:p>
          <a:p>
            <a:pPr marL="0"/>
            <a:r>
              <a:rPr lang="fr-FR" i="0" dirty="0">
                <a:latin typeface="Calibri" panose="020F0502020204030204" pitchFamily="34" charset="0"/>
              </a:rPr>
              <a:t>Laisser quelques instants aux élèves. Valider ou invalider les réponses d’un signe de tête. </a:t>
            </a:r>
          </a:p>
          <a:p>
            <a:pPr marL="0"/>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1" i="0" dirty="0">
                <a:latin typeface="Calibri" panose="020F0502020204030204" pitchFamily="34" charset="0"/>
              </a:rPr>
              <a:t> </a:t>
            </a:r>
            <a:r>
              <a:rPr lang="fr-FR" i="0" dirty="0">
                <a:latin typeface="Calibri" panose="020F0502020204030204" pitchFamily="34" charset="0"/>
              </a:rPr>
              <a:t>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500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400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100. </a:t>
            </a:r>
          </a:p>
          <a:p>
            <a:pPr marL="0"/>
            <a:r>
              <a:rPr lang="fr-FR" i="0" dirty="0">
                <a:latin typeface="Calibri" panose="020F0502020204030204" pitchFamily="34" charset="0"/>
              </a:rPr>
              <a:t>Lors du retour collectif, guider les élèves étapes par étapes :</a:t>
            </a:r>
            <a:endParaRPr lang="fr-FR" i="1" dirty="0">
              <a:latin typeface="Calibri" panose="020F0502020204030204" pitchFamily="34" charset="0"/>
            </a:endParaRPr>
          </a:p>
          <a:p>
            <a:pPr marL="0"/>
            <a:r>
              <a:rPr lang="fr-FR" i="1" dirty="0">
                <a:latin typeface="Calibri" panose="020F0502020204030204" pitchFamily="34" charset="0"/>
              </a:rPr>
              <a:t>Quel est l’arrondi à la centaine de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475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500, car c’est la centaine la plus proche de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475. </a:t>
            </a:r>
            <a:r>
              <a:rPr lang="fr-FR" i="0" dirty="0">
                <a:latin typeface="Calibri" panose="020F0502020204030204" pitchFamily="34" charset="0"/>
              </a:rPr>
              <a:t>L’écrire sur les pointillés. </a:t>
            </a:r>
          </a:p>
          <a:p>
            <a:pPr marL="0"/>
            <a:r>
              <a:rPr lang="fr-FR" i="1" dirty="0">
                <a:latin typeface="Calibri" panose="020F0502020204030204" pitchFamily="34" charset="0"/>
              </a:rPr>
              <a:t>Quel est l’arrondi à la centaine de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417</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400, car c’est la centaine la plus proche de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417</a:t>
            </a:r>
            <a:r>
              <a:rPr lang="fr-FR" i="0" dirty="0">
                <a:latin typeface="Calibri" panose="020F0502020204030204" pitchFamily="34" charset="0"/>
              </a:rPr>
              <a:t>. L’écrire sur les pointillés. </a:t>
            </a:r>
          </a:p>
          <a:p>
            <a:pPr marL="0"/>
            <a:r>
              <a:rPr lang="fr-FR" i="1" dirty="0">
                <a:latin typeface="Calibri" panose="020F0502020204030204" pitchFamily="34" charset="0"/>
              </a:rPr>
              <a:t>Maintenant, combien font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500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100.</a:t>
            </a:r>
          </a:p>
          <a:p>
            <a:pPr marL="0"/>
            <a:r>
              <a:rPr lang="fr-FR" i="0" dirty="0">
                <a:latin typeface="Calibri" panose="020F0502020204030204" pitchFamily="34" charset="0"/>
              </a:rPr>
              <a:t>Écrire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100 sur les pointillés.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3554774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Maintenant, vous allez poser l’opération sur votre ardoise, pour comparer le résultat exact et l’ordre de grandeur que vous avez calculé. </a:t>
            </a:r>
          </a:p>
          <a:p>
            <a:pPr marL="0"/>
            <a:r>
              <a:rPr lang="fr-FR" i="0" dirty="0">
                <a:latin typeface="Calibri" panose="020F0502020204030204" pitchFamily="34" charset="0"/>
              </a:rPr>
              <a:t>Laisser quelques instants aux élèves. Valider ou invalider les réponses d’un signe de tête. Poser l’opération sous la dictée d’un élève et inscrire le résultat. </a:t>
            </a:r>
          </a:p>
          <a:p>
            <a:pPr marL="0"/>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1" i="0" dirty="0">
                <a:latin typeface="Calibri" panose="020F0502020204030204" pitchFamily="34" charset="0"/>
              </a:rPr>
              <a:t> </a:t>
            </a:r>
            <a:r>
              <a:rPr lang="fr-FR" i="0" dirty="0">
                <a:latin typeface="Calibri" panose="020F0502020204030204" pitchFamily="34" charset="0"/>
              </a:rPr>
              <a:t>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058.</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4058697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Nous </a:t>
            </a:r>
            <a:r>
              <a:rPr lang="fr-FR" i="1" strike="noStrike" dirty="0">
                <a:latin typeface="Calibri" panose="020F0502020204030204" pitchFamily="34" charset="0"/>
              </a:rPr>
              <a:t>venons d’apprendre à </a:t>
            </a:r>
            <a:r>
              <a:rPr lang="fr-FR" i="1" dirty="0">
                <a:latin typeface="Calibri" panose="020F0502020204030204" pitchFamily="34" charset="0"/>
              </a:rPr>
              <a:t>trouver l’ordre de grandeur d’une opération. Je vous demande de vous appuyer sur cela pour trouver le bon résultat d’une opération entre 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propositions, sans calculer.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23000214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301816-09A5-21C2-CFAE-79EFD2FA761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2258CC2-B099-EAF4-E05D-51CFBD23D6E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3E683CC-2BF0-112A-736B-1CD01E98F29D}"/>
              </a:ext>
            </a:extLst>
          </p:cNvPr>
          <p:cNvSpPr>
            <a:spLocks noGrp="1"/>
          </p:cNvSpPr>
          <p:nvPr>
            <p:ph type="body" idx="1"/>
          </p:nvPr>
        </p:nvSpPr>
        <p:spPr/>
        <p:txBody>
          <a:bodyPr/>
          <a:lstStyle/>
          <a:p>
            <a:pPr marL="0"/>
            <a:r>
              <a:rPr lang="fr-FR" i="1" dirty="0">
                <a:latin typeface="Calibri" panose="020F0502020204030204" pitchFamily="34" charset="0"/>
              </a:rPr>
              <a:t>Écrivez le plus rapidement possible sur votre ardoise si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824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589 est égal à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653 ou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413, sans calculer l’opération, mais en calculant mentalement la somme des arrondis à la centaine de chaque terme.</a:t>
            </a:r>
          </a:p>
          <a:p>
            <a:pPr marL="0"/>
            <a:r>
              <a:rPr lang="fr-FR" b="1"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dirty="0">
                <a:latin typeface="Calibri" panose="020F0502020204030204" pitchFamily="34" charset="0"/>
              </a:rPr>
              <a:t>:</a:t>
            </a:r>
            <a:r>
              <a:rPr lang="fr-FR" b="1" dirty="0">
                <a:latin typeface="Calibri" panose="020F0502020204030204" pitchFamily="34" charset="0"/>
              </a:rPr>
              <a:t> </a:t>
            </a:r>
            <a:r>
              <a:rPr lang="fr-FR" dirty="0">
                <a:latin typeface="Calibri" panose="020F0502020204030204" pitchFamily="34" charset="0"/>
              </a:rPr>
              <a:t>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413 (car 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800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600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400).</a:t>
            </a:r>
          </a:p>
          <a:p>
            <a:pPr marL="0"/>
            <a:r>
              <a:rPr lang="fr-FR" dirty="0">
                <a:latin typeface="Calibri" panose="020F0502020204030204" pitchFamily="34" charset="0"/>
              </a:rPr>
              <a:t>Laisser un court temps de recherche, puis interroger un élève sur sa réponse et sa procédure. L’élève doit verbaliser les étapes de son raisonnement → </a:t>
            </a:r>
            <a:r>
              <a:rPr lang="fr-FR" i="1" dirty="0">
                <a:latin typeface="Calibri" panose="020F0502020204030204" pitchFamily="34" charset="0"/>
              </a:rPr>
              <a:t>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800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600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400, donc la bonne réponse est la proposition la plus proche de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400, c’est-dire 6</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413.</a:t>
            </a:r>
          </a:p>
          <a:p>
            <a:r>
              <a:rPr lang="fr-FR" i="1" dirty="0">
                <a:latin typeface="Calibri" panose="020F0502020204030204" pitchFamily="34" charset="0"/>
              </a:rPr>
              <a:t> </a:t>
            </a:r>
          </a:p>
        </p:txBody>
      </p:sp>
      <p:sp>
        <p:nvSpPr>
          <p:cNvPr id="4" name="Espace réservé du numéro de diapositive 3">
            <a:extLst>
              <a:ext uri="{FF2B5EF4-FFF2-40B4-BE49-F238E27FC236}">
                <a16:creationId xmlns:a16="http://schemas.microsoft.com/office/drawing/2014/main" id="{6BE3EB24-0D81-47DA-57E4-7495B04C7D7C}"/>
              </a:ext>
            </a:extLst>
          </p:cNvPr>
          <p:cNvSpPr>
            <a:spLocks noGrp="1"/>
          </p:cNvSpPr>
          <p:nvPr>
            <p:ph type="sldNum" sz="quarter" idx="5"/>
          </p:nvPr>
        </p:nvSpPr>
        <p:spPr/>
        <p:txBody>
          <a:bodyPr/>
          <a:lstStyle/>
          <a:p>
            <a:fld id="{0F5038E3-B7CF-455E-96F4-A4DE1B143443}" type="slidenum">
              <a:rPr lang="fr-FR" smtClean="0"/>
              <a:t>19</a:t>
            </a:fld>
            <a:endParaRPr lang="fr-FR"/>
          </a:p>
        </p:txBody>
      </p:sp>
    </p:spTree>
    <p:extLst>
      <p:ext uri="{BB962C8B-B14F-4D97-AF65-F5344CB8AC3E}">
        <p14:creationId xmlns:p14="http://schemas.microsoft.com/office/powerpoint/2010/main" val="2504175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45944-84D3-5606-C531-5747989494E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A5E1905-3188-0777-A93C-D642D046E1E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17F4BC2-11B9-C623-5C85-51F429F6DD65}"/>
              </a:ext>
            </a:extLst>
          </p:cNvPr>
          <p:cNvSpPr>
            <a:spLocks noGrp="1"/>
          </p:cNvSpPr>
          <p:nvPr>
            <p:ph type="body" idx="1"/>
          </p:nvPr>
        </p:nvSpPr>
        <p:spPr/>
        <p:txBody>
          <a:bodyPr/>
          <a:lstStyle/>
          <a:p>
            <a:pPr marL="0"/>
            <a:r>
              <a:rPr lang="fr-FR" i="1" dirty="0">
                <a:latin typeface="Calibri" panose="020F0502020204030204" pitchFamily="34" charset="0"/>
              </a:rPr>
              <a:t>Pour commencer, vous allez apprendre à trouver l’arrondi à la dizaine d’un nombre. Cela consiste à trouver la dizaine la plus proche de lui. Vous allez donc commencer par encadrer le nombre donné entre la dizaine précédente et la dizaine suivante. Vous avez déjà encadré des nombres à la dizaine dans plusieurs séances et vous le faites aussi régulièrement dans le rituel. </a:t>
            </a:r>
          </a:p>
          <a:p>
            <a:pPr marL="0"/>
            <a:r>
              <a:rPr lang="fr-FR" i="1" dirty="0">
                <a:latin typeface="Calibri" panose="020F0502020204030204" pitchFamily="34" charset="0"/>
              </a:rPr>
              <a:t>Ensuite, vous entourez la dizaine la plus proche de ce nombre.</a:t>
            </a:r>
            <a:endParaRPr lang="fr-FR" b="0" i="1"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F209F9C7-C527-CF09-A047-C6131C3C3BD5}"/>
              </a:ext>
            </a:extLst>
          </p:cNvPr>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39540081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7D1868-4831-9762-EDF8-D112B182894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FBA54B7-6440-9813-6A23-B1AA09807B1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E83A0B0-97D4-0A47-3968-DA94E66236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Calibri" panose="020F0502020204030204" pitchFamily="34" charset="0"/>
              </a:rPr>
              <a:t>Même démarche.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dirty="0">
                <a:latin typeface="Calibri" panose="020F0502020204030204" pitchFamily="34" charset="0"/>
              </a:rPr>
              <a:t>:</a:t>
            </a:r>
            <a:r>
              <a:rPr lang="fr-FR" b="1" dirty="0">
                <a:latin typeface="Calibri" panose="020F0502020204030204" pitchFamily="34" charset="0"/>
              </a:rPr>
              <a:t> </a:t>
            </a:r>
            <a:r>
              <a:rPr lang="fr-FR" dirty="0">
                <a:latin typeface="Calibri" panose="020F0502020204030204" pitchFamily="34" charset="0"/>
              </a:rPr>
              <a:t>7</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145 (car 7</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800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700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7</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100).</a:t>
            </a:r>
          </a:p>
        </p:txBody>
      </p:sp>
      <p:sp>
        <p:nvSpPr>
          <p:cNvPr id="4" name="Espace réservé du numéro de diapositive 3">
            <a:extLst>
              <a:ext uri="{FF2B5EF4-FFF2-40B4-BE49-F238E27FC236}">
                <a16:creationId xmlns:a16="http://schemas.microsoft.com/office/drawing/2014/main" id="{DBA3E220-2380-0539-E993-FE4769EBCB49}"/>
              </a:ext>
            </a:extLst>
          </p:cNvPr>
          <p:cNvSpPr>
            <a:spLocks noGrp="1"/>
          </p:cNvSpPr>
          <p:nvPr>
            <p:ph type="sldNum" sz="quarter" idx="5"/>
          </p:nvPr>
        </p:nvSpPr>
        <p:spPr/>
        <p:txBody>
          <a:bodyPr/>
          <a:lstStyle/>
          <a:p>
            <a:fld id="{0F5038E3-B7CF-455E-96F4-A4DE1B143443}" type="slidenum">
              <a:rPr lang="fr-FR" smtClean="0"/>
              <a:t>20</a:t>
            </a:fld>
            <a:endParaRPr lang="fr-FR"/>
          </a:p>
        </p:txBody>
      </p:sp>
    </p:spTree>
    <p:extLst>
      <p:ext uri="{BB962C8B-B14F-4D97-AF65-F5344CB8AC3E}">
        <p14:creationId xmlns:p14="http://schemas.microsoft.com/office/powerpoint/2010/main" val="13619820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D31F58-5C93-371A-48FD-FDECBC7AF7C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3AC9C48-6574-6E45-73AD-5ACD45AB5EC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EABEDAD-4116-F372-56EB-9B753D275421}"/>
              </a:ext>
            </a:extLst>
          </p:cNvPr>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dirty="0">
                <a:latin typeface="Calibri" panose="020F0502020204030204" pitchFamily="34" charset="0"/>
              </a:rPr>
              <a:t>:</a:t>
            </a:r>
            <a:r>
              <a:rPr lang="fr-FR" b="1" dirty="0">
                <a:latin typeface="Calibri" panose="020F0502020204030204" pitchFamily="34" charset="0"/>
              </a:rPr>
              <a:t> </a:t>
            </a:r>
            <a:r>
              <a:rPr lang="fr-FR" dirty="0">
                <a:latin typeface="Calibri" panose="020F0502020204030204" pitchFamily="34" charset="0"/>
              </a:rPr>
              <a:t>9</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782 (car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800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1</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000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9</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800).</a:t>
            </a:r>
          </a:p>
        </p:txBody>
      </p:sp>
      <p:sp>
        <p:nvSpPr>
          <p:cNvPr id="4" name="Espace réservé du numéro de diapositive 3">
            <a:extLst>
              <a:ext uri="{FF2B5EF4-FFF2-40B4-BE49-F238E27FC236}">
                <a16:creationId xmlns:a16="http://schemas.microsoft.com/office/drawing/2014/main" id="{E2A49541-1790-71B7-AF8C-C8C3E95D5DDB}"/>
              </a:ext>
            </a:extLst>
          </p:cNvPr>
          <p:cNvSpPr>
            <a:spLocks noGrp="1"/>
          </p:cNvSpPr>
          <p:nvPr>
            <p:ph type="sldNum" sz="quarter" idx="5"/>
          </p:nvPr>
        </p:nvSpPr>
        <p:spPr/>
        <p:txBody>
          <a:bodyPr/>
          <a:lstStyle/>
          <a:p>
            <a:fld id="{0F5038E3-B7CF-455E-96F4-A4DE1B143443}" type="slidenum">
              <a:rPr lang="fr-FR" smtClean="0"/>
              <a:t>21</a:t>
            </a:fld>
            <a:endParaRPr lang="fr-FR"/>
          </a:p>
        </p:txBody>
      </p:sp>
    </p:spTree>
    <p:extLst>
      <p:ext uri="{BB962C8B-B14F-4D97-AF65-F5344CB8AC3E}">
        <p14:creationId xmlns:p14="http://schemas.microsoft.com/office/powerpoint/2010/main" val="35035015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endParaRPr lang="fr-FR" dirty="0"/>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22</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2513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23</a:t>
            </a:fld>
            <a:endParaRPr lang="fr-FR" dirty="0"/>
          </a:p>
        </p:txBody>
      </p:sp>
    </p:spTree>
    <p:extLst>
      <p:ext uri="{BB962C8B-B14F-4D97-AF65-F5344CB8AC3E}">
        <p14:creationId xmlns:p14="http://schemas.microsoft.com/office/powerpoint/2010/main" val="23155900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24</a:t>
            </a:fld>
            <a:endParaRPr lang="fr-FR" dirty="0"/>
          </a:p>
        </p:txBody>
      </p:sp>
    </p:spTree>
    <p:extLst>
      <p:ext uri="{BB962C8B-B14F-4D97-AF65-F5344CB8AC3E}">
        <p14:creationId xmlns:p14="http://schemas.microsoft.com/office/powerpoint/2010/main" val="1104503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25</a:t>
            </a:fld>
            <a:endParaRPr lang="fr-FR" dirty="0"/>
          </a:p>
        </p:txBody>
      </p:sp>
    </p:spTree>
    <p:extLst>
      <p:ext uri="{BB962C8B-B14F-4D97-AF65-F5344CB8AC3E}">
        <p14:creationId xmlns:p14="http://schemas.microsoft.com/office/powerpoint/2010/main" val="40962848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1" name="Google Shape;1081;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4527D-68AE-C68B-2CEA-A542622876F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1C8050A-0800-6CAE-DB9A-B8B7D07601E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6333360-5015-DB6D-92CB-E368D4A92AF1}"/>
              </a:ext>
            </a:extLst>
          </p:cNvPr>
          <p:cNvSpPr>
            <a:spLocks noGrp="1"/>
          </p:cNvSpPr>
          <p:nvPr>
            <p:ph type="body" idx="1"/>
          </p:nvPr>
        </p:nvSpPr>
        <p:spPr/>
        <p:txBody>
          <a:bodyPr/>
          <a:lstStyle/>
          <a:p>
            <a:pPr marL="0"/>
            <a:r>
              <a:rPr lang="fr-FR" i="1" dirty="0">
                <a:latin typeface="Calibri" panose="020F0502020204030204" pitchFamily="34" charset="0"/>
              </a:rPr>
              <a:t>Par exemple, nous allons chercher ensemble l’arrondi à la dizaine du nombre 423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quelles sont les deux dizaines qui l’encadrent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Sur vos ardoises, écrivez 423 et encadrez-le à la dizaine. Entourez ensuite la dizaine la plus proche de 423.</a:t>
            </a:r>
          </a:p>
          <a:p>
            <a:pPr marL="0"/>
            <a:r>
              <a:rPr lang="fr-FR" dirty="0">
                <a:latin typeface="Calibri" panose="020F0502020204030204" pitchFamily="34" charset="0"/>
              </a:rPr>
              <a:t>Laisser un court temps aux élèves, valider ou invalider les ardoises d’un discret signe de tête. </a:t>
            </a:r>
          </a:p>
          <a:p>
            <a:pPr marL="0"/>
            <a:r>
              <a:rPr lang="fr-FR" b="1"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1" dirty="0">
                <a:latin typeface="Calibri" panose="020F0502020204030204" pitchFamily="34" charset="0"/>
              </a:rPr>
              <a:t>: </a:t>
            </a:r>
            <a:r>
              <a:rPr lang="fr-FR" u="sng" dirty="0">
                <a:latin typeface="Calibri" panose="020F0502020204030204" pitchFamily="34" charset="0"/>
              </a:rPr>
              <a:t>420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423</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430.</a:t>
            </a:r>
          </a:p>
          <a:p>
            <a:pPr marL="0"/>
            <a:r>
              <a:rPr lang="fr-FR" dirty="0">
                <a:latin typeface="Calibri" panose="020F0502020204030204" pitchFamily="34" charset="0"/>
              </a:rPr>
              <a:t>Interroger un élève qui donne sa réponse. Faire valider par un autre élève. Écrire les réponses dans les cases orange. Interroger ensuite un autre élève pour énoncer la dizaine la plus proche en justifiant sa réponse. Entourer 420.</a:t>
            </a:r>
          </a:p>
        </p:txBody>
      </p:sp>
      <p:sp>
        <p:nvSpPr>
          <p:cNvPr id="4" name="Espace réservé du numéro de diapositive 3">
            <a:extLst>
              <a:ext uri="{FF2B5EF4-FFF2-40B4-BE49-F238E27FC236}">
                <a16:creationId xmlns:a16="http://schemas.microsoft.com/office/drawing/2014/main" id="{0DDD8D2A-42E4-7E05-8BF0-26733F61DBFD}"/>
              </a:ext>
            </a:extLst>
          </p:cNvPr>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3138238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Nous venons de trouver l’arrondi à la dizaine de 423. Regardez sur la file numérique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 23 est-il plus proche de 20 ou de 30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a:t>
            </a:r>
            <a:endParaRPr lang="fr-FR"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4216248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La distance entre 20 et 23 </a:t>
            </a:r>
            <a:r>
              <a:rPr lang="fr-FR" i="0" dirty="0">
                <a:latin typeface="Calibri" panose="020F0502020204030204" pitchFamily="34" charset="0"/>
              </a:rPr>
              <a:t>(montrer avec votre doigt l’espace entre les deux) </a:t>
            </a:r>
            <a:r>
              <a:rPr lang="fr-FR" i="1" dirty="0">
                <a:latin typeface="Calibri" panose="020F0502020204030204" pitchFamily="34" charset="0"/>
              </a:rPr>
              <a:t>est plus petite que la distance entre 23 et 30 </a:t>
            </a:r>
            <a:r>
              <a:rPr lang="fr-FR" i="0" dirty="0">
                <a:latin typeface="Calibri" panose="020F0502020204030204" pitchFamily="34" charset="0"/>
              </a:rPr>
              <a:t>(montrer l’espace entre les deux). </a:t>
            </a:r>
            <a:r>
              <a:rPr lang="fr-FR" i="1" dirty="0">
                <a:latin typeface="Calibri" panose="020F0502020204030204" pitchFamily="34" charset="0"/>
              </a:rPr>
              <a:t>23 est donc plus proche de 20 que de 30. </a:t>
            </a:r>
            <a:r>
              <a:rPr lang="fr-FR" u="none" dirty="0">
                <a:latin typeface="Calibri" panose="020F0502020204030204" pitchFamily="34" charset="0"/>
              </a:rPr>
              <a:t>Entourer 20 dans la case orange de la file numérique. </a:t>
            </a:r>
            <a:r>
              <a:rPr lang="fr-FR" i="1" dirty="0">
                <a:latin typeface="Calibri" panose="020F0502020204030204" pitchFamily="34" charset="0"/>
              </a:rPr>
              <a:t>L’arrondi à la dizaine de 23 est 20, donc l’arrondi à la dizaine de 423 est 420.</a:t>
            </a:r>
          </a:p>
          <a:p>
            <a:pPr marL="0"/>
            <a:r>
              <a:rPr lang="fr-FR" i="1" dirty="0">
                <a:latin typeface="Calibri" panose="020F0502020204030204" pitchFamily="34" charset="0"/>
              </a:rPr>
              <a:t>Vous pouvez garder à l’esprit que les nombres avec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unités restantes sont pile au milieu des deux dizaines. Donc tous les nombres ayant 0, 1, 2, 3 ou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dirty="0">
                <a:latin typeface="Calibri" panose="020F0502020204030204" pitchFamily="34" charset="0"/>
              </a:rPr>
              <a:t>unités restantes sont plus proches de la dizaine inférieure et seront donc arrondis à cette dizaine (la dizaine précédant le nombre). Tous les nombres ayant 5, 6, 7, 8 ou 9 unités restantes seront arrondis à la dizaine supérieure (la dizaine suivant le nombre). </a:t>
            </a:r>
          </a:p>
          <a:p>
            <a:pPr marL="0"/>
            <a:r>
              <a:rPr lang="fr-FR" i="1" dirty="0">
                <a:latin typeface="Calibri" panose="020F0502020204030204" pitchFamily="34" charset="0"/>
              </a:rPr>
              <a:t>On va s’entrainer à trouver l’arrondi à la dizaine de différents nombres.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Vous verrez plus tard qu’il est plus facile de calculer mentalement avec les nombres arrondis.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41050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Cherchez l’arrondi à la dizaine de 758. Commencez par l’encadrer à la dizaine, puis entourez la dizaine la plus proche de lui.</a:t>
            </a:r>
          </a:p>
          <a:p>
            <a:pPr marL="0"/>
            <a:r>
              <a:rPr lang="fr-FR" b="0" i="0" dirty="0">
                <a:latin typeface="Calibri" panose="020F0502020204030204" pitchFamily="34" charset="0"/>
              </a:rPr>
              <a:t>Laisser 30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secondes aux élèves. Valider ou invalider les ardoises d’un discret signe de tête. Interroger un élève qui explique sa procédure. Un autre élève la valide. </a:t>
            </a:r>
          </a:p>
          <a:p>
            <a:pPr marL="0"/>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1" i="0" dirty="0">
                <a:latin typeface="Calibri" panose="020F0502020204030204" pitchFamily="34" charset="0"/>
              </a:rPr>
              <a:t> </a:t>
            </a:r>
            <a:r>
              <a:rPr lang="fr-FR" i="0" u="none" dirty="0">
                <a:latin typeface="Calibri" panose="020F0502020204030204" pitchFamily="34" charset="0"/>
              </a:rPr>
              <a:t>750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758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u="sng" dirty="0">
                <a:latin typeface="Calibri" panose="020F0502020204030204" pitchFamily="34" charset="0"/>
              </a:rPr>
              <a:t>760</a:t>
            </a:r>
            <a:r>
              <a:rPr lang="fr-FR" i="0" dirty="0">
                <a:latin typeface="Calibri" panose="020F0502020204030204" pitchFamily="34" charset="0"/>
              </a:rPr>
              <a:t>.</a:t>
            </a:r>
          </a:p>
          <a:p>
            <a:pPr marL="0"/>
            <a:r>
              <a:rPr lang="fr-FR" b="0" i="1" dirty="0">
                <a:latin typeface="Calibri" panose="020F0502020204030204" pitchFamily="34" charset="0"/>
              </a:rPr>
              <a:t>→ 758 est entre 750 et 760. L’arrondi à la dizaine de 758 est 760, car </a:t>
            </a:r>
            <a:r>
              <a:rPr lang="fr-FR" b="0" i="1" strike="noStrike" dirty="0">
                <a:latin typeface="Calibri" panose="020F0502020204030204" pitchFamily="34" charset="0"/>
              </a:rPr>
              <a:t>758 est plus proche de 760 que de </a:t>
            </a:r>
            <a:r>
              <a:rPr lang="fr-FR" b="0" i="1" dirty="0">
                <a:latin typeface="Calibri" panose="020F0502020204030204" pitchFamily="34" charset="0"/>
              </a:rPr>
              <a:t>750. On peut aussi voir que 758 a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unités restantes, il faut donc l’arrondir à la dizaine supérieure, la dizaine suivante.</a:t>
            </a:r>
          </a:p>
          <a:p>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1986416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A8C9F4-F3B4-85F5-A150-991107AF1E5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2A582D9-FD70-6982-6CE7-CD49C83034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A45E56A-110E-E520-21B4-A0804E08F39A}"/>
              </a:ext>
            </a:extLst>
          </p:cNvPr>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dirty="0">
                <a:latin typeface="Calibri" panose="020F0502020204030204" pitchFamily="34" charset="0"/>
              </a:rPr>
              <a:t>Même démarche.</a:t>
            </a:r>
          </a:p>
          <a:p>
            <a:pPr marL="0"/>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1" i="0" dirty="0">
                <a:latin typeface="Calibri" panose="020F0502020204030204" pitchFamily="34" charset="0"/>
              </a:rPr>
              <a:t> </a:t>
            </a:r>
            <a:r>
              <a:rPr lang="fr-FR" i="0" u="sng" dirty="0">
                <a:latin typeface="Calibri" panose="020F0502020204030204" pitchFamily="34" charset="0"/>
              </a:rPr>
              <a:t>5 260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264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270.</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dirty="0">
                <a:latin typeface="Calibri" panose="020F0502020204030204" pitchFamily="34" charset="0"/>
              </a:rPr>
              <a:t>→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264 est entre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260 et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270. L’arrondi à la dizaine de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264 est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260, car </a:t>
            </a:r>
            <a:r>
              <a:rPr lang="fr-FR" b="0" i="1" strike="noStrike" dirty="0">
                <a:latin typeface="Calibri" panose="020F0502020204030204" pitchFamily="34" charset="0"/>
              </a:rPr>
              <a:t>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strike="noStrike" dirty="0">
                <a:latin typeface="Calibri" panose="020F0502020204030204" pitchFamily="34" charset="0"/>
              </a:rPr>
              <a:t>264 est plus proche de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strike="noStrike" dirty="0">
                <a:latin typeface="Calibri" panose="020F0502020204030204" pitchFamily="34" charset="0"/>
              </a:rPr>
              <a:t>260 que de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strike="noStrike" dirty="0">
                <a:latin typeface="Calibri" panose="020F0502020204030204" pitchFamily="34" charset="0"/>
              </a:rPr>
              <a:t>27</a:t>
            </a:r>
            <a:r>
              <a:rPr lang="fr-FR" b="0" i="1" dirty="0">
                <a:latin typeface="Calibri" panose="020F0502020204030204" pitchFamily="34" charset="0"/>
              </a:rPr>
              <a:t>0. On peut aussi voir que 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264 a 4</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unités restantes, il faut donc l’arrondir à la dizaine inférieure, la dizaine précédente.</a:t>
            </a:r>
          </a:p>
          <a:p>
            <a:pPr marL="4572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0" i="1" dirty="0">
              <a:latin typeface="Calibri" panose="020F0502020204030204" pitchFamily="34" charset="0"/>
            </a:endParaRPr>
          </a:p>
          <a:p>
            <a:endParaRPr lang="fr-FR" i="0" dirty="0"/>
          </a:p>
        </p:txBody>
      </p:sp>
      <p:sp>
        <p:nvSpPr>
          <p:cNvPr id="4" name="Espace réservé du numéro de diapositive 3">
            <a:extLst>
              <a:ext uri="{FF2B5EF4-FFF2-40B4-BE49-F238E27FC236}">
                <a16:creationId xmlns:a16="http://schemas.microsoft.com/office/drawing/2014/main" id="{A5B07C2D-1D4F-5DE4-A849-DA08C921FFD3}"/>
              </a:ext>
            </a:extLst>
          </p:cNvPr>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4170582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Vous allez désormais chercher l’arrondi à la </a:t>
            </a:r>
            <a:r>
              <a:rPr lang="fr-FR" b="1" i="1" dirty="0">
                <a:latin typeface="Calibri" panose="020F0502020204030204" pitchFamily="34" charset="0"/>
              </a:rPr>
              <a:t>centaine</a:t>
            </a:r>
            <a:r>
              <a:rPr lang="fr-FR" i="1" dirty="0">
                <a:latin typeface="Calibri" panose="020F0502020204030204" pitchFamily="34" charset="0"/>
              </a:rPr>
              <a:t> du nombre donné. Vous allez donc encadrer le nombre entre la centaine précédente et la centaine suivante. Les nombres qui sont attendus n’ont donc pas de dizaines restantes, ni d’unités restantes. Une fois que vous aurez complété l’encadrement, vous entourerez la centaine qui est la plus proche du nombre. Ce sera l’arrondi à la centaine du nombre affiché.</a:t>
            </a:r>
            <a:endParaRPr lang="fr-FR" b="0" i="1"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304400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78959-0E39-F834-FE14-3FE249DA72F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F77D0C9-2DA0-83C1-E870-AD225316835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2CF91C8-5DDD-DCC0-131B-FF8063AB4920}"/>
              </a:ext>
            </a:extLst>
          </p:cNvPr>
          <p:cNvSpPr>
            <a:spLocks noGrp="1"/>
          </p:cNvSpPr>
          <p:nvPr>
            <p:ph type="body" idx="1"/>
          </p:nvPr>
        </p:nvSpPr>
        <p:spPr/>
        <p:txBody>
          <a:bodyPr/>
          <a:lstStyle/>
          <a:p>
            <a:pPr marL="0"/>
            <a:r>
              <a:rPr lang="fr-FR" i="1" dirty="0">
                <a:latin typeface="Calibri" panose="020F0502020204030204" pitchFamily="34" charset="0"/>
              </a:rPr>
              <a:t>Cherchez l’arrondi à la centaine de 682.</a:t>
            </a:r>
          </a:p>
          <a:p>
            <a:pPr marL="0"/>
            <a:r>
              <a:rPr lang="fr-FR" b="0" i="0" dirty="0">
                <a:latin typeface="Calibri" panose="020F0502020204030204" pitchFamily="34" charset="0"/>
              </a:rPr>
              <a:t>Laisser 30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secondes aux élèves. Valider ou invalider les ardoises d’un discret signe de tête.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alibri" panose="020F0502020204030204" pitchFamily="34"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dirty="0">
                <a:latin typeface="Calibri" panose="020F0502020204030204" pitchFamily="34" charset="0"/>
              </a:rPr>
              <a:t>:</a:t>
            </a:r>
            <a:r>
              <a:rPr lang="fr-FR" b="1" i="0" dirty="0">
                <a:latin typeface="Calibri" panose="020F0502020204030204" pitchFamily="34" charset="0"/>
              </a:rPr>
              <a:t> </a:t>
            </a:r>
            <a:r>
              <a:rPr lang="fr-FR" i="0" u="none" dirty="0">
                <a:latin typeface="Calibri" panose="020F0502020204030204" pitchFamily="34" charset="0"/>
              </a:rPr>
              <a:t>600</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682</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dirty="0">
                <a:latin typeface="Calibri" panose="020F0502020204030204" pitchFamily="34" charset="0"/>
              </a:rPr>
              <a:t>&lt;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0" u="sng" dirty="0">
                <a:latin typeface="Calibri" panose="020F0502020204030204" pitchFamily="34" charset="0"/>
              </a:rPr>
              <a:t>700</a:t>
            </a:r>
            <a:r>
              <a:rPr lang="fr-FR" i="0" dirty="0">
                <a:latin typeface="Calibri" panose="020F0502020204030204" pitchFamily="34" charset="0"/>
              </a:rPr>
              <a:t>.</a:t>
            </a:r>
          </a:p>
          <a:p>
            <a:pPr marL="0"/>
            <a:r>
              <a:rPr lang="fr-FR" b="0" i="0" dirty="0">
                <a:latin typeface="Calibri" panose="020F0502020204030204" pitchFamily="34" charset="0"/>
              </a:rPr>
              <a:t>Interroger un élève qui explique sa procédure. Un autre élève la valide. </a:t>
            </a:r>
          </a:p>
          <a:p>
            <a:pPr marL="0"/>
            <a:r>
              <a:rPr lang="fr-FR" b="0" i="1" dirty="0">
                <a:latin typeface="Calibri" panose="020F0502020204030204" pitchFamily="34" charset="0"/>
              </a:rPr>
              <a:t>→ 682 est entre 600 et 700. L’arrondi à la centaine de 682 est 700, car </a:t>
            </a:r>
            <a:r>
              <a:rPr lang="fr-FR" b="0" i="1" strike="noStrike" dirty="0">
                <a:latin typeface="Calibri" panose="020F0502020204030204" pitchFamily="34" charset="0"/>
              </a:rPr>
              <a:t>682 est plus proche de 700 que de 600</a:t>
            </a:r>
            <a:r>
              <a:rPr lang="fr-FR" b="0" i="1" dirty="0">
                <a:latin typeface="Calibri" panose="020F0502020204030204" pitchFamily="34" charset="0"/>
              </a:rPr>
              <a:t>.</a:t>
            </a:r>
          </a:p>
          <a:p>
            <a:pPr marL="0"/>
            <a:r>
              <a:rPr lang="fr-FR" b="0" i="0" dirty="0">
                <a:latin typeface="Calibri" panose="020F0502020204030204" pitchFamily="34" charset="0"/>
              </a:rPr>
              <a:t>Préciser :</a:t>
            </a:r>
            <a:r>
              <a:rPr lang="fr-FR" b="0" i="1" dirty="0">
                <a:latin typeface="Calibri" panose="020F0502020204030204" pitchFamily="34" charset="0"/>
              </a:rPr>
              <a:t> pour savoir si on doit arrondir un nombre à la centaine supérieure ou inférieure, on ne doit plus observer le chiffre des unités. On peut raisonner de la même façon avec le chiffre des dizaines. Ici par exemple, il y a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dirty="0">
                <a:latin typeface="Calibri" panose="020F0502020204030204" pitchFamily="34" charset="0"/>
              </a:rPr>
              <a:t>dizaines restantes, donc il faut arrondir à la centaine supérieure, c’est-à-dire la centaine suivant 682, donc 700.</a:t>
            </a:r>
          </a:p>
        </p:txBody>
      </p:sp>
      <p:sp>
        <p:nvSpPr>
          <p:cNvPr id="4" name="Espace réservé du numéro de diapositive 3">
            <a:extLst>
              <a:ext uri="{FF2B5EF4-FFF2-40B4-BE49-F238E27FC236}">
                <a16:creationId xmlns:a16="http://schemas.microsoft.com/office/drawing/2014/main" id="{07873707-2D1D-6283-C9DF-DED018CDA7A9}"/>
              </a:ext>
            </a:extLst>
          </p:cNvPr>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18576686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3312F75D-4240-820A-91D6-33DCF02D5C9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lt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p:cSld name="1_Titre et contenu">
    <p:spTree>
      <p:nvGrpSpPr>
        <p:cNvPr id="1" name="Shape 25"/>
        <p:cNvGrpSpPr/>
        <p:nvPr/>
      </p:nvGrpSpPr>
      <p:grpSpPr>
        <a:xfrm>
          <a:off x="0" y="0"/>
          <a:ext cx="0" cy="0"/>
          <a:chOff x="0" y="0"/>
          <a:chExt cx="0" cy="0"/>
        </a:xfrm>
      </p:grpSpPr>
      <p:sp>
        <p:nvSpPr>
          <p:cNvPr id="26" name="Google Shape;26;p92"/>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92"/>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92"/>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92"/>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0" name="Google Shape;30;p92"/>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31" name="Google Shape;31;p92"/>
          <p:cNvPicPr preferRelativeResize="0"/>
          <p:nvPr/>
        </p:nvPicPr>
        <p:blipFill rotWithShape="1">
          <a:blip r:embed="rId3">
            <a:alphaModFix/>
          </a:blip>
          <a:srcRect/>
          <a:stretch/>
        </p:blipFill>
        <p:spPr>
          <a:xfrm>
            <a:off x="3467840" y="1734532"/>
            <a:ext cx="2131447" cy="1660601"/>
          </a:xfrm>
          <a:prstGeom prst="rect">
            <a:avLst/>
          </a:prstGeom>
          <a:noFill/>
          <a:ln>
            <a:noFill/>
          </a:ln>
        </p:spPr>
      </p:pic>
      <p:pic>
        <p:nvPicPr>
          <p:cNvPr id="32" name="Google Shape;32;p92"/>
          <p:cNvPicPr preferRelativeResize="0"/>
          <p:nvPr/>
        </p:nvPicPr>
        <p:blipFill rotWithShape="1">
          <a:blip r:embed="rId4">
            <a:alphaModFix/>
          </a:blip>
          <a:srcRect/>
          <a:stretch/>
        </p:blipFill>
        <p:spPr>
          <a:xfrm>
            <a:off x="3584788" y="4580462"/>
            <a:ext cx="1897549" cy="9799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49" y="0"/>
            <a:ext cx="6162581"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pic>
        <p:nvPicPr>
          <p:cNvPr id="7" name="Image 6">
            <a:extLst>
              <a:ext uri="{FF2B5EF4-FFF2-40B4-BE49-F238E27FC236}">
                <a16:creationId xmlns:a16="http://schemas.microsoft.com/office/drawing/2014/main" id="{05AE12C4-B456-45A6-A54A-1DC6E079BE9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771294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1_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260700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1"/>
            <a:ext cx="6029608"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EFFB1A13-B56B-495C-A63E-82765F4EE0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576321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9"/>
        <p:cNvGrpSpPr/>
        <p:nvPr/>
      </p:nvGrpSpPr>
      <p:grpSpPr>
        <a:xfrm>
          <a:off x="0" y="0"/>
          <a:ext cx="0" cy="0"/>
          <a:chOff x="0" y="0"/>
          <a:chExt cx="0" cy="0"/>
        </a:xfrm>
      </p:grpSpPr>
      <p:sp>
        <p:nvSpPr>
          <p:cNvPr id="100" name="Google Shape;100;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 name="Google Shape;101;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 name="Google Shape;102;p42"/>
          <p:cNvSpPr txBox="1">
            <a:spLocks noGrp="1"/>
          </p:cNvSpPr>
          <p:nvPr>
            <p:ph type="title"/>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03" name="Google Shape;103;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05"/>
        <p:cNvGrpSpPr/>
        <p:nvPr/>
      </p:nvGrpSpPr>
      <p:grpSpPr>
        <a:xfrm>
          <a:off x="0" y="0"/>
          <a:ext cx="0" cy="0"/>
          <a:chOff x="0" y="0"/>
          <a:chExt cx="0" cy="0"/>
        </a:xfrm>
      </p:grpSpPr>
      <p:sp>
        <p:nvSpPr>
          <p:cNvPr id="106" name="Google Shape;106;p50"/>
          <p:cNvSpPr/>
          <p:nvPr/>
        </p:nvSpPr>
        <p:spPr>
          <a:xfrm>
            <a:off x="0" y="0"/>
            <a:ext cx="9144000" cy="476672"/>
          </a:xfrm>
          <a:prstGeom prst="rect">
            <a:avLst/>
          </a:prstGeom>
          <a:solidFill>
            <a:srgbClr val="61C4D1"/>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107" name="Google Shape;107;p50"/>
          <p:cNvSpPr txBox="1">
            <a:spLocks noGrp="1"/>
          </p:cNvSpPr>
          <p:nvPr>
            <p:ph type="title"/>
          </p:nvPr>
        </p:nvSpPr>
        <p:spPr>
          <a:xfrm>
            <a:off x="72468" y="0"/>
            <a:ext cx="4113032" cy="476673"/>
          </a:xfrm>
          <a:prstGeom prst="rect">
            <a:avLst/>
          </a:prstGeom>
          <a:solidFill>
            <a:srgbClr val="61C4D1"/>
          </a:solid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50"/>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50"/>
          <p:cNvSpPr/>
          <p:nvPr/>
        </p:nvSpPr>
        <p:spPr>
          <a:xfrm>
            <a:off x="18039"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66" r:id="rId4"/>
    <p:sldLayoutId id="2147483667" r:id="rId5"/>
    <p:sldLayoutId id="2147483668"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
        <p:cNvGrpSpPr/>
        <p:nvPr/>
      </p:nvGrpSpPr>
      <p:grpSpPr>
        <a:xfrm>
          <a:off x="0" y="0"/>
          <a:ext cx="0" cy="0"/>
          <a:chOff x="0" y="0"/>
          <a:chExt cx="0" cy="0"/>
        </a:xfrm>
      </p:grpSpPr>
      <p:sp>
        <p:nvSpPr>
          <p:cNvPr id="94" name="Google Shape;94;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5" name="Google Shape;95;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6" name="Google Shape;96;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8" name="Google Shape;98;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
          <p:cNvSpPr txBox="1">
            <a:spLocks noGrp="1"/>
          </p:cNvSpPr>
          <p:nvPr>
            <p:ph type="ctrTitle"/>
          </p:nvPr>
        </p:nvSpPr>
        <p:spPr>
          <a:xfrm>
            <a:off x="751788" y="3040905"/>
            <a:ext cx="7772400" cy="776100"/>
          </a:xfrm>
          <a:prstGeom prst="rect">
            <a:avLst/>
          </a:prstGeom>
          <a:noFill/>
          <a:ln>
            <a:noFill/>
          </a:ln>
        </p:spPr>
        <p:txBody>
          <a:bodyPr spcFirstLastPara="1" wrap="square" lIns="91425" tIns="45700" rIns="91425" bIns="45700" anchor="b" anchorCtr="0">
            <a:normAutofit fontScale="90000"/>
          </a:bodyPr>
          <a:lstStyle/>
          <a:p>
            <a:pPr lvl="0"/>
            <a:r>
              <a:rPr lang="fr-FR" dirty="0"/>
              <a:t>89. LES NOMBRES JUSQU’À 10 000</a:t>
            </a:r>
            <a:br>
              <a:rPr lang="fr-FR" dirty="0"/>
            </a:br>
            <a:r>
              <a:rPr lang="fr-FR" dirty="0">
                <a:solidFill>
                  <a:schemeClr val="bg1"/>
                </a:solidFill>
              </a:rPr>
              <a:t>Estimer un résultat</a:t>
            </a: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4BFD6A42-C58C-F344-5016-D36F50A4E0A5}"/>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9727651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65CB46F9-D6CB-27C8-DFB8-9CEF8683B6F7}"/>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40545832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A7385-B711-4E65-6191-CFA1CBD9B580}"/>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7CDE8945-FA29-FEBA-6B5B-5D17D911BB5B}"/>
              </a:ext>
            </a:extLst>
          </p:cNvPr>
          <p:cNvSpPr>
            <a:spLocks noGrp="1"/>
          </p:cNvSpPr>
          <p:nvPr>
            <p:ph type="title"/>
          </p:nvPr>
        </p:nvSpPr>
        <p:spPr/>
        <p:txBody>
          <a:bodyPr/>
          <a:lstStyle/>
          <a:p>
            <a:endParaRPr lang="fr-FR"/>
          </a:p>
        </p:txBody>
      </p:sp>
      <p:pic>
        <p:nvPicPr>
          <p:cNvPr id="9" name="Espace réservé du contenu 8">
            <a:extLst>
              <a:ext uri="{FF2B5EF4-FFF2-40B4-BE49-F238E27FC236}">
                <a16:creationId xmlns:a16="http://schemas.microsoft.com/office/drawing/2014/main" id="{7A3721C5-261C-9546-60CC-6EEEF224F1DF}"/>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786197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3F9A4ECC-B6A6-0550-2CC4-153E9F7CF312}"/>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285630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du contenu 10">
            <a:extLst>
              <a:ext uri="{FF2B5EF4-FFF2-40B4-BE49-F238E27FC236}">
                <a16:creationId xmlns:a16="http://schemas.microsoft.com/office/drawing/2014/main" id="{7C3C6BFC-D751-3813-FB86-2B6E117C2F46}"/>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700080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ce réservé du contenu 11">
            <a:extLst>
              <a:ext uri="{FF2B5EF4-FFF2-40B4-BE49-F238E27FC236}">
                <a16:creationId xmlns:a16="http://schemas.microsoft.com/office/drawing/2014/main" id="{28AC7DE5-768F-A6F1-1980-0D5F0AEB69A0}"/>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0590649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du contenu 10">
            <a:extLst>
              <a:ext uri="{FF2B5EF4-FFF2-40B4-BE49-F238E27FC236}">
                <a16:creationId xmlns:a16="http://schemas.microsoft.com/office/drawing/2014/main" id="{FA225904-01C5-55D4-7C64-FA653B966302}"/>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6265873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ce réservé du contenu 11">
            <a:extLst>
              <a:ext uri="{FF2B5EF4-FFF2-40B4-BE49-F238E27FC236}">
                <a16:creationId xmlns:a16="http://schemas.microsoft.com/office/drawing/2014/main" id="{588A0B88-DF6F-AA52-9FF8-00851ADCBC76}"/>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7831571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Espace réservé du contenu 16">
            <a:extLst>
              <a:ext uri="{FF2B5EF4-FFF2-40B4-BE49-F238E27FC236}">
                <a16:creationId xmlns:a16="http://schemas.microsoft.com/office/drawing/2014/main" id="{0A7AB4AE-4CE9-A9A0-0346-557343BD13F2}"/>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2838615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29DC1-B413-90C9-67A7-3773D04A882F}"/>
            </a:ext>
          </a:extLst>
        </p:cNvPr>
        <p:cNvGrpSpPr/>
        <p:nvPr/>
      </p:nvGrpSpPr>
      <p:grpSpPr>
        <a:xfrm>
          <a:off x="0" y="0"/>
          <a:ext cx="0" cy="0"/>
          <a:chOff x="0" y="0"/>
          <a:chExt cx="0" cy="0"/>
        </a:xfrm>
      </p:grpSpPr>
      <p:pic>
        <p:nvPicPr>
          <p:cNvPr id="19" name="Espace réservé du contenu 18">
            <a:extLst>
              <a:ext uri="{FF2B5EF4-FFF2-40B4-BE49-F238E27FC236}">
                <a16:creationId xmlns:a16="http://schemas.microsoft.com/office/drawing/2014/main" id="{21995B4D-71D8-05FE-6507-F3900674D23A}"/>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716404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284064-E815-D500-14DF-C776A49382B6}"/>
            </a:ext>
          </a:extLst>
        </p:cNvPr>
        <p:cNvGrpSpPr/>
        <p:nvPr/>
      </p:nvGrpSpPr>
      <p:grpSpPr>
        <a:xfrm>
          <a:off x="0" y="0"/>
          <a:ext cx="0" cy="0"/>
          <a:chOff x="0" y="0"/>
          <a:chExt cx="0" cy="0"/>
        </a:xfrm>
      </p:grpSpPr>
      <p:pic>
        <p:nvPicPr>
          <p:cNvPr id="15" name="Espace réservé du contenu 14">
            <a:extLst>
              <a:ext uri="{FF2B5EF4-FFF2-40B4-BE49-F238E27FC236}">
                <a16:creationId xmlns:a16="http://schemas.microsoft.com/office/drawing/2014/main" id="{A82C9AC8-0ADA-0441-65FA-83840C10A7A1}"/>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3041816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BE84F3-0F7B-E628-4013-B5379E481DFD}"/>
            </a:ext>
          </a:extLst>
        </p:cNvPr>
        <p:cNvGrpSpPr/>
        <p:nvPr/>
      </p:nvGrpSpPr>
      <p:grpSpPr>
        <a:xfrm>
          <a:off x="0" y="0"/>
          <a:ext cx="0" cy="0"/>
          <a:chOff x="0" y="0"/>
          <a:chExt cx="0" cy="0"/>
        </a:xfrm>
      </p:grpSpPr>
      <p:pic>
        <p:nvPicPr>
          <p:cNvPr id="19" name="Espace réservé du contenu 18">
            <a:extLst>
              <a:ext uri="{FF2B5EF4-FFF2-40B4-BE49-F238E27FC236}">
                <a16:creationId xmlns:a16="http://schemas.microsoft.com/office/drawing/2014/main" id="{EB31DE24-F89B-CE46-F1EF-6B2E7BEDC8AF}"/>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2796581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01CF01-569E-55C0-39A9-58D0A0E919C2}"/>
            </a:ext>
          </a:extLst>
        </p:cNvPr>
        <p:cNvGrpSpPr/>
        <p:nvPr/>
      </p:nvGrpSpPr>
      <p:grpSpPr>
        <a:xfrm>
          <a:off x="0" y="0"/>
          <a:ext cx="0" cy="0"/>
          <a:chOff x="0" y="0"/>
          <a:chExt cx="0" cy="0"/>
        </a:xfrm>
      </p:grpSpPr>
      <p:pic>
        <p:nvPicPr>
          <p:cNvPr id="19" name="Espace réservé du contenu 18">
            <a:extLst>
              <a:ext uri="{FF2B5EF4-FFF2-40B4-BE49-F238E27FC236}">
                <a16:creationId xmlns:a16="http://schemas.microsoft.com/office/drawing/2014/main" id="{A8E1F7AB-437D-E049-CE63-4D4A6131AE20}"/>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0302596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17C39DB-8A7F-AA00-6151-AD4E1CA6E94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2435404-EE25-6D7A-16B3-E7A92ED677F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FC82BEE-1992-AC82-7AE2-1AF8FD5F5EA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807E958-41E5-0C48-3A42-5B1D90DF10C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085033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CF5D6FB4-EE84-BB3F-9B83-6498DA408A9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53B57A1-7B2D-F200-E120-2D34F357305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538248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681E38FF-3CD5-E86A-FD5B-0E7B597B36F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0933CC3-118C-5E43-CF6F-95A0D4A6E12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854005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9C8F48D4-3448-3C36-8EF4-940DD9E892A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679F78F-78BB-E015-AA88-3AF42C8AEAC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6" name="Titre 5">
            <a:extLst>
              <a:ext uri="{FF2B5EF4-FFF2-40B4-BE49-F238E27FC236}">
                <a16:creationId xmlns:a16="http://schemas.microsoft.com/office/drawing/2014/main" id="{61220EE1-5ECA-D20B-35E5-A016F6FE7D83}"/>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D31CC3EE-0EE8-21EA-0417-AD7867BEC04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CA132A-FD1A-46A1-C9FB-C65D2009F0CD}"/>
            </a:ext>
          </a:extLst>
        </p:cNvPr>
        <p:cNvGrpSpPr/>
        <p:nvPr/>
      </p:nvGrpSpPr>
      <p:grpSpPr>
        <a:xfrm>
          <a:off x="0" y="0"/>
          <a:ext cx="0" cy="0"/>
          <a:chOff x="0" y="0"/>
          <a:chExt cx="0" cy="0"/>
        </a:xfrm>
      </p:grpSpPr>
      <p:pic>
        <p:nvPicPr>
          <p:cNvPr id="16" name="Espace réservé du contenu 15">
            <a:extLst>
              <a:ext uri="{FF2B5EF4-FFF2-40B4-BE49-F238E27FC236}">
                <a16:creationId xmlns:a16="http://schemas.microsoft.com/office/drawing/2014/main" id="{564AC687-200E-401B-EC25-1CBAC6FEEB99}"/>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52577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Espace réservé du contenu 22">
            <a:extLst>
              <a:ext uri="{FF2B5EF4-FFF2-40B4-BE49-F238E27FC236}">
                <a16:creationId xmlns:a16="http://schemas.microsoft.com/office/drawing/2014/main" id="{3B7FC824-DE71-2DA2-5F37-B80C1D69E7E1}"/>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5733577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Espace réservé du contenu 26">
            <a:extLst>
              <a:ext uri="{FF2B5EF4-FFF2-40B4-BE49-F238E27FC236}">
                <a16:creationId xmlns:a16="http://schemas.microsoft.com/office/drawing/2014/main" id="{E0FBA4BA-37C5-6594-8910-9AF22615FADB}"/>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243655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59BD4F76-8D7B-80FB-C27E-A0F4E0D98181}"/>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0575523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316D40-18B5-463F-8482-EA31FA7EF3F4}"/>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6AA4D671-94A7-E882-DA20-6B00E59F1C98}"/>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2801209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Espace réservé du contenu 9">
            <a:extLst>
              <a:ext uri="{FF2B5EF4-FFF2-40B4-BE49-F238E27FC236}">
                <a16:creationId xmlns:a16="http://schemas.microsoft.com/office/drawing/2014/main" id="{9AD5BB54-2081-F38E-A9A6-191C10A73BAA}"/>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9593711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5AB05-BD25-DC1B-790D-373FE8719C06}"/>
            </a:ext>
          </a:extLst>
        </p:cNvPr>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EA0634CB-E115-B0DD-DC6D-22B5CBAD40EB}"/>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997895927"/>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DFB0DB-D2D1-47D1-8EA2-B8D497D03C71}">
  <ds:schemaRefs>
    <ds:schemaRef ds:uri="http://schemas.microsoft.com/office/2006/documentManagement/types"/>
    <ds:schemaRef ds:uri="http://purl.org/dc/terms/"/>
    <ds:schemaRef ds:uri="http://schemas.microsoft.com/office/infopath/2007/PartnerControls"/>
    <ds:schemaRef ds:uri="http://purl.org/dc/dcmitype/"/>
    <ds:schemaRef ds:uri="http://www.w3.org/XML/1998/namespace"/>
    <ds:schemaRef ds:uri="http://schemas.microsoft.com/office/2006/metadata/properties"/>
    <ds:schemaRef ds:uri="27f64e36-29aa-44d5-a3e0-06242cad7d4d"/>
    <ds:schemaRef ds:uri="cd84cc96-e4f0-4e7f-873a-a508fb658c41"/>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7C89612B-610F-4108-AE17-62FD1A561660}">
  <ds:schemaRefs>
    <ds:schemaRef ds:uri="http://schemas.microsoft.com/sharepoint/v3/contenttype/forms"/>
  </ds:schemaRefs>
</ds:datastoreItem>
</file>

<file path=customXml/itemProps3.xml><?xml version="1.0" encoding="utf-8"?>
<ds:datastoreItem xmlns:ds="http://schemas.openxmlformats.org/officeDocument/2006/customXml" ds:itemID="{46E63628-52AA-4DFF-AA6A-5674048909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TotalTime>
  <Words>1766</Words>
  <Application>Microsoft Office PowerPoint</Application>
  <PresentationFormat>Affichage à l'écran (4:3)</PresentationFormat>
  <Paragraphs>90</Paragraphs>
  <Slides>27</Slides>
  <Notes>27</Notes>
  <HiddenSlides>0</HiddenSlides>
  <MMClips>0</MMClips>
  <ScaleCrop>false</ScaleCrop>
  <HeadingPairs>
    <vt:vector size="6" baseType="variant">
      <vt:variant>
        <vt:lpstr>Polices utilisées</vt:lpstr>
      </vt:variant>
      <vt:variant>
        <vt:i4>3</vt:i4>
      </vt:variant>
      <vt:variant>
        <vt:lpstr>Thème</vt:lpstr>
      </vt:variant>
      <vt:variant>
        <vt:i4>2</vt:i4>
      </vt:variant>
      <vt:variant>
        <vt:lpstr>Titres des diapositives</vt:lpstr>
      </vt:variant>
      <vt:variant>
        <vt:i4>27</vt:i4>
      </vt:variant>
    </vt:vector>
  </HeadingPairs>
  <TitlesOfParts>
    <vt:vector size="32" baseType="lpstr">
      <vt:lpstr>Arial</vt:lpstr>
      <vt:lpstr>Calibri</vt:lpstr>
      <vt:lpstr>Verdana</vt:lpstr>
      <vt:lpstr>Thème Office</vt:lpstr>
      <vt:lpstr>3_Thème Office</vt:lpstr>
      <vt:lpstr>89. LES NOMBRES JUSQU’À 10 000 Estimer un résultat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Éditions Hatier</dc:creator>
  <cp:lastModifiedBy>LE BOT SANDRA</cp:lastModifiedBy>
  <cp:revision>3</cp:revision>
  <dcterms:created xsi:type="dcterms:W3CDTF">2022-01-07T11:15:07Z</dcterms:created>
  <dcterms:modified xsi:type="dcterms:W3CDTF">2026-03-16T11:08:04Z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