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653" r:id="rId5"/>
    <p:sldMasterId id="2147483658" r:id="rId6"/>
    <p:sldMasterId id="2147483662" r:id="rId7"/>
    <p:sldMasterId id="2147483666" r:id="rId8"/>
    <p:sldMasterId id="2147483668" r:id="rId9"/>
    <p:sldMasterId id="2147483673" r:id="rId10"/>
  </p:sldMasterIdLst>
  <p:notesMasterIdLst>
    <p:notesMasterId r:id="rId33"/>
  </p:notesMasterIdLst>
  <p:sldIdLst>
    <p:sldId id="323" r:id="rId11"/>
    <p:sldId id="258" r:id="rId12"/>
    <p:sldId id="325" r:id="rId13"/>
    <p:sldId id="326" r:id="rId14"/>
    <p:sldId id="327" r:id="rId15"/>
    <p:sldId id="328" r:id="rId16"/>
    <p:sldId id="303" r:id="rId17"/>
    <p:sldId id="335" r:id="rId18"/>
    <p:sldId id="491" r:id="rId19"/>
    <p:sldId id="330" r:id="rId20"/>
    <p:sldId id="331" r:id="rId21"/>
    <p:sldId id="336" r:id="rId22"/>
    <p:sldId id="337" r:id="rId23"/>
    <p:sldId id="339" r:id="rId24"/>
    <p:sldId id="341" r:id="rId25"/>
    <p:sldId id="285" r:id="rId26"/>
    <p:sldId id="288" r:id="rId27"/>
    <p:sldId id="290" r:id="rId28"/>
    <p:sldId id="291" r:id="rId29"/>
    <p:sldId id="286" r:id="rId30"/>
    <p:sldId id="490" r:id="rId31"/>
    <p:sldId id="287" r:id="rId32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34"/>
      <p:bold r:id="rId35"/>
      <p:italic r:id="rId36"/>
      <p:bold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5" roundtripDataSignature="AMtx7miNbJHp9ho4ruAvxi+IG1ImtxoxrQ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75900-4CD5-0B77-42CA-03FBCC6F856F}" name="Pauline Lion" initials="PL" userId="48ef9a2cfb904c2c" providerId="Windows Live"/>
  <p188:author id="{51BF5A0C-B0EB-839A-131C-955373972CF5}" name="LE BOT SANDRA" initials="SL" userId="S::SLEBOT@editions-hatier.fr::5fe4e071-d3f4-40df-970f-ee8fcf898346" providerId="AD"/>
  <p188:author id="{8035A710-E786-5AD4-6E6B-F2C4540F2679}" name="CHAUVELLIER ANNE" initials="CA" userId="S::ACHAUVELLIER@editions-hatier.fr::f6f57ace-c9cf-44ce-941b-3615434e65b1" providerId="AD"/>
  <p188:author id="{5F8BA321-80A1-CEA0-CCDE-AB6954515002}" name="TAILLADE JUSTINE" initials="TJ" userId="S::JTAILLADE@editions-hatier.fr::7689be7a-6074-46a5-a6a4-f2fd3e4f6393" providerId="AD"/>
  <p188:author id="{BCEC0C35-085C-D9B9-E378-2995294E600F}" name="Sylvie Advenier" initials="SA" userId="516bcc22ff4f1580" providerId="Windows Live"/>
  <p188:author id="{99329D8D-736E-127F-056B-D92D91D3CEEB}" name="Harmonie Rossi Tessier" initials="HRT" userId="ce3dc0babca3d520" providerId="Windows Live"/>
  <p188:author id="{6E47C18F-DDAE-EA39-9B3A-D5582A6DAE9D}" name="pauline.negrellion" initials="pa" userId="S::pauline.negrellion_gmail.com#ext#@hachette.onmicrosoft.com::9fb65b54-3bbd-4994-b3cf-42d8602c7eef" providerId="AD"/>
  <p188:author id="{CB410498-00AA-A716-1E6C-E42B11846246}" name="jennifer riviere" initials="jr" userId="77148290420568c5" providerId="Windows Live"/>
  <p188:author id="{2EACF4B5-B5D6-1F77-434B-4ACC816D40DA}" name="Caroline HACHE" initials="CH" userId="Caroline HACHE" providerId="None"/>
  <p188:author id="{4CF84EDD-95CE-3E5E-4B94-06DB52278683}" name="Christophe Dracos" initials="CD" userId="S::cri.dracos_outlook.fr#ext#@hachette.onmicrosoft.com::9a339485-cc17-450e-b56d-f2edc49cae5a" providerId="AD"/>
  <p188:author id="{11392DF4-B385-4FE1-7B1C-2996C4C1DFB8}" name="Yaël Fernandez" initials="YF" userId="5a0aec09e72f9ec6" providerId="Windows Liv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ristophe DRACOS" initials="" lastIdx="5" clrIdx="0"/>
  <p:cmAuthor id="1" name="jennifer r" initials="" lastIdx="10" clrIdx="1"/>
  <p:cmAuthor id="2" name="Catherine MALLARD" initials="" lastIdx="7" clrIdx="2"/>
  <p:cmAuthor id="3" name="Pauline Negrel-Lion" initials="" lastIdx="10" clrIdx="3"/>
  <p:cmAuthor id="4" name="HACHE Caroline" initials="" lastIdx="3" clrIdx="4"/>
  <p:cmAuthor id="5" name="Harmonie Tessier" initials="" lastIdx="3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AFE"/>
    <a:srgbClr val="F6FBFF"/>
    <a:srgbClr val="61C4D1"/>
    <a:srgbClr val="FFD1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72" autoAdjust="0"/>
    <p:restoredTop sz="60048" autoAdjust="0"/>
  </p:normalViewPr>
  <p:slideViewPr>
    <p:cSldViewPr snapToGrid="0">
      <p:cViewPr varScale="1">
        <p:scale>
          <a:sx n="66" d="100"/>
          <a:sy n="66" d="100"/>
        </p:scale>
        <p:origin x="3174" y="66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" Type="http://schemas.openxmlformats.org/officeDocument/2006/relationships/customXml" Target="../customXml/item3.xml"/><Relationship Id="rId21" Type="http://schemas.openxmlformats.org/officeDocument/2006/relationships/slide" Target="slides/slide11.xml"/><Relationship Id="rId34" Type="http://schemas.openxmlformats.org/officeDocument/2006/relationships/font" Target="fonts/font1.fntdata"/><Relationship Id="rId55" Type="http://customschemas.google.com/relationships/presentationmetadata" Target="metadata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notesMaster" Target="notesMasters/notesMaster1.xml"/><Relationship Id="rId59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font" Target="fonts/font4.fntdata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font" Target="fonts/font3.fntdata"/><Relationship Id="rId57" Type="http://schemas.openxmlformats.org/officeDocument/2006/relationships/presProps" Target="presProps.xml"/><Relationship Id="rId61" Type="http://schemas.microsoft.com/office/2018/10/relationships/authors" Target="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font" Target="fonts/font2.fntdata"/><Relationship Id="rId56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/>
              <a:t>Aujourd’hui, nous allons apprendre à calculer des durées.</a:t>
            </a:r>
          </a:p>
        </p:txBody>
      </p:sp>
      <p:sp>
        <p:nvSpPr>
          <p:cNvPr id="108" name="Google Shape;10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>
          <a:extLst>
            <a:ext uri="{FF2B5EF4-FFF2-40B4-BE49-F238E27FC236}">
              <a16:creationId xmlns:a16="http://schemas.microsoft.com/office/drawing/2014/main" id="{7D5C9048-594D-072D-B1AE-F011631C53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CCB3BF73-17A6-7944-99B1-2E977B5FA3C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3:notes">
            <a:extLst>
              <a:ext uri="{FF2B5EF4-FFF2-40B4-BE49-F238E27FC236}">
                <a16:creationId xmlns:a16="http://schemas.microsoft.com/office/drawing/2014/main" id="{46ABD0AC-0EB7-E6BD-41AE-95C42268806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Vous allez tracer et compléter le schéma sur votre ardoise afin de résoudr</a:t>
            </a:r>
            <a:r>
              <a:rPr lang="fr-FR" i="0" u="none" dirty="0"/>
              <a:t>e ce problème. Distribuer la fiche photocopiable n° 97 plastifiée</a:t>
            </a:r>
            <a:r>
              <a:rPr lang="fr-FR" i="0" u="none" strike="noStrike" dirty="0"/>
              <a:t> </a:t>
            </a:r>
            <a:r>
              <a:rPr lang="fr-FR" i="0" dirty="0"/>
              <a:t>en différenciation.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Passer dans les rangs pour guider si nécessaire. Compléter le schéma sous la dictée d’un ou plusieurs élèves.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 attendue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i="0" dirty="0"/>
              <a:t>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heures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50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minutes.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b="0" i="1" baseline="0" dirty="0">
                <a:effectLst/>
                <a:ea typeface="Calibri" charset="0"/>
                <a:cs typeface="Times New Roman" charset="0"/>
              </a:rPr>
              <a:t>→ </a:t>
            </a:r>
            <a:r>
              <a:rPr lang="fr-FR" i="0" dirty="0">
                <a:sym typeface="Symbol" panose="05050102010706020507" pitchFamily="18" charset="2"/>
              </a:rPr>
              <a:t>De 9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15 à 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h, j’ai ajouté 45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minutes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Symbol" panose="05050102010706020507" pitchFamily="18" charset="2"/>
              <a:buNone/>
              <a:tabLst/>
              <a:defRPr/>
            </a:pPr>
            <a:r>
              <a:rPr lang="fr-FR" sz="1200" b="0" i="1" baseline="0" dirty="0">
                <a:effectLst/>
                <a:ea typeface="Calibri" charset="0"/>
                <a:cs typeface="Times New Roman" charset="0"/>
              </a:rPr>
              <a:t>→ </a:t>
            </a:r>
            <a:r>
              <a:rPr lang="fr-FR" i="0" dirty="0">
                <a:sym typeface="Symbol" panose="05050102010706020507" pitchFamily="18" charset="2"/>
              </a:rPr>
              <a:t>de 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h à 12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h, j’ai ajouté 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heures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Symbol" panose="05050102010706020507" pitchFamily="18" charset="2"/>
              <a:buNone/>
              <a:tabLst/>
              <a:defRPr/>
            </a:pPr>
            <a:r>
              <a:rPr lang="fr-FR" sz="1200" b="0" i="1" baseline="0" dirty="0">
                <a:effectLst/>
                <a:ea typeface="Calibri" charset="0"/>
                <a:cs typeface="Times New Roman" charset="0"/>
              </a:rPr>
              <a:t>→ </a:t>
            </a:r>
            <a:r>
              <a:rPr lang="fr-FR" i="0" dirty="0">
                <a:sym typeface="Symbol" panose="05050102010706020507" pitchFamily="18" charset="2"/>
              </a:rPr>
              <a:t>de 12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h</a:t>
            </a:r>
            <a:r>
              <a:rPr lang="fr-FR" i="0" dirty="0">
                <a:sym typeface="Symbol" panose="05050102010706020507" pitchFamily="18" charset="2"/>
              </a:rPr>
              <a:t> à 12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05, j’ai ajouté 5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minutes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Symbol" panose="05050102010706020507" pitchFamily="18" charset="2"/>
              <a:buNone/>
              <a:tabLst/>
              <a:defRPr/>
            </a:pPr>
            <a:r>
              <a:rPr lang="fr-FR" sz="1200" b="0" i="1" baseline="0" dirty="0">
                <a:effectLst/>
                <a:ea typeface="Calibri" charset="0"/>
                <a:cs typeface="Times New Roman" charset="0"/>
              </a:rPr>
              <a:t>→ </a:t>
            </a:r>
            <a:r>
              <a:rPr lang="fr-FR" i="0" dirty="0">
                <a:sym typeface="Symbol" panose="05050102010706020507" pitchFamily="18" charset="2"/>
              </a:rPr>
              <a:t>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+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45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min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+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5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min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=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50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min.</a:t>
            </a:r>
            <a:endParaRPr lang="fr-FR" i="1" dirty="0"/>
          </a:p>
        </p:txBody>
      </p:sp>
      <p:sp>
        <p:nvSpPr>
          <p:cNvPr id="128" name="Google Shape;128;p3:notes">
            <a:extLst>
              <a:ext uri="{FF2B5EF4-FFF2-40B4-BE49-F238E27FC236}">
                <a16:creationId xmlns:a16="http://schemas.microsoft.com/office/drawing/2014/main" id="{9416FFF0-EFF2-E9A9-B755-0445944D867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074972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>
          <a:extLst>
            <a:ext uri="{FF2B5EF4-FFF2-40B4-BE49-F238E27FC236}">
              <a16:creationId xmlns:a16="http://schemas.microsoft.com/office/drawing/2014/main" id="{567AAEB7-02EB-AA49-9BB8-84C6CA1E0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B1160E26-9EE7-043E-D9E4-8C36A13297F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3:notes">
            <a:extLst>
              <a:ext uri="{FF2B5EF4-FFF2-40B4-BE49-F238E27FC236}">
                <a16:creationId xmlns:a16="http://schemas.microsoft.com/office/drawing/2014/main" id="{B8677E2F-EB8A-459C-26BD-5A761BC7842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Même démarche.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 attendue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i="0" dirty="0"/>
              <a:t>1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heure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40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minutes.</a:t>
            </a:r>
          </a:p>
        </p:txBody>
      </p:sp>
      <p:sp>
        <p:nvSpPr>
          <p:cNvPr id="128" name="Google Shape;128;p3:notes">
            <a:extLst>
              <a:ext uri="{FF2B5EF4-FFF2-40B4-BE49-F238E27FC236}">
                <a16:creationId xmlns:a16="http://schemas.microsoft.com/office/drawing/2014/main" id="{148712DB-10F1-440E-7235-C41A8314D6A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84082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>
          <a:extLst>
            <a:ext uri="{FF2B5EF4-FFF2-40B4-BE49-F238E27FC236}">
              <a16:creationId xmlns:a16="http://schemas.microsoft.com/office/drawing/2014/main" id="{3903C474-6EA9-BB41-4102-6D37C5B29C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94D060C6-DD18-4FAA-EAEA-3DDCA51C8A8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3:notes">
            <a:extLst>
              <a:ext uri="{FF2B5EF4-FFF2-40B4-BE49-F238E27FC236}">
                <a16:creationId xmlns:a16="http://schemas.microsoft.com/office/drawing/2014/main" id="{8CFA4741-8407-1ED4-4627-1A36AE5E14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Vous allez continuer à calculer des durées de la même façon mais sans vous servir du schéma. Vous pouvez écrire les étapes intermédiaires sur votre ardoise, les durées qu’on ajoute à chaque fois.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Laisser le schéma vierge en différenciation</a:t>
            </a:r>
            <a:r>
              <a:rPr lang="fr-FR" i="1" dirty="0"/>
              <a:t>.</a:t>
            </a:r>
          </a:p>
        </p:txBody>
      </p:sp>
      <p:sp>
        <p:nvSpPr>
          <p:cNvPr id="128" name="Google Shape;128;p3:notes">
            <a:extLst>
              <a:ext uri="{FF2B5EF4-FFF2-40B4-BE49-F238E27FC236}">
                <a16:creationId xmlns:a16="http://schemas.microsoft.com/office/drawing/2014/main" id="{32F3A438-2A45-DFEE-869C-90F70DC3EB3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56344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>
          <a:extLst>
            <a:ext uri="{FF2B5EF4-FFF2-40B4-BE49-F238E27FC236}">
              <a16:creationId xmlns:a16="http://schemas.microsoft.com/office/drawing/2014/main" id="{C4FECC3C-54E4-A9BB-FDF1-5F3BB6E48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446EF189-154F-149D-9AF4-5D15EB97EC4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3:notes">
            <a:extLst>
              <a:ext uri="{FF2B5EF4-FFF2-40B4-BE49-F238E27FC236}">
                <a16:creationId xmlns:a16="http://schemas.microsoft.com/office/drawing/2014/main" id="{2DCF6446-CC48-04BC-88F3-67B7C5CE243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Laisser un peu de temps, passer dans les rangs pour aider les élèves qui en ont besoin. </a:t>
            </a:r>
            <a:r>
              <a:rPr lang="fr-FR" i="0" u="none" dirty="0"/>
              <a:t>Encourager les élèves à écrire </a:t>
            </a:r>
            <a:r>
              <a:rPr lang="fr-FR" i="0" dirty="0"/>
              <a:t>les étapes intermédiaires ou a </a:t>
            </a:r>
            <a:r>
              <a:rPr lang="fr-FR" i="0" u="none" dirty="0"/>
              <a:t>tracer</a:t>
            </a:r>
            <a:r>
              <a:rPr lang="fr-FR" i="0" dirty="0"/>
              <a:t> le schéma si nécessaire.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 attendue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i="0" dirty="0"/>
              <a:t>4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heures </a:t>
            </a:r>
            <a:r>
              <a:rPr lang="fr-FR" i="0" u="none" dirty="0"/>
              <a:t>40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u="none" dirty="0"/>
              <a:t>minutes.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Faire expliciter de nouveau les étapes de la démarche et écrire au tableau les étapes intermédiaires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: 40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min et 4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h. Tracer le schéma sous la dictée d’un élève si nécessaire.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Certains élèves vont peut-être proposer une autre procédure </a:t>
            </a:r>
            <a:r>
              <a:rPr lang="fr-FR" sz="1200" b="0" i="1" baseline="0" dirty="0">
                <a:effectLst/>
                <a:ea typeface="Calibri" charset="0"/>
                <a:cs typeface="Times New Roman" charset="0"/>
              </a:rPr>
              <a:t>→</a:t>
            </a:r>
            <a:r>
              <a:rPr lang="fr-FR" i="0" dirty="0">
                <a:sym typeface="Symbol" panose="05050102010706020507" pitchFamily="18" charset="2"/>
              </a:rPr>
              <a:t> de 6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20 à 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20, il s’est écoulé 4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heures, et de 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20 à 11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h il s’est écoulé </a:t>
            </a:r>
            <a:r>
              <a:rPr lang="fr-FR" i="0" u="none" dirty="0">
                <a:sym typeface="Symbol" panose="05050102010706020507" pitchFamily="18" charset="2"/>
              </a:rPr>
              <a:t>40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u="none" dirty="0">
                <a:sym typeface="Symbol" panose="05050102010706020507" pitchFamily="18" charset="2"/>
              </a:rPr>
              <a:t>minutes.</a:t>
            </a:r>
            <a:r>
              <a:rPr lang="fr-FR" i="0" dirty="0">
                <a:sym typeface="Symbol" panose="05050102010706020507" pitchFamily="18" charset="2"/>
              </a:rPr>
              <a:t> Cette procédure est tout à fait valable ici, car on atteint une heure «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pile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». C’est également valable lorsque le nombre de minutes restantes de l’heure d’arrivée est supérieur à celui des minutes de l’heure de départ.</a:t>
            </a:r>
            <a:endParaRPr lang="fr-FR" i="0" dirty="0"/>
          </a:p>
        </p:txBody>
      </p:sp>
      <p:sp>
        <p:nvSpPr>
          <p:cNvPr id="128" name="Google Shape;128;p3:notes">
            <a:extLst>
              <a:ext uri="{FF2B5EF4-FFF2-40B4-BE49-F238E27FC236}">
                <a16:creationId xmlns:a16="http://schemas.microsoft.com/office/drawing/2014/main" id="{AEA52CEA-F78C-2482-9238-8A5BF42B422A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05494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>
          <a:extLst>
            <a:ext uri="{FF2B5EF4-FFF2-40B4-BE49-F238E27FC236}">
              <a16:creationId xmlns:a16="http://schemas.microsoft.com/office/drawing/2014/main" id="{40F617A1-FDC9-C881-5839-DD9349AD01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79DCF317-6542-8571-1B67-1B01E8F870A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3:notes">
            <a:extLst>
              <a:ext uri="{FF2B5EF4-FFF2-40B4-BE49-F238E27FC236}">
                <a16:creationId xmlns:a16="http://schemas.microsoft.com/office/drawing/2014/main" id="{B86ECAF9-D936-3013-AD66-18B66789F62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Même démarche.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 attendue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i="0" dirty="0"/>
              <a:t>3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heures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35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minutes.</a:t>
            </a:r>
          </a:p>
        </p:txBody>
      </p:sp>
      <p:sp>
        <p:nvSpPr>
          <p:cNvPr id="128" name="Google Shape;128;p3:notes">
            <a:extLst>
              <a:ext uri="{FF2B5EF4-FFF2-40B4-BE49-F238E27FC236}">
                <a16:creationId xmlns:a16="http://schemas.microsoft.com/office/drawing/2014/main" id="{AF124B28-BFBC-296E-49A9-7AF834B5D09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99884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>
          <a:extLst>
            <a:ext uri="{FF2B5EF4-FFF2-40B4-BE49-F238E27FC236}">
              <a16:creationId xmlns:a16="http://schemas.microsoft.com/office/drawing/2014/main" id="{69C6CDD3-2234-263A-4D1E-BBC50BC6BD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5D0DABF8-9B3A-E53C-DE93-E4BC9BC20CB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3:notes">
            <a:extLst>
              <a:ext uri="{FF2B5EF4-FFF2-40B4-BE49-F238E27FC236}">
                <a16:creationId xmlns:a16="http://schemas.microsoft.com/office/drawing/2014/main" id="{8758E74A-32FA-98CF-2E2C-743EB8783D8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 attendue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i="0" dirty="0"/>
              <a:t>1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heure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5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minutes.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Procédure possible ici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: de 11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15 à 12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15, cela fait 1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heure, de 12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15 à 12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20 cela fait 5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minutes.</a:t>
            </a:r>
          </a:p>
        </p:txBody>
      </p:sp>
      <p:sp>
        <p:nvSpPr>
          <p:cNvPr id="128" name="Google Shape;128;p3:notes">
            <a:extLst>
              <a:ext uri="{FF2B5EF4-FFF2-40B4-BE49-F238E27FC236}">
                <a16:creationId xmlns:a16="http://schemas.microsoft.com/office/drawing/2014/main" id="{EB92FD03-4188-3D2D-CDEA-712B895FAC0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46625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03398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076648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51887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Tout d’abord nous allons voir comment convertir des durées, c’est-à-dire passer d’une unité de durée à une autre. Nous avons déjà fait cela avec les longueurs et les masses.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Des durées en heures et minutes vont s’afficher, vous allez les écrire en minutes seulement.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fr-FR" i="1" dirty="0"/>
          </a:p>
        </p:txBody>
      </p:sp>
      <p:sp>
        <p:nvSpPr>
          <p:cNvPr id="128" name="Google Shape;12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6" name="Google Shape;376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77" name="Google Shape;377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uk-UA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21</a:t>
            </a:fld>
            <a:endParaRPr kumimoji="0" lang="uk-UA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48974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>
          <a:extLst>
            <a:ext uri="{FF2B5EF4-FFF2-40B4-BE49-F238E27FC236}">
              <a16:creationId xmlns:a16="http://schemas.microsoft.com/office/drawing/2014/main" id="{BC914118-86AD-66C1-9E23-B1C5688AD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2F0FEA11-4B58-CEB0-E9C1-60B0D0C2B90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3:notes">
            <a:extLst>
              <a:ext uri="{FF2B5EF4-FFF2-40B4-BE49-F238E27FC236}">
                <a16:creationId xmlns:a16="http://schemas.microsoft.com/office/drawing/2014/main" id="{4357A9C1-16A7-3CAD-D149-831BCF579D4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Dans une heure, combien de minutes y a-t-il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? Écrivez la réponse sur votre ardoise.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Laisser quelques secondes et interroger un élève.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>
                <a:sym typeface="Symbol" panose="05050102010706020507" pitchFamily="18" charset="2"/>
              </a:rPr>
              <a:t>Réponse attendue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>
                <a:sym typeface="Symbol" panose="05050102010706020507" pitchFamily="18" charset="2"/>
              </a:rPr>
              <a:t>: </a:t>
            </a:r>
            <a:r>
              <a:rPr lang="fr-FR" i="0" dirty="0">
                <a:sym typeface="Symbol" panose="05050102010706020507" pitchFamily="18" charset="2"/>
              </a:rPr>
              <a:t>60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>
                <a:sym typeface="Symbol" panose="05050102010706020507" pitchFamily="18" charset="2"/>
              </a:rPr>
              <a:t>minutes.</a:t>
            </a:r>
            <a:endParaRPr lang="fr-FR" i="0" dirty="0"/>
          </a:p>
        </p:txBody>
      </p:sp>
      <p:sp>
        <p:nvSpPr>
          <p:cNvPr id="128" name="Google Shape;128;p3:notes">
            <a:extLst>
              <a:ext uri="{FF2B5EF4-FFF2-40B4-BE49-F238E27FC236}">
                <a16:creationId xmlns:a16="http://schemas.microsoft.com/office/drawing/2014/main" id="{2865FE14-CCE5-BB7A-EFF8-309F37A195D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82025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>
          <a:extLst>
            <a:ext uri="{FF2B5EF4-FFF2-40B4-BE49-F238E27FC236}">
              <a16:creationId xmlns:a16="http://schemas.microsoft.com/office/drawing/2014/main" id="{FE55FF68-D8DF-2C3E-95AC-EEBC93300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CFD01CA7-F4AF-5534-CDA2-E09CBED8DDF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3:notes">
            <a:extLst>
              <a:ext uri="{FF2B5EF4-FFF2-40B4-BE49-F238E27FC236}">
                <a16:creationId xmlns:a16="http://schemas.microsoft.com/office/drawing/2014/main" id="{2C9106C8-027C-580B-9AE1-628D12DE929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Même démarche.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sz="1200" b="0" i="1" baseline="0" dirty="0">
                <a:effectLst/>
                <a:ea typeface="Calibri" charset="0"/>
                <a:cs typeface="Times New Roman" charset="0"/>
              </a:rPr>
              <a:t>→</a:t>
            </a:r>
            <a:r>
              <a:rPr lang="fr-FR" i="1" dirty="0">
                <a:sym typeface="Symbol" panose="05050102010706020507" pitchFamily="18" charset="2"/>
              </a:rPr>
              <a:t> 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 c’est 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fois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60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minutes donc 120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minutes, auxquelles on ajoute les 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minutes supplémentaires. 2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=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130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minutes.</a:t>
            </a:r>
            <a:endParaRPr lang="fr-FR" i="1" dirty="0"/>
          </a:p>
        </p:txBody>
      </p:sp>
      <p:sp>
        <p:nvSpPr>
          <p:cNvPr id="128" name="Google Shape;128;p3:notes">
            <a:extLst>
              <a:ext uri="{FF2B5EF4-FFF2-40B4-BE49-F238E27FC236}">
                <a16:creationId xmlns:a16="http://schemas.microsoft.com/office/drawing/2014/main" id="{940FB04D-82F8-13C2-1C32-3A473D03062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43083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>
          <a:extLst>
            <a:ext uri="{FF2B5EF4-FFF2-40B4-BE49-F238E27FC236}">
              <a16:creationId xmlns:a16="http://schemas.microsoft.com/office/drawing/2014/main" id="{7A91B4A3-15C1-759C-20D3-7ADD7A82D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4EDB2085-4240-54B8-86C5-BE9F644B6F9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3:notes">
            <a:extLst>
              <a:ext uri="{FF2B5EF4-FFF2-40B4-BE49-F238E27FC236}">
                <a16:creationId xmlns:a16="http://schemas.microsoft.com/office/drawing/2014/main" id="{D9261A9E-9EF9-665F-E045-14A9CEB31D7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 attendue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i="0" dirty="0"/>
              <a:t>185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minutes.</a:t>
            </a:r>
          </a:p>
        </p:txBody>
      </p:sp>
      <p:sp>
        <p:nvSpPr>
          <p:cNvPr id="128" name="Google Shape;128;p3:notes">
            <a:extLst>
              <a:ext uri="{FF2B5EF4-FFF2-40B4-BE49-F238E27FC236}">
                <a16:creationId xmlns:a16="http://schemas.microsoft.com/office/drawing/2014/main" id="{1874EB0E-6432-E2CE-6795-76E75E3F49E9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0013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>
          <a:extLst>
            <a:ext uri="{FF2B5EF4-FFF2-40B4-BE49-F238E27FC236}">
              <a16:creationId xmlns:a16="http://schemas.microsoft.com/office/drawing/2014/main" id="{81F0E9EB-A8C9-7DA7-523B-A6E14FFBB6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ACAAE077-1F01-448B-CDAD-E1C9DA85D8E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3:notes">
            <a:extLst>
              <a:ext uri="{FF2B5EF4-FFF2-40B4-BE49-F238E27FC236}">
                <a16:creationId xmlns:a16="http://schemas.microsoft.com/office/drawing/2014/main" id="{882AF426-7CE6-960C-E86F-9CBE1FD8106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b="1" i="0" dirty="0"/>
              <a:t>Réponse attendue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b="0" i="0" dirty="0"/>
              <a:t>:</a:t>
            </a:r>
            <a:r>
              <a:rPr lang="fr-FR" b="1" i="0" dirty="0"/>
              <a:t> </a:t>
            </a:r>
            <a:r>
              <a:rPr lang="fr-FR" i="0" dirty="0"/>
              <a:t>80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0" dirty="0"/>
              <a:t>minutes.</a:t>
            </a:r>
          </a:p>
        </p:txBody>
      </p:sp>
      <p:sp>
        <p:nvSpPr>
          <p:cNvPr id="128" name="Google Shape;128;p3:notes">
            <a:extLst>
              <a:ext uri="{FF2B5EF4-FFF2-40B4-BE49-F238E27FC236}">
                <a16:creationId xmlns:a16="http://schemas.microsoft.com/office/drawing/2014/main" id="{949AB4B5-3904-760A-AB04-EC1749CD294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783067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>
          <a:extLst>
            <a:ext uri="{FF2B5EF4-FFF2-40B4-BE49-F238E27FC236}">
              <a16:creationId xmlns:a16="http://schemas.microsoft.com/office/drawing/2014/main" id="{7C08F880-E3CA-ADB3-173F-5C54DCC923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546CFBD8-D2F0-873A-C947-9AE2419E7FF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3:notes">
            <a:extLst>
              <a:ext uri="{FF2B5EF4-FFF2-40B4-BE49-F238E27FC236}">
                <a16:creationId xmlns:a16="http://schemas.microsoft.com/office/drawing/2014/main" id="{399DEF5F-BB0D-ACBB-9F6C-01DB530B85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Un énoncé de problème va maintenant s’afficher, vous allez devoir calculer avec des durées pour trouver la solution.</a:t>
            </a:r>
          </a:p>
        </p:txBody>
      </p:sp>
      <p:sp>
        <p:nvSpPr>
          <p:cNvPr id="128" name="Google Shape;128;p3:notes">
            <a:extLst>
              <a:ext uri="{FF2B5EF4-FFF2-40B4-BE49-F238E27FC236}">
                <a16:creationId xmlns:a16="http://schemas.microsoft.com/office/drawing/2014/main" id="{4828AFDC-149D-F456-CA11-18A4F3D20967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86404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>
          <a:extLst>
            <a:ext uri="{FF2B5EF4-FFF2-40B4-BE49-F238E27FC236}">
              <a16:creationId xmlns:a16="http://schemas.microsoft.com/office/drawing/2014/main" id="{CD55E577-1EE0-171C-BD35-3F3486C9CF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EF866066-E76A-802F-7DBA-3E3F9D0844C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3:notes">
            <a:extLst>
              <a:ext uri="{FF2B5EF4-FFF2-40B4-BE49-F238E27FC236}">
                <a16:creationId xmlns:a16="http://schemas.microsoft.com/office/drawing/2014/main" id="{CB7D8524-7DDE-2F8C-5377-09A53083BF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Faire lire l’énoncé et le faire reformuler.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0" dirty="0"/>
              <a:t>Laisser un temps aux élèves afin qu’ils se confrontent à la tâche. Passer dans les rangs pour observer les procédures. Relever une procédure efficace et la faire expliciter par l’élève.</a:t>
            </a:r>
          </a:p>
        </p:txBody>
      </p:sp>
      <p:sp>
        <p:nvSpPr>
          <p:cNvPr id="128" name="Google Shape;128;p3:notes">
            <a:extLst>
              <a:ext uri="{FF2B5EF4-FFF2-40B4-BE49-F238E27FC236}">
                <a16:creationId xmlns:a16="http://schemas.microsoft.com/office/drawing/2014/main" id="{C6DEF2F8-0D36-BC30-E305-B70A1F58321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431765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>
          <a:extLst>
            <a:ext uri="{FF2B5EF4-FFF2-40B4-BE49-F238E27FC236}">
              <a16:creationId xmlns:a16="http://schemas.microsoft.com/office/drawing/2014/main" id="{F82BFE85-18D3-BD81-2546-F3479AAD1A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>
            <a:extLst>
              <a:ext uri="{FF2B5EF4-FFF2-40B4-BE49-F238E27FC236}">
                <a16:creationId xmlns:a16="http://schemas.microsoft.com/office/drawing/2014/main" id="{5DAB03CA-5245-0F23-7D43-485AF3FF95E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7" name="Google Shape;127;p3:notes">
            <a:extLst>
              <a:ext uri="{FF2B5EF4-FFF2-40B4-BE49-F238E27FC236}">
                <a16:creationId xmlns:a16="http://schemas.microsoft.com/office/drawing/2014/main" id="{F395D3F5-6487-2137-ED25-6D920B03D29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Pour résoudre ce problème qui concerne un calcul de </a:t>
            </a:r>
            <a:r>
              <a:rPr lang="fr-FR" i="1" u="none" dirty="0"/>
              <a:t>durée,</a:t>
            </a:r>
            <a:r>
              <a:rPr lang="fr-FR" i="1" dirty="0"/>
              <a:t> je peux utiliser un schéma comme celui-ci. On s’est déjà servi </a:t>
            </a:r>
            <a:r>
              <a:rPr lang="fr-FR" i="1" u="none" dirty="0"/>
              <a:t>de schémas cette année, notamment pour rechercher un complément</a:t>
            </a:r>
            <a:r>
              <a:rPr lang="fr-FR" i="1" dirty="0"/>
              <a:t>. Calculer une durée c’est comme chercher un complément </a:t>
            </a:r>
            <a:r>
              <a:rPr lang="fr-FR" sz="1200" b="0" i="1" baseline="0" dirty="0">
                <a:effectLst/>
                <a:ea typeface="Calibri" charset="0"/>
                <a:cs typeface="Times New Roman" charset="0"/>
              </a:rPr>
              <a:t>→</a:t>
            </a:r>
            <a:r>
              <a:rPr lang="fr-FR" i="1" dirty="0">
                <a:sym typeface="Symbol" panose="05050102010706020507" pitchFamily="18" charset="2"/>
              </a:rPr>
              <a:t> Combien de temps faut-il ajouter à 8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40 pour arriver à 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25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? </a:t>
            </a:r>
            <a:r>
              <a:rPr lang="fr-FR" i="1" dirty="0"/>
              <a:t>Vous verrez que la procédure est donc à peu près la même, on va procéder par étapes, puis, ajouter les différents compléments.</a:t>
            </a:r>
            <a:r>
              <a:rPr lang="fr-FR" i="1" dirty="0">
                <a:sym typeface="Symbol" panose="05050102010706020507" pitchFamily="18" charset="2"/>
              </a:rPr>
              <a:t> </a:t>
            </a:r>
            <a:endParaRPr lang="fr-FR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/>
              <a:t>Comment va-t-on se servir de ce schéma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/>
              <a:t>? </a:t>
            </a:r>
            <a:r>
              <a:rPr lang="fr-FR" i="0" dirty="0"/>
              <a:t>Interroger plusieurs élèves. Faire débattre sur une étape si nécessaire. Faire tracer et compléter le schéma sur l’ardoise au fur et à mesure.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fr-FR" i="1" dirty="0">
                <a:sym typeface="Symbol" panose="05050102010706020507" pitchFamily="18" charset="2"/>
              </a:rPr>
              <a:t>Je commence par écrire l’heure de départ, 8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40 ici. Je veux atteindre 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25, je l’écris à la fin des flèches. Quelle va être la première étape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? </a:t>
            </a:r>
            <a:r>
              <a:rPr lang="fr-FR" sz="1200" b="0" i="1" baseline="0" dirty="0">
                <a:effectLst/>
                <a:ea typeface="Calibri" charset="0"/>
                <a:cs typeface="Times New Roman" charset="0"/>
              </a:rPr>
              <a:t>→ </a:t>
            </a:r>
            <a:r>
              <a:rPr lang="fr-FR" i="1" dirty="0">
                <a:sym typeface="Symbol" panose="05050102010706020507" pitchFamily="18" charset="2"/>
              </a:rPr>
              <a:t>Comme lorsque l’on cherche un complément à une centaine ou un millier supérieur, nous allons chercher l’heure pile qui vient juste après 8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40. C’est 9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h. J’écris 9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 sur les pointillés. </a:t>
            </a:r>
            <a:r>
              <a:rPr lang="fr-FR" i="0" dirty="0">
                <a:sym typeface="Symbol" panose="05050102010706020507" pitchFamily="18" charset="2"/>
              </a:rPr>
              <a:t>Pointer la flèche</a:t>
            </a:r>
            <a:r>
              <a:rPr lang="fr-FR" i="1" dirty="0">
                <a:sym typeface="Symbol" panose="05050102010706020507" pitchFamily="18" charset="2"/>
              </a:rPr>
              <a:t>. Combien de minutes ai-je ajoutées pour aller de 8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40 à 9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? </a:t>
            </a:r>
            <a:r>
              <a:rPr lang="fr-FR" sz="1200" b="0" i="1" baseline="0" dirty="0">
                <a:effectLst/>
                <a:ea typeface="Calibri" charset="0"/>
                <a:cs typeface="Times New Roman" charset="0"/>
              </a:rPr>
              <a:t>→ </a:t>
            </a:r>
            <a:r>
              <a:rPr lang="fr-FR" i="1" dirty="0">
                <a:sym typeface="Symbol" panose="05050102010706020507" pitchFamily="18" charset="2"/>
              </a:rPr>
              <a:t>20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minutes, car 40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+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20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=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60 et 1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heure c’est 60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minutes. J’écris 20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min à côté du premier signe «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+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Symbol" panose="05050102010706020507" pitchFamily="18" charset="2"/>
              <a:buNone/>
              <a:tabLst/>
              <a:defRPr/>
            </a:pPr>
            <a:r>
              <a:rPr lang="fr-FR" sz="1200" b="0" i="1" baseline="0" dirty="0">
                <a:effectLst/>
                <a:ea typeface="Calibri" charset="0"/>
                <a:cs typeface="Times New Roman" charset="0"/>
              </a:rPr>
              <a:t>→</a:t>
            </a:r>
            <a:r>
              <a:rPr lang="fr-FR" i="1" dirty="0">
                <a:sym typeface="Symbol" panose="05050102010706020507" pitchFamily="18" charset="2"/>
              </a:rPr>
              <a:t> Quelle est l’étape suivante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? </a:t>
            </a:r>
            <a:r>
              <a:rPr lang="fr-FR" sz="1200" b="0" i="1" baseline="0" dirty="0">
                <a:effectLst/>
                <a:ea typeface="Calibri" charset="0"/>
                <a:cs typeface="Times New Roman" charset="0"/>
              </a:rPr>
              <a:t>→ </a:t>
            </a:r>
            <a:r>
              <a:rPr lang="fr-FR" i="1" dirty="0">
                <a:sym typeface="Symbol" panose="05050102010706020507" pitchFamily="18" charset="2"/>
              </a:rPr>
              <a:t>Je vais compléter de 9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 à l’heure pile juste avant 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25. Quelle est l’heure pile juste avant 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25 ? </a:t>
            </a:r>
            <a:r>
              <a:rPr lang="fr-FR" sz="1200" b="0" i="1" baseline="0" dirty="0">
                <a:effectLst/>
                <a:ea typeface="Calibri" charset="0"/>
                <a:cs typeface="Times New Roman" charset="0"/>
              </a:rPr>
              <a:t>→ </a:t>
            </a:r>
            <a:r>
              <a:rPr lang="fr-FR" i="1" dirty="0">
                <a:sym typeface="Symbol" panose="05050102010706020507" pitchFamily="18" charset="2"/>
              </a:rPr>
              <a:t>C’est 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h, j’écris 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 sur les pointillés. Pour aller de 9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 à 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h, j’ai ajouté 1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heure. J’écris 1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 à côté du «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+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».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Symbol" panose="05050102010706020507" pitchFamily="18" charset="2"/>
              <a:buNone/>
              <a:tabLst/>
              <a:defRPr/>
            </a:pPr>
            <a:r>
              <a:rPr lang="fr-FR" sz="1200" b="0" i="1" baseline="0" dirty="0">
                <a:effectLst/>
                <a:ea typeface="Calibri" charset="0"/>
                <a:cs typeface="Times New Roman" charset="0"/>
              </a:rPr>
              <a:t>→ </a:t>
            </a:r>
            <a:r>
              <a:rPr lang="fr-FR" i="1" dirty="0">
                <a:sym typeface="Symbol" panose="05050102010706020507" pitchFamily="18" charset="2"/>
              </a:rPr>
              <a:t>Quelle est l’étape suivante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? Il faut compléter la durée écoulée entre 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 et 10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25, c’est 25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minutes. J’écris 25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min à côté du dernier «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+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Symbol" panose="05050102010706020507" pitchFamily="18" charset="2"/>
              <a:buNone/>
              <a:tabLst/>
              <a:defRPr/>
            </a:pPr>
            <a:r>
              <a:rPr lang="fr-FR" sz="1200" b="0" i="1" baseline="0" dirty="0">
                <a:effectLst/>
                <a:ea typeface="Calibri" charset="0"/>
                <a:cs typeface="Times New Roman" charset="0"/>
              </a:rPr>
              <a:t>→ </a:t>
            </a:r>
            <a:r>
              <a:rPr lang="fr-FR" i="1" u="none" dirty="0">
                <a:sym typeface="Symbol" panose="05050102010706020507" pitchFamily="18" charset="2"/>
              </a:rPr>
              <a:t>Quelle e</a:t>
            </a:r>
            <a:r>
              <a:rPr lang="fr-FR" i="1" dirty="0">
                <a:sym typeface="Symbol" panose="05050102010706020507" pitchFamily="18" charset="2"/>
              </a:rPr>
              <a:t>st la dernière étape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? </a:t>
            </a:r>
            <a:r>
              <a:rPr lang="fr-FR" sz="1200" b="0" i="1" baseline="0" dirty="0">
                <a:effectLst/>
                <a:ea typeface="Calibri" charset="0"/>
                <a:cs typeface="Times New Roman" charset="0"/>
              </a:rPr>
              <a:t>→ </a:t>
            </a:r>
            <a:r>
              <a:rPr lang="fr-FR" i="1" dirty="0">
                <a:sym typeface="Symbol" panose="05050102010706020507" pitchFamily="18" charset="2"/>
              </a:rPr>
              <a:t>Comme pour les compléments, j’additionne les durées écrites </a:t>
            </a:r>
            <a:r>
              <a:rPr lang="fr-FR" i="1" u="none" dirty="0">
                <a:sym typeface="Symbol" panose="05050102010706020507" pitchFamily="18" charset="2"/>
              </a:rPr>
              <a:t>sur la ligne du haut</a:t>
            </a:r>
            <a:r>
              <a:rPr lang="fr-FR" i="1" dirty="0">
                <a:sym typeface="Symbol" panose="05050102010706020507" pitchFamily="18" charset="2"/>
              </a:rPr>
              <a:t>. 20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minutes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+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1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heure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+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25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minutes, cela fait 1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h</a:t>
            </a:r>
            <a:r>
              <a:rPr lang="fr-FR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 </a:t>
            </a:r>
            <a:r>
              <a:rPr lang="fr-FR" i="1" dirty="0">
                <a:sym typeface="Symbol" panose="05050102010706020507" pitchFamily="18" charset="2"/>
              </a:rPr>
              <a:t>45 minutes. Je complète la réponse.</a:t>
            </a:r>
            <a:endParaRPr lang="fr-FR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fr-FR" i="0" dirty="0"/>
          </a:p>
        </p:txBody>
      </p:sp>
      <p:sp>
        <p:nvSpPr>
          <p:cNvPr id="128" name="Google Shape;128;p3:notes">
            <a:extLst>
              <a:ext uri="{FF2B5EF4-FFF2-40B4-BE49-F238E27FC236}">
                <a16:creationId xmlns:a16="http://schemas.microsoft.com/office/drawing/2014/main" id="{33A415EA-0153-5CCB-B3AA-228A6DA13BF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37384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0" y="-1"/>
            <a:ext cx="6029608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0" y="-1"/>
            <a:ext cx="6029608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2396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 preserve="1">
  <p:cSld name="1_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0" y="-1"/>
            <a:ext cx="6029608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 hasCustomPrompt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fr-FR"/>
              <a:t>Calcule.</a:t>
            </a:r>
            <a:endParaRPr/>
          </a:p>
        </p:txBody>
      </p:sp>
      <p:sp>
        <p:nvSpPr>
          <p:cNvPr id="23" name="Google Shape;23;p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55BA86F-BE0D-CB8E-B504-102F1957DF7F}"/>
              </a:ext>
            </a:extLst>
          </p:cNvPr>
          <p:cNvPicPr preferRelativeResize="0">
            <a:picLocks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67840" y="1734532"/>
            <a:ext cx="2131447" cy="1660601"/>
          </a:xfrm>
          <a:prstGeom prst="rect">
            <a:avLst/>
          </a:prstGeom>
          <a:ln>
            <a:noFill/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C5EA09C-7D38-4036-984C-0DAC19512DA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788" y="4580462"/>
            <a:ext cx="1897549" cy="97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958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3"/>
          <p:cNvSpPr/>
          <p:nvPr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43"/>
          <p:cNvSpPr txBox="1">
            <a:spLocks noGrp="1"/>
          </p:cNvSpPr>
          <p:nvPr>
            <p:ph type="title"/>
          </p:nvPr>
        </p:nvSpPr>
        <p:spPr>
          <a:xfrm>
            <a:off x="-1" y="0"/>
            <a:ext cx="6391747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4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3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" name="Google Shape;36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37869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graphisme, capture d’écran, jeune enfant&#10;&#10;Le contenu généré par l’IA peut être incorrect.">
            <a:extLst>
              <a:ext uri="{FF2B5EF4-FFF2-40B4-BE49-F238E27FC236}">
                <a16:creationId xmlns:a16="http://schemas.microsoft.com/office/drawing/2014/main" id="{F7E55CAE-509F-1E01-8D02-A39B15B6F32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Google Shape;17;p34"/>
          <p:cNvSpPr txBox="1"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39491"/>
              </a:buClr>
              <a:buSzPts val="2700"/>
              <a:buFont typeface="Verdana"/>
              <a:buNone/>
              <a:defRPr sz="2700" b="1">
                <a:solidFill>
                  <a:srgbClr val="A3949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4"/>
          <p:cNvSpPr txBox="1"/>
          <p:nvPr/>
        </p:nvSpPr>
        <p:spPr>
          <a:xfrm>
            <a:off x="4342511" y="6163768"/>
            <a:ext cx="442137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fr-FR"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Réservé à la vidéoprojection</a:t>
            </a:r>
            <a:endParaRPr sz="2000" b="0" i="0" u="none" strike="noStrike" cap="none">
              <a:solidFill>
                <a:schemeClr val="lt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0390552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Titre et contenu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5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Google Shape;21;p35"/>
          <p:cNvSpPr txBox="1">
            <a:spLocks noGrp="1"/>
          </p:cNvSpPr>
          <p:nvPr>
            <p:ph type="title"/>
          </p:nvPr>
        </p:nvSpPr>
        <p:spPr>
          <a:xfrm>
            <a:off x="0" y="-1"/>
            <a:ext cx="6029608" cy="476673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35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" name="Google Shape;24;p3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38522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Deux contenus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3"/>
          <p:cNvSpPr/>
          <p:nvPr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43"/>
          <p:cNvSpPr txBox="1">
            <a:spLocks noGrp="1"/>
          </p:cNvSpPr>
          <p:nvPr>
            <p:ph type="title"/>
          </p:nvPr>
        </p:nvSpPr>
        <p:spPr>
          <a:xfrm>
            <a:off x="-1" y="0"/>
            <a:ext cx="6391747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3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0" name="Google Shape;30;p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4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59917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192570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Leçons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6263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3"/>
          <p:cNvSpPr/>
          <p:nvPr/>
        </p:nvSpPr>
        <p:spPr>
          <a:xfrm>
            <a:off x="57150" y="0"/>
            <a:ext cx="9086850" cy="476672"/>
          </a:xfrm>
          <a:prstGeom prst="rect">
            <a:avLst/>
          </a:prstGeom>
          <a:solidFill>
            <a:srgbClr val="00B050"/>
          </a:solidFill>
          <a:ln w="127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" name="Google Shape;32;p43"/>
          <p:cNvSpPr txBox="1">
            <a:spLocks noGrp="1"/>
          </p:cNvSpPr>
          <p:nvPr>
            <p:ph type="title"/>
          </p:nvPr>
        </p:nvSpPr>
        <p:spPr>
          <a:xfrm>
            <a:off x="-1" y="0"/>
            <a:ext cx="6391747" cy="476672"/>
          </a:xfrm>
          <a:prstGeom prst="rect">
            <a:avLst/>
          </a:prstGeom>
          <a:noFill/>
          <a:ln w="9525" cap="flat" cmpd="sng">
            <a:solidFill>
              <a:srgbClr val="00B05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3" name="Google Shape;33;p4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43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4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00B05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24;p35">
            <a:extLst>
              <a:ext uri="{FF2B5EF4-FFF2-40B4-BE49-F238E27FC236}">
                <a16:creationId xmlns:a16="http://schemas.microsoft.com/office/drawing/2014/main" id="{A1B17535-1102-2C72-46E2-7517B38F137D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 type="obj">
  <p:cSld name="OBJEC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38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EC527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38"/>
          <p:cNvSpPr txBox="1">
            <a:spLocks noGrp="1"/>
          </p:cNvSpPr>
          <p:nvPr>
            <p:ph type="title" hasCustomPrompt="1"/>
          </p:nvPr>
        </p:nvSpPr>
        <p:spPr>
          <a:xfrm>
            <a:off x="72467" y="0"/>
            <a:ext cx="6310225" cy="476673"/>
          </a:xfrm>
          <a:prstGeom prst="rect">
            <a:avLst/>
          </a:prstGeom>
          <a:solidFill>
            <a:srgbClr val="EC527E"/>
          </a:solidFill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 dirty="0"/>
              <a:t>Entrainement</a:t>
            </a:r>
            <a:endParaRPr dirty="0"/>
          </a:p>
        </p:txBody>
      </p:sp>
      <p:sp>
        <p:nvSpPr>
          <p:cNvPr id="46" name="Google Shape;46;p38"/>
          <p:cNvSpPr txBox="1">
            <a:spLocks noGrp="1"/>
          </p:cNvSpPr>
          <p:nvPr>
            <p:ph type="body" idx="1"/>
          </p:nvPr>
        </p:nvSpPr>
        <p:spPr>
          <a:xfrm>
            <a:off x="628650" y="967784"/>
            <a:ext cx="7886700" cy="53670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4000"/>
              <a:buNone/>
              <a:defRPr sz="400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pic>
        <p:nvPicPr>
          <p:cNvPr id="48" name="Google Shape;48;p3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61;p46">
            <a:extLst>
              <a:ext uri="{FF2B5EF4-FFF2-40B4-BE49-F238E27FC236}">
                <a16:creationId xmlns:a16="http://schemas.microsoft.com/office/drawing/2014/main" id="{564A3A83-35E2-AFB6-B1DD-3BE2B9B30A4A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ux contenus" type="twoObj">
  <p:cSld name="TWO_OBJECTS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5"/>
          <p:cNvSpPr/>
          <p:nvPr/>
        </p:nvSpPr>
        <p:spPr>
          <a:xfrm>
            <a:off x="57150" y="0"/>
            <a:ext cx="908685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45"/>
          <p:cNvSpPr txBox="1">
            <a:spLocks noGrp="1"/>
          </p:cNvSpPr>
          <p:nvPr>
            <p:ph type="title" hasCustomPrompt="1"/>
          </p:nvPr>
        </p:nvSpPr>
        <p:spPr>
          <a:xfrm>
            <a:off x="57150" y="0"/>
            <a:ext cx="6379864" cy="476672"/>
          </a:xfrm>
          <a:prstGeom prst="rect">
            <a:avLst/>
          </a:prstGeom>
          <a:noFill/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 dirty="0"/>
              <a:t>Entrainement</a:t>
            </a:r>
            <a:endParaRPr dirty="0"/>
          </a:p>
        </p:txBody>
      </p:sp>
      <p:sp>
        <p:nvSpPr>
          <p:cNvPr id="56" name="Google Shape;56;p45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45"/>
          <p:cNvSpPr txBox="1">
            <a:spLocks noGrp="1"/>
          </p:cNvSpPr>
          <p:nvPr>
            <p:ph type="body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59" name="Google Shape;59;p4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58;p45">
            <a:extLst>
              <a:ext uri="{FF2B5EF4-FFF2-40B4-BE49-F238E27FC236}">
                <a16:creationId xmlns:a16="http://schemas.microsoft.com/office/drawing/2014/main" id="{F21DD13B-A008-F110-CFD7-A7C842BDF3A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46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 w="12700" cap="flat" cmpd="sng">
            <a:solidFill>
              <a:srgbClr val="EC527E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3" name="Google Shape;63;p46"/>
          <p:cNvSpPr txBox="1">
            <a:spLocks noGrp="1"/>
          </p:cNvSpPr>
          <p:nvPr>
            <p:ph type="title" hasCustomPrompt="1"/>
          </p:nvPr>
        </p:nvSpPr>
        <p:spPr>
          <a:xfrm>
            <a:off x="57149" y="0"/>
            <a:ext cx="6162581" cy="476672"/>
          </a:xfrm>
          <a:prstGeom prst="rect">
            <a:avLst/>
          </a:prstGeom>
          <a:noFill/>
          <a:ln w="9525" cap="flat" cmpd="sng">
            <a:solidFill>
              <a:srgbClr val="EC527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 dirty="0"/>
              <a:t>Entrainement</a:t>
            </a:r>
            <a:endParaRPr dirty="0"/>
          </a:p>
        </p:txBody>
      </p:sp>
      <p:pic>
        <p:nvPicPr>
          <p:cNvPr id="64" name="Google Shape;64;p4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4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FFD3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40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 w="12700" cap="flat" cmpd="sng">
            <a:solidFill>
              <a:srgbClr val="FFD33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40"/>
          <p:cNvSpPr txBox="1"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prstGeom prst="rect">
            <a:avLst/>
          </a:prstGeom>
          <a:noFill/>
          <a:ln w="9525" cap="flat" cmpd="sng">
            <a:solidFill>
              <a:srgbClr val="FFD33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 dirty="0"/>
              <a:t>Exercice des champions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ide">
  <p:cSld name="Vide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 cap="flat" cmpd="sng">
            <a:solidFill>
              <a:srgbClr val="61C4D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42"/>
          <p:cNvSpPr/>
          <p:nvPr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 w="12700" cap="flat" cmpd="sng">
            <a:solidFill>
              <a:srgbClr val="61C4D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42"/>
          <p:cNvSpPr txBox="1"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prstGeom prst="rect">
            <a:avLst/>
          </a:prstGeom>
          <a:noFill/>
          <a:ln w="9525" cap="flat" cmpd="sng">
            <a:solidFill>
              <a:srgbClr val="61C4D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1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/>
              <a:t>Devoirs</a:t>
            </a:r>
            <a:endParaRPr/>
          </a:p>
        </p:txBody>
      </p:sp>
      <p:pic>
        <p:nvPicPr>
          <p:cNvPr id="96" name="Google Shape;96;p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885427" y="-1"/>
            <a:ext cx="2258573" cy="47244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6192570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Leçons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5930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e de titre">
  <p:cSld name="Diapositive de titr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graphisme, capture d’écran, jeune enfant&#10;&#10;Le contenu généré par l’IA peut être incorrect.">
            <a:extLst>
              <a:ext uri="{FF2B5EF4-FFF2-40B4-BE49-F238E27FC236}">
                <a16:creationId xmlns:a16="http://schemas.microsoft.com/office/drawing/2014/main" id="{FEBFC995-DB1F-74AA-0B20-22C7D12F33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Google Shape;17;p34"/>
          <p:cNvSpPr txBox="1"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39491"/>
              </a:buClr>
              <a:buSzPts val="2700"/>
              <a:buFont typeface="Verdana"/>
              <a:buNone/>
              <a:defRPr sz="2700" b="1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fr-FR"/>
              <a:t>3. Les tables d’addition jusqu’à 10</a:t>
            </a:r>
            <a:endParaRPr/>
          </a:p>
        </p:txBody>
      </p:sp>
      <p:sp>
        <p:nvSpPr>
          <p:cNvPr id="18" name="Google Shape;18;p34"/>
          <p:cNvSpPr txBox="1"/>
          <p:nvPr/>
        </p:nvSpPr>
        <p:spPr>
          <a:xfrm>
            <a:off x="4342511" y="6163768"/>
            <a:ext cx="4421378" cy="49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Réservé à la </a:t>
            </a:r>
            <a:r>
              <a:rPr lang="fr-FR" sz="2000" b="0" i="0" u="none" strike="noStrike" cap="none" err="1">
                <a:solidFill>
                  <a:schemeClr val="bg1"/>
                </a:solidFill>
                <a:latin typeface="Verdana"/>
                <a:ea typeface="Verdana"/>
                <a:cs typeface="Verdana"/>
                <a:sym typeface="Verdana"/>
              </a:rPr>
              <a:t>vidéoprojection</a:t>
            </a:r>
            <a:endParaRPr sz="2000" b="0" i="0" u="none" strike="noStrike" cap="none">
              <a:solidFill>
                <a:schemeClr val="bg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4130012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1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2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7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Google Shape;39;p37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Google Shape;40;p37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Google Shape;41;p37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Google Shape;42;p37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4" r:id="rId1"/>
    <p:sldLayoutId id="2147483656" r:id="rId2"/>
    <p:sldLayoutId id="2147483657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9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Google Shape;67;p39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39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Google Shape;69;p39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0" name="Google Shape;70;p39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41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8" name="Google Shape;88;p41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Google Shape;89;p41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Google Shape;90;p41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Google Shape;91;p41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16/03/2026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68353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3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8431537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 txBox="1"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3"/>
          <p:cNvSpPr txBox="1"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33"/>
          <p:cNvSpPr txBox="1">
            <a:spLocks noGrp="1"/>
          </p:cNvSpPr>
          <p:nvPr>
            <p:ph type="dt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33"/>
          <p:cNvSpPr txBox="1">
            <a:spLocks noGrp="1"/>
          </p:cNvSpPr>
          <p:nvPr>
            <p:ph type="ft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33"/>
          <p:cNvSpPr txBox="1">
            <a:spLocks noGrp="1"/>
          </p:cNvSpPr>
          <p:nvPr>
            <p:ph type="sldNum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9566045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"/>
          <p:cNvSpPr txBox="1">
            <a:spLocks noGrp="1"/>
          </p:cNvSpPr>
          <p:nvPr>
            <p:ph type="ctrTitle"/>
          </p:nvPr>
        </p:nvSpPr>
        <p:spPr>
          <a:xfrm>
            <a:off x="685800" y="3040905"/>
            <a:ext cx="7772400" cy="776190"/>
          </a:xfrm>
        </p:spPr>
        <p:txBody>
          <a:bodyPr>
            <a:noAutofit/>
          </a:bodyPr>
          <a:lstStyle/>
          <a:p>
            <a:pPr lvl="0"/>
            <a:r>
              <a:rPr lang="fr-FR" dirty="0"/>
              <a:t>97. Calculer des durées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>
          <a:extLst>
            <a:ext uri="{FF2B5EF4-FFF2-40B4-BE49-F238E27FC236}">
              <a16:creationId xmlns:a16="http://schemas.microsoft.com/office/drawing/2014/main" id="{058C6D29-F932-0F41-FA42-CBDE8F68BC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>
            <a:extLst>
              <a:ext uri="{FF2B5EF4-FFF2-40B4-BE49-F238E27FC236}">
                <a16:creationId xmlns:a16="http://schemas.microsoft.com/office/drawing/2014/main" id="{CC4FBCCA-5594-999F-302E-5C0181564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8AAA9C3C-6758-25AF-4E76-52D0F7E839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F970815-5726-2058-3319-994B5B27C96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6497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>
          <a:extLst>
            <a:ext uri="{FF2B5EF4-FFF2-40B4-BE49-F238E27FC236}">
              <a16:creationId xmlns:a16="http://schemas.microsoft.com/office/drawing/2014/main" id="{64B25865-E31C-E8FB-0233-B9BFB1237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A3E15CE-4175-74DC-C13C-3A690F230A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D0DC90A5-5A91-2EB5-73E9-89D2D3416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8BA6256-DB55-EA64-A7DE-2293A3F3352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774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>
          <a:extLst>
            <a:ext uri="{FF2B5EF4-FFF2-40B4-BE49-F238E27FC236}">
              <a16:creationId xmlns:a16="http://schemas.microsoft.com/office/drawing/2014/main" id="{F4656AC8-56DC-1DB1-F0F0-2D9D82A49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8A1817-C2D6-EBC2-2629-F7E030F561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E860E517-75E6-2C46-4248-6846B459F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CBFB494-C022-DF73-3E9F-C3D899BCCBA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555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>
          <a:extLst>
            <a:ext uri="{FF2B5EF4-FFF2-40B4-BE49-F238E27FC236}">
              <a16:creationId xmlns:a16="http://schemas.microsoft.com/office/drawing/2014/main" id="{F2B98991-2E76-1C43-EA4F-BB8CBB4817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DF2CDED-3DDE-93FA-DEFF-E26371239B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6CE6747D-CF48-A0E0-C590-65964B137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D23F9D4-43FF-16FF-20F7-AA076DC264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9749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>
          <a:extLst>
            <a:ext uri="{FF2B5EF4-FFF2-40B4-BE49-F238E27FC236}">
              <a16:creationId xmlns:a16="http://schemas.microsoft.com/office/drawing/2014/main" id="{22E25C28-F6C2-26C4-B174-939D8CB0E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46B9F4D-4C47-52E1-91E5-17DA74A2B5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CDCBC4C9-F9EA-BBA9-2218-D77D79ECE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4EF2F0F-F212-FED2-7281-8D1244DD13C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7637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>
          <a:extLst>
            <a:ext uri="{FF2B5EF4-FFF2-40B4-BE49-F238E27FC236}">
              <a16:creationId xmlns:a16="http://schemas.microsoft.com/office/drawing/2014/main" id="{4A2B95CC-4721-134C-7774-94AD67767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0452C93-85E0-3E3A-F1F4-F213D388E1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7761AA7B-10C0-ACF3-D0A4-5677EC6F8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1B3DA3B-7659-8551-511A-DE7B9785CF4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023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A4E199F-C25D-DE6C-80B7-CFA389D58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F08B57B-488F-4BE7-EC58-0C49B7B485C2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B506036-5C6A-3CCD-5D34-4CF0684C36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8333B19D-0370-01F8-8032-EDC9FAE2CBF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6828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78D137A3-8CA5-B5F7-EB26-1EF7C487C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9948FD7-2540-65D2-66B3-96503717EDD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1363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FE6AEB4E-F712-A716-0503-C932A8CE6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EB2F05B-E43D-F5B0-86B1-D412004C2E3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6493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EC7AB8-DFB1-2702-4924-FD53C9F6C4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DA4FB89D-AAFE-3BC7-CF93-E695235EED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FC971A4-8F49-9F34-C643-30C35A39B60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CB3B1533-1B4F-C138-88C0-F0DA8A658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BCC215C-BB44-36FB-EB0E-2DBE56D5995F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170FB217-C533-9E2F-DB9F-DBB396A25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8C4AEAA-3F66-5FCE-47AF-DE349EC7A3F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0875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957BBAF7-8097-22F3-D76F-3970AB895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0345197-B832-522D-1690-CE12F69D1163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>
          <a:extLst>
            <a:ext uri="{FF2B5EF4-FFF2-40B4-BE49-F238E27FC236}">
              <a16:creationId xmlns:a16="http://schemas.microsoft.com/office/drawing/2014/main" id="{B68E1144-B985-E3F3-8705-CB1E0DFE3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6A5B750-B179-74FB-31B4-BC586C73E3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97857470-6F86-0FF8-71AC-5AC5A29C2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1B2B516-CD9E-C5E5-983A-FEBF9F3F8E2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43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>
          <a:extLst>
            <a:ext uri="{FF2B5EF4-FFF2-40B4-BE49-F238E27FC236}">
              <a16:creationId xmlns:a16="http://schemas.microsoft.com/office/drawing/2014/main" id="{CFF2FEE6-9C89-101A-2404-2FAF313172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7A9689C-0B29-4581-FF99-D5ACC4DC33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1076899C-1054-29FC-AD09-67F27548DE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D70CFA6-241C-2B60-C00C-8C9947EA698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113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>
          <a:extLst>
            <a:ext uri="{FF2B5EF4-FFF2-40B4-BE49-F238E27FC236}">
              <a16:creationId xmlns:a16="http://schemas.microsoft.com/office/drawing/2014/main" id="{C2A03838-F8CB-9B52-18B9-6129FD1B7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BAAC4BC-E3A7-9376-A8AA-3BBB9EBDE3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533CFBC7-2247-1C48-2C49-CDC7E315BA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B3C55C9-5CF9-743B-8C8F-723E1689DD1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042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>
          <a:extLst>
            <a:ext uri="{FF2B5EF4-FFF2-40B4-BE49-F238E27FC236}">
              <a16:creationId xmlns:a16="http://schemas.microsoft.com/office/drawing/2014/main" id="{87C912FB-2AE4-3AF1-7687-252AB5DB9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24E706D-539E-59C0-35B8-71B803EFB4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BCBD0E2E-FF06-2FA4-D468-07733F7A4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01229D1-8B53-D6DD-B7B5-D6AE215F2DB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862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>
          <a:extLst>
            <a:ext uri="{FF2B5EF4-FFF2-40B4-BE49-F238E27FC236}">
              <a16:creationId xmlns:a16="http://schemas.microsoft.com/office/drawing/2014/main" id="{28981E38-92F3-9098-F207-7D82E02472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B51B609-B01C-E421-2E6D-420A843DAC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0D435C98-8C31-B5D1-C04E-7BD8A11D2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659C74A-22C6-245E-C1F2-8FBCA285562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0865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>
          <a:extLst>
            <a:ext uri="{FF2B5EF4-FFF2-40B4-BE49-F238E27FC236}">
              <a16:creationId xmlns:a16="http://schemas.microsoft.com/office/drawing/2014/main" id="{68F585B9-12DB-42ED-08EE-BBDFC86EE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A2CD289-62C2-FA84-0C47-89806985F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10A97AF-D072-A96D-499B-CDD0809E82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9276FBA3-C8F5-A5AC-D05E-9D89E4311F9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8012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>
          <a:extLst>
            <a:ext uri="{FF2B5EF4-FFF2-40B4-BE49-F238E27FC236}">
              <a16:creationId xmlns:a16="http://schemas.microsoft.com/office/drawing/2014/main" id="{0C95CC93-3446-49E6-7684-9471B0AABF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FBDA6C02-23C6-471F-41BA-CFD4FC176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F11C043C-A708-9731-6388-7F2ADD65D9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BC24C3E-2F80-134C-EDF6-776C4D2CBD7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73910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Thème Office">
  <a:themeElements>
    <a:clrScheme name="Thème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6C2C895EEC4E44B0B53F68476E4C38" ma:contentTypeVersion="19" ma:contentTypeDescription="Create a new document." ma:contentTypeScope="" ma:versionID="8e556fe96a2334c42495bf08c01f98ef">
  <xsd:schema xmlns:xsd="http://www.w3.org/2001/XMLSchema" xmlns:xs="http://www.w3.org/2001/XMLSchema" xmlns:p="http://schemas.microsoft.com/office/2006/metadata/properties" xmlns:ns2="cd84cc96-e4f0-4e7f-873a-a508fb658c41" xmlns:ns3="27f64e36-29aa-44d5-a3e0-06242cad7d4d" targetNamespace="http://schemas.microsoft.com/office/2006/metadata/properties" ma:root="true" ma:fieldsID="b3bdd3667257d5e3337ab3dd29947f75" ns2:_="" ns3:_="">
    <xsd:import namespace="cd84cc96-e4f0-4e7f-873a-a508fb658c41"/>
    <xsd:import namespace="27f64e36-29aa-44d5-a3e0-06242cad7d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84cc96-e4f0-4e7f-873a-a508fb658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Length (seconds)" ma:internalName="MediaLengthInSeconds" ma:readOnly="true">
      <xsd:simpleType>
        <xsd:restriction base="dms:Unknown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f64e36-29aa-44d5-a3e0-06242cad7d4d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0909781d-db56-47c3-b873-85a7506b6ab1}" ma:internalName="TaxCatchAll" ma:showField="CatchAllData" ma:web="27f64e36-29aa-44d5-a3e0-06242cad7d4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d84cc96-e4f0-4e7f-873a-a508fb658c41">
      <Terms xmlns="http://schemas.microsoft.com/office/infopath/2007/PartnerControls"/>
    </lcf76f155ced4ddcb4097134ff3c332f>
    <TaxCatchAll xmlns="27f64e36-29aa-44d5-a3e0-06242cad7d4d" xsi:nil="true"/>
  </documentManagement>
</p:properties>
</file>

<file path=customXml/itemProps1.xml><?xml version="1.0" encoding="utf-8"?>
<ds:datastoreItem xmlns:ds="http://schemas.openxmlformats.org/officeDocument/2006/customXml" ds:itemID="{DD31D020-4F48-4B3B-AC4B-DA00B68BFE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B64D14A-CCDA-40FF-84EB-A8EF530869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84cc96-e4f0-4e7f-873a-a508fb658c41"/>
    <ds:schemaRef ds:uri="27f64e36-29aa-44d5-a3e0-06242cad7d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CB6929A-325D-48F6-9877-191C169E6107}">
  <ds:schemaRefs>
    <ds:schemaRef ds:uri="http://schemas.microsoft.com/office/2006/documentManagement/types"/>
    <ds:schemaRef ds:uri="http://schemas.microsoft.com/office/2006/metadata/properties"/>
    <ds:schemaRef ds:uri="27f64e36-29aa-44d5-a3e0-06242cad7d4d"/>
    <ds:schemaRef ds:uri="http://www.w3.org/XML/1998/namespace"/>
    <ds:schemaRef ds:uri="http://purl.org/dc/dcmitype/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cd84cc96-e4f0-4e7f-873a-a508fb658c41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969</Words>
  <Application>Microsoft Office PowerPoint</Application>
  <PresentationFormat>Affichage à l'écran (4:3)</PresentationFormat>
  <Paragraphs>55</Paragraphs>
  <Slides>22</Slides>
  <Notes>22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7</vt:i4>
      </vt:variant>
      <vt:variant>
        <vt:lpstr>Titres des diapositives</vt:lpstr>
      </vt:variant>
      <vt:variant>
        <vt:i4>22</vt:i4>
      </vt:variant>
    </vt:vector>
  </HeadingPairs>
  <TitlesOfParts>
    <vt:vector size="34" baseType="lpstr">
      <vt:lpstr>Calibri</vt:lpstr>
      <vt:lpstr>Symbol</vt:lpstr>
      <vt:lpstr>Verdana</vt:lpstr>
      <vt:lpstr>Calibri Light</vt:lpstr>
      <vt:lpstr>Arial</vt:lpstr>
      <vt:lpstr>Thème Office</vt:lpstr>
      <vt:lpstr>1_Thème Office</vt:lpstr>
      <vt:lpstr>2_Thème Office</vt:lpstr>
      <vt:lpstr>3_Thème Office</vt:lpstr>
      <vt:lpstr>7_Thème Office</vt:lpstr>
      <vt:lpstr>4_Thème Office</vt:lpstr>
      <vt:lpstr>5_Thème Office</vt:lpstr>
      <vt:lpstr>97. Calculer des durées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LES NOMBRES JUSQU’À 10 Dire, lire, écrire, dénombrer, placer sur une ligne numérique</dc:title>
  <dc:creator>Éditions Hatier</dc:creator>
  <cp:lastModifiedBy>LE BOT SANDRA</cp:lastModifiedBy>
  <cp:revision>2</cp:revision>
  <dcterms:created xsi:type="dcterms:W3CDTF">2022-01-07T11:15:07Z</dcterms:created>
  <dcterms:modified xsi:type="dcterms:W3CDTF">2026-03-16T11:28:22Z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0x010100C56C2C895EEC4E44B0B53F68476E4C38</vt:lpwstr>
  </property>
  <property fmtid="{D5CDD505-2E9C-101B-9397-08002B2CF9AE}" pid="3" name="MediaServiceImageTags">
    <vt:lpwstr/>
  </property>
</Properties>
</file>