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3" r:id="rId5"/>
    <p:sldMasterId id="2147483658" r:id="rId6"/>
    <p:sldMasterId id="2147483662" r:id="rId7"/>
    <p:sldMasterId id="2147483666" r:id="rId8"/>
  </p:sldMasterIdLst>
  <p:notesMasterIdLst>
    <p:notesMasterId r:id="rId34"/>
  </p:notesMasterIdLst>
  <p:sldIdLst>
    <p:sldId id="256" r:id="rId9"/>
    <p:sldId id="294" r:id="rId10"/>
    <p:sldId id="257" r:id="rId11"/>
    <p:sldId id="295" r:id="rId12"/>
    <p:sldId id="296" r:id="rId13"/>
    <p:sldId id="297" r:id="rId14"/>
    <p:sldId id="318" r:id="rId15"/>
    <p:sldId id="309" r:id="rId16"/>
    <p:sldId id="306" r:id="rId17"/>
    <p:sldId id="311" r:id="rId18"/>
    <p:sldId id="304" r:id="rId19"/>
    <p:sldId id="320" r:id="rId20"/>
    <p:sldId id="313" r:id="rId21"/>
    <p:sldId id="312" r:id="rId22"/>
    <p:sldId id="319" r:id="rId23"/>
    <p:sldId id="315" r:id="rId24"/>
    <p:sldId id="316" r:id="rId25"/>
    <p:sldId id="317" r:id="rId26"/>
    <p:sldId id="285" r:id="rId27"/>
    <p:sldId id="288" r:id="rId28"/>
    <p:sldId id="364" r:id="rId29"/>
    <p:sldId id="365" r:id="rId30"/>
    <p:sldId id="366" r:id="rId31"/>
    <p:sldId id="286" r:id="rId32"/>
    <p:sldId id="287" r:id="rId33"/>
  </p:sldIdLst>
  <p:sldSz cx="9144000" cy="6858000" type="screen4x3"/>
  <p:notesSz cx="6858000" cy="9144000"/>
  <p:embeddedFontLst>
    <p:embeddedFont>
      <p:font typeface="Cambria Math" panose="02040503050406030204" pitchFamily="18" charset="0"/>
      <p:regular r:id="rId35"/>
    </p:embeddedFont>
    <p:embeddedFont>
      <p:font typeface="Verdana" panose="020B0604030504040204" pitchFamily="34" charset="0"/>
      <p:regular r:id="rId36"/>
      <p:bold r:id="rId37"/>
      <p:italic r:id="rId38"/>
      <p:bold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EC690DC6-A5A8-45CC-58AB-0C5F588EDC89}" name="LION Pascal" initials="PL" userId="S::pascal.lion@kemone.com::fbec95ae-2e6f-4ba0-8a1e-416917b9e63f" providerId="AD"/>
  <p188:author id="{9A92F9CE-EE8D-8993-D9DE-1B8EF4557F24}" name="cri.dracos@outlook.fr" initials="c" userId="Anonymous_cri.dracos@outlook.fr" providerId="None"/>
  <p188:author id="{4FF4CFEC-E717-A85B-221E-54576BCF7E1A}" name="Pauline Negrel" initials="PN" userId="S::pauline.negrel@ac-aix-marseille.fr::26a6f53f-97b6-482a-86bf-81043e9826c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9BD5"/>
    <a:srgbClr val="BDBDBD"/>
    <a:srgbClr val="61C4D1"/>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64770" autoAdjust="0"/>
  </p:normalViewPr>
  <p:slideViewPr>
    <p:cSldViewPr snapToGrid="0">
      <p:cViewPr varScale="1">
        <p:scale>
          <a:sx n="71" d="100"/>
          <a:sy n="71" d="100"/>
        </p:scale>
        <p:origin x="2736" y="78"/>
      </p:cViewPr>
      <p:guideLst>
        <p:guide orient="horz" pos="2160"/>
        <p:guide pos="2880"/>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notesMaster" Target="notesMasters/notesMaster1.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font" Target="fonts/font4.fntdata"/><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font" Target="fonts/font3.fntdata"/><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font" Target="fonts/font2.fntdata"/><Relationship Id="rId57" Type="http://schemas.openxmlformats.org/officeDocument/2006/relationships/presProps" Target="presProps.xml"/><Relationship Id="rId61" Type="http://schemas.microsoft.com/office/2018/10/relationships/authors" Targe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font" Target="fonts/font1.fntdata"/><Relationship Id="rId56"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FR" i="1" dirty="0"/>
              <a:t>Aujourd’hui, nous allons continuer à apprendre à calculer le résultat d’une division. Nous allons apprendre que parfois la division ne tombe pas «</a:t>
            </a:r>
            <a:r>
              <a:rPr lang="fr-FR" sz="1200" b="0" i="0" u="none" strike="noStrike" cap="none" dirty="0">
                <a:solidFill>
                  <a:schemeClr val="dk1"/>
                </a:solidFill>
                <a:effectLst/>
                <a:latin typeface="Calibri"/>
                <a:ea typeface="Calibri"/>
                <a:cs typeface="Calibri"/>
                <a:sym typeface="Calibri"/>
              </a:rPr>
              <a:t> </a:t>
            </a:r>
            <a:r>
              <a:rPr lang="fr-FR" i="1" dirty="0"/>
              <a:t>juste</a:t>
            </a:r>
            <a:r>
              <a:rPr lang="fr-FR" sz="1200" b="0" i="0" u="none" strike="noStrike" cap="none" dirty="0">
                <a:solidFill>
                  <a:schemeClr val="dk1"/>
                </a:solidFill>
                <a:effectLst/>
                <a:latin typeface="Calibri"/>
                <a:ea typeface="Calibri"/>
                <a:cs typeface="Calibri"/>
                <a:sym typeface="Calibri"/>
              </a:rPr>
              <a:t> </a:t>
            </a:r>
            <a:r>
              <a:rPr lang="fr-FR" i="1" dirty="0"/>
              <a:t>». Vous apprendrez ça au CM1, mais aujourd’hui, on va prendre un peu d’avance ! </a:t>
            </a:r>
            <a:endParaRP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6F398AE-9EAC-6DC8-0E9B-47B71BDA37E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AC8CF788-C7C3-53A9-E3AE-66C96B7404A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795A1D85-E8A1-857F-6D62-EC5C173DE8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dirty="0"/>
              <a:t>On va maintenant calculer la division suivante. 13 divisé par 3. Qu’est-ce que cela signifie</a:t>
            </a:r>
            <a:r>
              <a:rPr lang="fr-FR" sz="1200" b="0" i="0" u="none" strike="noStrike" cap="none" dirty="0">
                <a:solidFill>
                  <a:schemeClr val="dk1"/>
                </a:solidFill>
                <a:effectLst/>
                <a:latin typeface="Calibri"/>
                <a:ea typeface="Calibri"/>
                <a:cs typeface="Calibri"/>
                <a:sym typeface="Calibri"/>
              </a:rPr>
              <a:t> </a:t>
            </a:r>
            <a:r>
              <a:rPr lang="fr-FR" b="0" i="1" dirty="0"/>
              <a:t>? </a:t>
            </a:r>
          </a:p>
          <a:p>
            <a:pPr marL="0" marR="0" lvl="0" indent="0" algn="l" rtl="0">
              <a:lnSpc>
                <a:spcPct val="100000"/>
              </a:lnSpc>
              <a:spcBef>
                <a:spcPts val="0"/>
              </a:spcBef>
              <a:spcAft>
                <a:spcPts val="0"/>
              </a:spcAft>
              <a:buClr>
                <a:schemeClr val="dk1"/>
              </a:buClr>
              <a:buSzPts val="1200"/>
              <a:buFont typeface="Calibri"/>
              <a:buNone/>
            </a:pPr>
            <a:r>
              <a:rPr lang="fr-FR" b="0" i="0" dirty="0"/>
              <a:t>Interroger un élève. Le sens le plus connu des élèves pour la division est la division-partition, c’est-à-dire celle où l’on recherche la valeur d’une part. </a:t>
            </a:r>
          </a:p>
          <a:p>
            <a:pPr marL="0" marR="0" lvl="0" indent="0" algn="l" rtl="0">
              <a:lnSpc>
                <a:spcPct val="100000"/>
              </a:lnSpc>
              <a:spcBef>
                <a:spcPts val="0"/>
              </a:spcBef>
              <a:spcAft>
                <a:spcPts val="0"/>
              </a:spcAft>
              <a:buClr>
                <a:schemeClr val="dk1"/>
              </a:buClr>
              <a:buSzPts val="1200"/>
              <a:buFont typeface="Calibri"/>
              <a:buNone/>
            </a:pPr>
            <a:r>
              <a:rPr lang="fr-FR" b="0" i="0" dirty="0"/>
              <a:t>Les élèves vont vraisemblablement répondre</a:t>
            </a:r>
            <a:r>
              <a:rPr lang="fr-FR" sz="1200" b="0" i="0" u="none" strike="noStrike" cap="none" dirty="0">
                <a:solidFill>
                  <a:schemeClr val="dk1"/>
                </a:solidFill>
                <a:effectLst/>
                <a:latin typeface="Calibri"/>
                <a:ea typeface="Calibri"/>
                <a:cs typeface="Calibri"/>
                <a:sym typeface="Calibri"/>
              </a:rPr>
              <a:t> </a:t>
            </a:r>
            <a:r>
              <a:rPr lang="fr-FR" b="0" i="0" dirty="0"/>
              <a:t>: </a:t>
            </a:r>
            <a:r>
              <a:rPr lang="fr-FR" b="0" i="1" dirty="0"/>
              <a:t>on a 13</a:t>
            </a:r>
            <a:r>
              <a:rPr lang="fr-FR" sz="1200" b="0" i="0" u="none" strike="noStrike" cap="none" dirty="0">
                <a:solidFill>
                  <a:schemeClr val="dk1"/>
                </a:solidFill>
                <a:effectLst/>
                <a:latin typeface="Calibri"/>
                <a:ea typeface="Calibri"/>
                <a:cs typeface="Calibri"/>
                <a:sym typeface="Calibri"/>
              </a:rPr>
              <a:t> </a:t>
            </a:r>
            <a:r>
              <a:rPr lang="fr-FR" b="0" i="1" dirty="0"/>
              <a:t>objets et on les partage en 3</a:t>
            </a:r>
            <a:r>
              <a:rPr lang="fr-FR" sz="1200" b="0" i="0" u="none" strike="noStrike" cap="none" dirty="0">
                <a:solidFill>
                  <a:schemeClr val="dk1"/>
                </a:solidFill>
                <a:effectLst/>
                <a:latin typeface="Calibri"/>
                <a:ea typeface="Calibri"/>
                <a:cs typeface="Calibri"/>
                <a:sym typeface="Calibri"/>
              </a:rPr>
              <a:t> </a:t>
            </a:r>
            <a:r>
              <a:rPr lang="fr-FR" b="0" i="1" dirty="0"/>
              <a:t>groupes.  </a:t>
            </a:r>
          </a:p>
          <a:p>
            <a:pPr marL="0" lvl="0" indent="0" algn="l" rtl="0">
              <a:spcBef>
                <a:spcPts val="0"/>
              </a:spcBef>
              <a:spcAft>
                <a:spcPts val="0"/>
              </a:spcAft>
              <a:buNone/>
            </a:pPr>
            <a:endParaRPr dirty="0"/>
          </a:p>
        </p:txBody>
      </p:sp>
      <p:sp>
        <p:nvSpPr>
          <p:cNvPr id="114" name="Google Shape;114;p2:notes">
            <a:extLst>
              <a:ext uri="{FF2B5EF4-FFF2-40B4-BE49-F238E27FC236}">
                <a16:creationId xmlns:a16="http://schemas.microsoft.com/office/drawing/2014/main" id="{1ED7F5AE-0879-9937-6A83-547CFF32840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10</a:t>
            </a:fld>
            <a:endParaRPr/>
          </a:p>
        </p:txBody>
      </p:sp>
    </p:spTree>
    <p:extLst>
      <p:ext uri="{BB962C8B-B14F-4D97-AF65-F5344CB8AC3E}">
        <p14:creationId xmlns:p14="http://schemas.microsoft.com/office/powerpoint/2010/main" val="314117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6F398AE-9EAC-6DC8-0E9B-47B71BDA37E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AC8CF788-C7C3-53A9-E3AE-66C96B7404A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795A1D85-E8A1-857F-6D62-EC5C173DE8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dirty="0"/>
              <a:t>C’est ce que nous allons faire maintenant. </a:t>
            </a:r>
          </a:p>
          <a:p>
            <a:pPr marL="0" marR="0" lvl="0" indent="0" algn="l" rtl="0">
              <a:lnSpc>
                <a:spcPct val="100000"/>
              </a:lnSpc>
              <a:spcBef>
                <a:spcPts val="0"/>
              </a:spcBef>
              <a:spcAft>
                <a:spcPts val="0"/>
              </a:spcAft>
              <a:buClr>
                <a:schemeClr val="dk1"/>
              </a:buClr>
              <a:buSzPts val="1200"/>
              <a:buFont typeface="Calibri"/>
              <a:buNone/>
            </a:pPr>
            <a:r>
              <a:rPr lang="fr-FR" b="0" i="0" dirty="0"/>
              <a:t>Distribuer des boites de jetons pour chaque élève (ou en binôme) ainsi que des barquettes ou assiettes en carton. </a:t>
            </a:r>
          </a:p>
          <a:p>
            <a:pPr marL="0" marR="0" lvl="0" indent="0" algn="l" rtl="0">
              <a:lnSpc>
                <a:spcPct val="100000"/>
              </a:lnSpc>
              <a:spcBef>
                <a:spcPts val="0"/>
              </a:spcBef>
              <a:spcAft>
                <a:spcPts val="0"/>
              </a:spcAft>
              <a:buClr>
                <a:schemeClr val="dk1"/>
              </a:buClr>
              <a:buSzPts val="1200"/>
              <a:buFont typeface="Calibri"/>
              <a:buNone/>
            </a:pPr>
            <a:r>
              <a:rPr lang="fr-FR" b="0" i="1" dirty="0"/>
              <a:t>Prenez 13</a:t>
            </a:r>
            <a:r>
              <a:rPr lang="fr-FR" sz="1200" b="0" i="0" u="none" strike="noStrike" cap="none" dirty="0">
                <a:solidFill>
                  <a:schemeClr val="dk1"/>
                </a:solidFill>
                <a:effectLst/>
                <a:latin typeface="Calibri"/>
                <a:ea typeface="Calibri"/>
                <a:cs typeface="Calibri"/>
                <a:sym typeface="Calibri"/>
              </a:rPr>
              <a:t> </a:t>
            </a:r>
            <a:r>
              <a:rPr lang="fr-FR" b="0" i="1" dirty="0"/>
              <a:t>jetons et partagez-les en 3</a:t>
            </a:r>
            <a:r>
              <a:rPr lang="fr-FR" sz="1200" b="0" i="0" u="none" strike="noStrike" cap="none" dirty="0">
                <a:solidFill>
                  <a:schemeClr val="dk1"/>
                </a:solidFill>
                <a:effectLst/>
                <a:latin typeface="Calibri"/>
                <a:ea typeface="Calibri"/>
                <a:cs typeface="Calibri"/>
                <a:sym typeface="Calibri"/>
              </a:rPr>
              <a:t> </a:t>
            </a:r>
            <a:r>
              <a:rPr lang="fr-FR" b="0" i="1" dirty="0"/>
              <a:t>groupes. On veut savoir combien il y aura de jetons dans chaque groupe. </a:t>
            </a:r>
          </a:p>
          <a:p>
            <a:pPr marL="0" marR="0" lvl="0" indent="0" algn="l" rtl="0">
              <a:lnSpc>
                <a:spcPct val="100000"/>
              </a:lnSpc>
              <a:spcBef>
                <a:spcPts val="0"/>
              </a:spcBef>
              <a:spcAft>
                <a:spcPts val="0"/>
              </a:spcAft>
              <a:buClr>
                <a:schemeClr val="dk1"/>
              </a:buClr>
              <a:buSzPts val="1200"/>
              <a:buFont typeface="Calibri"/>
              <a:buNone/>
            </a:pPr>
            <a:r>
              <a:rPr lang="fr-FR" b="0" i="0" dirty="0"/>
              <a:t>Laisser un temps de manipulation. </a:t>
            </a:r>
          </a:p>
          <a:p>
            <a:pPr marL="0" marR="0" lvl="0" indent="0" algn="l" rtl="0">
              <a:lnSpc>
                <a:spcPct val="100000"/>
              </a:lnSpc>
              <a:spcBef>
                <a:spcPts val="0"/>
              </a:spcBef>
              <a:spcAft>
                <a:spcPts val="0"/>
              </a:spcAft>
              <a:buClr>
                <a:schemeClr val="dk1"/>
              </a:buClr>
              <a:buSzPts val="1200"/>
              <a:buFont typeface="Calibri"/>
              <a:buNone/>
            </a:pPr>
            <a:r>
              <a:rPr lang="fr-FR" b="0" i="0" dirty="0"/>
              <a:t>Si certains élèves sont bloqués, relancer en expliquant le début de la procédure</a:t>
            </a:r>
            <a:r>
              <a:rPr lang="fr-FR" sz="1200" b="0" i="0" u="none" strike="noStrike" cap="none" dirty="0">
                <a:solidFill>
                  <a:schemeClr val="dk1"/>
                </a:solidFill>
                <a:effectLst/>
                <a:latin typeface="Calibri"/>
                <a:ea typeface="Calibri"/>
                <a:cs typeface="Calibri"/>
                <a:sym typeface="Calibri"/>
              </a:rPr>
              <a:t> </a:t>
            </a:r>
            <a:r>
              <a:rPr lang="fr-FR" b="0" i="0" dirty="0"/>
              <a:t>: </a:t>
            </a:r>
            <a:r>
              <a:rPr lang="fr-FR" b="0" i="1" dirty="0"/>
              <a:t>on prend un jeton, on le met dans la première assiette, puis on donne un jeton à la deuxième assiette, et un autre jeton à la 3</a:t>
            </a:r>
            <a:r>
              <a:rPr lang="fr-FR" b="0" i="1" baseline="30000" dirty="0"/>
              <a:t>e</a:t>
            </a:r>
            <a:r>
              <a:rPr lang="fr-FR" b="0" i="1" dirty="0"/>
              <a:t> assiette. Puis, on recommence pour distribuer tous les jetons. C’est comme lorsqu’on distribue les cartes avant de jouer à un jeu. On en donne autant à chaque joueur. On fait un partage équitable. C’est très important d’être «</a:t>
            </a:r>
            <a:r>
              <a:rPr lang="fr-FR" sz="1200" b="0" i="0" u="none" strike="noStrike" cap="none" dirty="0">
                <a:solidFill>
                  <a:schemeClr val="dk1"/>
                </a:solidFill>
                <a:effectLst/>
                <a:latin typeface="Calibri"/>
                <a:ea typeface="Calibri"/>
                <a:cs typeface="Calibri"/>
                <a:sym typeface="Calibri"/>
              </a:rPr>
              <a:t> </a:t>
            </a:r>
            <a:r>
              <a:rPr lang="fr-FR" b="0" i="1" dirty="0"/>
              <a:t>équitable</a:t>
            </a:r>
            <a:r>
              <a:rPr lang="fr-FR" sz="1200" b="0" i="0" u="none" strike="noStrike" cap="none" dirty="0">
                <a:solidFill>
                  <a:schemeClr val="dk1"/>
                </a:solidFill>
                <a:effectLst/>
                <a:latin typeface="Calibri"/>
                <a:ea typeface="Calibri"/>
                <a:cs typeface="Calibri"/>
                <a:sym typeface="Calibri"/>
              </a:rPr>
              <a:t> </a:t>
            </a:r>
            <a:r>
              <a:rPr lang="fr-FR" b="0" i="1" dirty="0"/>
              <a:t>» et de donner pareil à chacun. </a:t>
            </a:r>
          </a:p>
          <a:p>
            <a:pPr marL="0" marR="0" lvl="0" indent="0" algn="l" rtl="0">
              <a:lnSpc>
                <a:spcPct val="100000"/>
              </a:lnSpc>
              <a:spcBef>
                <a:spcPts val="0"/>
              </a:spcBef>
              <a:spcAft>
                <a:spcPts val="0"/>
              </a:spcAft>
              <a:buClr>
                <a:schemeClr val="dk1"/>
              </a:buClr>
              <a:buSzPts val="1200"/>
              <a:buFont typeface="Calibri"/>
              <a:buNone/>
            </a:pPr>
            <a:r>
              <a:rPr lang="fr-FR" b="0" i="0" dirty="0"/>
              <a:t>Passer dans les rangs pour aider les élèves à réaliser leur manipulation. </a:t>
            </a:r>
          </a:p>
          <a:p>
            <a:pPr marL="0" marR="0" lvl="0" indent="0" algn="l" rtl="0">
              <a:lnSpc>
                <a:spcPct val="100000"/>
              </a:lnSpc>
              <a:spcBef>
                <a:spcPts val="0"/>
              </a:spcBef>
              <a:spcAft>
                <a:spcPts val="0"/>
              </a:spcAft>
              <a:buClr>
                <a:schemeClr val="dk1"/>
              </a:buClr>
              <a:buSzPts val="1200"/>
              <a:buFont typeface="Calibri"/>
              <a:buNone/>
            </a:pPr>
            <a:r>
              <a:rPr lang="fr-FR" b="0" i="0" dirty="0"/>
              <a:t>Reprenez ensuite en collectif la procédure pour arriver à déterminer qu’il y aura 4</a:t>
            </a:r>
            <a:r>
              <a:rPr lang="fr-FR" sz="1200" b="0" i="0" u="none" strike="noStrike" cap="none" dirty="0">
                <a:solidFill>
                  <a:schemeClr val="dk1"/>
                </a:solidFill>
                <a:effectLst/>
                <a:latin typeface="Calibri"/>
                <a:ea typeface="Calibri"/>
                <a:cs typeface="Calibri"/>
                <a:sym typeface="Calibri"/>
              </a:rPr>
              <a:t> </a:t>
            </a:r>
            <a:r>
              <a:rPr lang="fr-FR" b="0" i="0" dirty="0"/>
              <a:t>jetons dans chaque assiette, mais qu’il va rester 1</a:t>
            </a:r>
            <a:r>
              <a:rPr lang="fr-FR" sz="1200" b="0" i="0" u="none" strike="noStrike" cap="none" dirty="0">
                <a:solidFill>
                  <a:schemeClr val="dk1"/>
                </a:solidFill>
                <a:effectLst/>
                <a:latin typeface="Calibri"/>
                <a:ea typeface="Calibri"/>
                <a:cs typeface="Calibri"/>
                <a:sym typeface="Calibri"/>
              </a:rPr>
              <a:t> </a:t>
            </a:r>
            <a:r>
              <a:rPr lang="fr-FR" b="0" i="0" dirty="0"/>
              <a:t>jeton que l’on ne pourra pas distribuer sinon le partage ne sera plus équitable. </a:t>
            </a:r>
            <a:r>
              <a:rPr lang="fr-FR" b="1" i="0" dirty="0"/>
              <a:t>Cliquer sur le 1</a:t>
            </a:r>
            <a:r>
              <a:rPr lang="fr-FR" b="1" i="0" baseline="30000" dirty="0"/>
              <a:t>er</a:t>
            </a:r>
            <a:r>
              <a:rPr lang="fr-FR" b="1" i="0" dirty="0"/>
              <a:t> jeton pour que le partage des jetons se lance. </a:t>
            </a:r>
            <a:endParaRPr dirty="0"/>
          </a:p>
        </p:txBody>
      </p:sp>
      <p:sp>
        <p:nvSpPr>
          <p:cNvPr id="114" name="Google Shape;114;p2:notes">
            <a:extLst>
              <a:ext uri="{FF2B5EF4-FFF2-40B4-BE49-F238E27FC236}">
                <a16:creationId xmlns:a16="http://schemas.microsoft.com/office/drawing/2014/main" id="{1ED7F5AE-0879-9937-6A83-547CFF32840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11</a:t>
            </a:fld>
            <a:endParaRPr/>
          </a:p>
        </p:txBody>
      </p:sp>
    </p:spTree>
    <p:extLst>
      <p:ext uri="{BB962C8B-B14F-4D97-AF65-F5344CB8AC3E}">
        <p14:creationId xmlns:p14="http://schemas.microsoft.com/office/powerpoint/2010/main" val="31820597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A9E18A63-844F-C9A2-8D26-453AE7304561}"/>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771C19D3-4DD6-BFAD-A360-DEBBFF2D388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97874420-C497-D8AC-E6D1-E15EF53094E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u="none" dirty="0"/>
              <a:t>Voilà l</a:t>
            </a:r>
            <a:r>
              <a:rPr lang="fr-FR" i="1" dirty="0"/>
              <a:t>e partage terminé. Ici, il reste un jeton car si on le donne à une des 3</a:t>
            </a:r>
            <a:r>
              <a:rPr lang="fr-FR" sz="1200" b="0" i="0" u="none" strike="noStrike" cap="none" dirty="0">
                <a:solidFill>
                  <a:schemeClr val="dk1"/>
                </a:solidFill>
                <a:effectLst/>
                <a:latin typeface="Calibri"/>
                <a:ea typeface="Calibri"/>
                <a:cs typeface="Calibri"/>
                <a:sym typeface="Calibri"/>
              </a:rPr>
              <a:t> </a:t>
            </a:r>
            <a:r>
              <a:rPr lang="fr-FR" i="1" dirty="0"/>
              <a:t>parts, le partage ne sera plus équitable. Le partage s’arrête donc là. On dit que cette division ne tombe pas juste. Elle a un «</a:t>
            </a:r>
            <a:r>
              <a:rPr lang="fr-FR" sz="1200" b="0" i="0" u="none" strike="noStrike" cap="none" dirty="0">
                <a:solidFill>
                  <a:schemeClr val="dk1"/>
                </a:solidFill>
                <a:effectLst/>
                <a:latin typeface="Calibri"/>
                <a:ea typeface="Calibri"/>
                <a:cs typeface="Calibri"/>
                <a:sym typeface="Calibri"/>
              </a:rPr>
              <a:t> </a:t>
            </a:r>
            <a:r>
              <a:rPr lang="fr-FR" i="1" dirty="0"/>
              <a:t>reste</a:t>
            </a:r>
            <a:r>
              <a:rPr lang="fr-FR" sz="1200" b="0" i="0" u="none" strike="noStrike" cap="none" dirty="0">
                <a:solidFill>
                  <a:schemeClr val="dk1"/>
                </a:solidFill>
                <a:effectLst/>
                <a:latin typeface="Calibri"/>
                <a:ea typeface="Calibri"/>
                <a:cs typeface="Calibri"/>
                <a:sym typeface="Calibri"/>
              </a:rPr>
              <a:t> </a:t>
            </a:r>
            <a:r>
              <a:rPr lang="fr-FR" i="1" dirty="0"/>
              <a:t>». </a:t>
            </a:r>
          </a:p>
          <a:p>
            <a:pPr marL="0" lvl="0" indent="0" algn="l" rtl="0">
              <a:spcBef>
                <a:spcPts val="0"/>
              </a:spcBef>
              <a:spcAft>
                <a:spcPts val="0"/>
              </a:spcAft>
              <a:buNone/>
            </a:pPr>
            <a:r>
              <a:rPr lang="fr-FR" i="1" dirty="0"/>
              <a:t> </a:t>
            </a:r>
            <a:endParaRPr i="1" dirty="0"/>
          </a:p>
        </p:txBody>
      </p:sp>
      <p:sp>
        <p:nvSpPr>
          <p:cNvPr id="114" name="Google Shape;114;p2:notes">
            <a:extLst>
              <a:ext uri="{FF2B5EF4-FFF2-40B4-BE49-F238E27FC236}">
                <a16:creationId xmlns:a16="http://schemas.microsoft.com/office/drawing/2014/main" id="{714FEA85-F568-AC15-3DC5-49A71C26C53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12</a:t>
            </a:fld>
            <a:endParaRPr/>
          </a:p>
        </p:txBody>
      </p:sp>
    </p:spTree>
    <p:extLst>
      <p:ext uri="{BB962C8B-B14F-4D97-AF65-F5344CB8AC3E}">
        <p14:creationId xmlns:p14="http://schemas.microsoft.com/office/powerpoint/2010/main" val="32310875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6F398AE-9EAC-6DC8-0E9B-47B71BDA37E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AC8CF788-C7C3-53A9-E3AE-66C96B7404A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795A1D85-E8A1-857F-6D62-EC5C173DE8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Essayez maintenant de compléter cette égalité.</a:t>
            </a:r>
          </a:p>
          <a:p>
            <a:pPr marL="0" lvl="0" indent="0" algn="l" rtl="0">
              <a:spcBef>
                <a:spcPts val="0"/>
              </a:spcBef>
              <a:spcAft>
                <a:spcPts val="0"/>
              </a:spcAft>
              <a:buNone/>
            </a:pPr>
            <a:r>
              <a:rPr lang="fr-FR" dirty="0"/>
              <a:t>Laisser un temps de recherche individuelle.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 13</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(3</a:t>
            </a:r>
            <a:r>
              <a:rPr lang="fr-FR" sz="1200" b="0" i="0" u="none" strike="noStrike" cap="none" dirty="0">
                <a:solidFill>
                  <a:schemeClr val="dk1"/>
                </a:solidFill>
                <a:effectLst/>
                <a:latin typeface="Calibri"/>
                <a:ea typeface="Calibri"/>
                <a:cs typeface="Calibri"/>
                <a:sym typeface="Calibri"/>
              </a:rPr>
              <a:t> × </a:t>
            </a:r>
            <a:r>
              <a:rPr lang="fr-FR" b="1" i="0" dirty="0"/>
              <a:t>4</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1" i="0" dirty="0"/>
              <a:t>1</a:t>
            </a:r>
            <a:r>
              <a:rPr lang="fr-FR" b="0" i="0" dirty="0"/>
              <a:t>. </a:t>
            </a:r>
            <a:endParaRPr lang="fr-FR" b="0" dirty="0"/>
          </a:p>
          <a:p>
            <a:pPr marL="0" lvl="0" indent="0" algn="l" rtl="0">
              <a:spcBef>
                <a:spcPts val="0"/>
              </a:spcBef>
              <a:spcAft>
                <a:spcPts val="0"/>
              </a:spcAft>
              <a:buNone/>
            </a:pPr>
            <a:r>
              <a:rPr lang="fr-FR" dirty="0"/>
              <a:t>Corriger en collectif en complétant 13</a:t>
            </a:r>
            <a:r>
              <a:rPr lang="fr-FR" sz="1200" b="0" i="0" u="none" strike="noStrike" cap="none" dirty="0">
                <a:solidFill>
                  <a:schemeClr val="dk1"/>
                </a:solidFill>
                <a:effectLst/>
                <a:latin typeface="Calibri"/>
                <a:ea typeface="Calibri"/>
                <a:cs typeface="Calibri"/>
                <a:sym typeface="Calibri"/>
              </a:rPr>
              <a:t> </a:t>
            </a:r>
            <a:r>
              <a:rPr lang="fr-FR" dirty="0"/>
              <a:t>=</a:t>
            </a:r>
            <a:r>
              <a:rPr lang="fr-FR" sz="1200" b="0" i="0" u="none" strike="noStrike" cap="none" dirty="0">
                <a:solidFill>
                  <a:schemeClr val="dk1"/>
                </a:solidFill>
                <a:effectLst/>
                <a:latin typeface="Calibri"/>
                <a:ea typeface="Calibri"/>
                <a:cs typeface="Calibri"/>
                <a:sym typeface="Calibri"/>
              </a:rPr>
              <a:t> </a:t>
            </a:r>
            <a:r>
              <a:rPr lang="fr-FR" dirty="0"/>
              <a:t>3</a:t>
            </a:r>
            <a:r>
              <a:rPr lang="fr-FR" sz="1200" b="0" i="0" u="none" strike="noStrike" cap="none" dirty="0">
                <a:solidFill>
                  <a:schemeClr val="dk1"/>
                </a:solidFill>
                <a:effectLst/>
                <a:latin typeface="Calibri"/>
                <a:ea typeface="Calibri"/>
                <a:cs typeface="Calibri"/>
                <a:sym typeface="Calibri"/>
              </a:rPr>
              <a:t> × </a:t>
            </a:r>
            <a:r>
              <a:rPr lang="fr-FR" dirty="0"/>
              <a:t>4</a:t>
            </a:r>
            <a:r>
              <a:rPr lang="fr-FR" sz="1200" b="0" i="0" u="none" strike="noStrike" cap="none" dirty="0">
                <a:solidFill>
                  <a:schemeClr val="dk1"/>
                </a:solidFill>
                <a:effectLst/>
                <a:latin typeface="Calibri"/>
                <a:ea typeface="Calibri"/>
                <a:cs typeface="Calibri"/>
                <a:sym typeface="Calibri"/>
              </a:rPr>
              <a:t> </a:t>
            </a:r>
            <a:r>
              <a:rPr lang="fr-FR" dirty="0"/>
              <a:t>+</a:t>
            </a:r>
            <a:r>
              <a:rPr lang="fr-FR" sz="1200" b="0" i="0" u="none" strike="noStrike" cap="none" dirty="0">
                <a:solidFill>
                  <a:schemeClr val="dk1"/>
                </a:solidFill>
                <a:effectLst/>
                <a:latin typeface="Calibri"/>
                <a:ea typeface="Calibri"/>
                <a:cs typeface="Calibri"/>
                <a:sym typeface="Calibri"/>
              </a:rPr>
              <a:t> </a:t>
            </a:r>
            <a:r>
              <a:rPr lang="fr-FR" dirty="0"/>
              <a:t>1. </a:t>
            </a:r>
          </a:p>
          <a:p>
            <a:pPr marL="0" lvl="0" indent="0" algn="l" rtl="0">
              <a:spcBef>
                <a:spcPts val="0"/>
              </a:spcBef>
              <a:spcAft>
                <a:spcPts val="0"/>
              </a:spcAft>
              <a:buNone/>
            </a:pPr>
            <a:r>
              <a:rPr lang="fr-FR" i="1" dirty="0"/>
              <a:t>On voit qu’on a réussi à mettre 4</a:t>
            </a:r>
            <a:r>
              <a:rPr lang="fr-FR" sz="1200" b="0" i="0" u="none" strike="noStrike" cap="none" dirty="0">
                <a:solidFill>
                  <a:schemeClr val="dk1"/>
                </a:solidFill>
                <a:effectLst/>
                <a:latin typeface="Calibri"/>
                <a:ea typeface="Calibri"/>
                <a:cs typeface="Calibri"/>
                <a:sym typeface="Calibri"/>
              </a:rPr>
              <a:t> </a:t>
            </a:r>
            <a:r>
              <a:rPr lang="fr-FR" i="1" dirty="0"/>
              <a:t>jetons dans chaque assiette. Donc, on écrit 3</a:t>
            </a:r>
            <a:r>
              <a:rPr lang="fr-FR" sz="1200" b="0" i="0" u="none" strike="noStrike" cap="none" dirty="0">
                <a:solidFill>
                  <a:schemeClr val="dk1"/>
                </a:solidFill>
                <a:effectLst/>
                <a:latin typeface="Calibri"/>
                <a:ea typeface="Calibri"/>
                <a:cs typeface="Calibri"/>
                <a:sym typeface="Calibri"/>
              </a:rPr>
              <a:t> × </a:t>
            </a:r>
            <a:r>
              <a:rPr lang="fr-FR" i="1" dirty="0"/>
              <a:t>4 (3</a:t>
            </a:r>
            <a:r>
              <a:rPr lang="fr-FR" sz="1200" b="0" i="0" u="none" strike="noStrike" cap="none" dirty="0">
                <a:solidFill>
                  <a:schemeClr val="dk1"/>
                </a:solidFill>
                <a:effectLst/>
                <a:latin typeface="Calibri"/>
                <a:ea typeface="Calibri"/>
                <a:cs typeface="Calibri"/>
                <a:sym typeface="Calibri"/>
              </a:rPr>
              <a:t> </a:t>
            </a:r>
            <a:r>
              <a:rPr lang="fr-FR" i="1" dirty="0"/>
              <a:t>fois 4</a:t>
            </a:r>
            <a:r>
              <a:rPr lang="fr-FR" sz="1200" b="0" i="0" u="none" strike="noStrike" cap="none" dirty="0">
                <a:solidFill>
                  <a:schemeClr val="dk1"/>
                </a:solidFill>
                <a:effectLst/>
                <a:latin typeface="Calibri"/>
                <a:ea typeface="Calibri"/>
                <a:cs typeface="Calibri"/>
                <a:sym typeface="Calibri"/>
              </a:rPr>
              <a:t> </a:t>
            </a:r>
            <a:r>
              <a:rPr lang="fr-FR" i="1" dirty="0"/>
              <a:t>jetons), mais on doit ajouter le reste (ce qu’on n’a pas pu partager), +</a:t>
            </a:r>
            <a:r>
              <a:rPr lang="fr-FR" sz="1200" b="0" i="0" u="none" strike="noStrike" cap="none" dirty="0">
                <a:solidFill>
                  <a:schemeClr val="dk1"/>
                </a:solidFill>
                <a:effectLst/>
                <a:latin typeface="Calibri"/>
                <a:ea typeface="Calibri"/>
                <a:cs typeface="Calibri"/>
                <a:sym typeface="Calibri"/>
              </a:rPr>
              <a:t> </a:t>
            </a:r>
            <a:r>
              <a:rPr lang="fr-FR" i="1" dirty="0"/>
              <a:t>1.  </a:t>
            </a:r>
            <a:endParaRPr i="1" dirty="0"/>
          </a:p>
        </p:txBody>
      </p:sp>
      <p:sp>
        <p:nvSpPr>
          <p:cNvPr id="114" name="Google Shape;114;p2:notes">
            <a:extLst>
              <a:ext uri="{FF2B5EF4-FFF2-40B4-BE49-F238E27FC236}">
                <a16:creationId xmlns:a16="http://schemas.microsoft.com/office/drawing/2014/main" id="{1ED7F5AE-0879-9937-6A83-547CFF32840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extLst>
      <p:ext uri="{BB962C8B-B14F-4D97-AF65-F5344CB8AC3E}">
        <p14:creationId xmlns:p14="http://schemas.microsoft.com/office/powerpoint/2010/main" val="601787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6F398AE-9EAC-6DC8-0E9B-47B71BDA37E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AC8CF788-C7C3-53A9-E3AE-66C96B7404A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795A1D85-E8A1-857F-6D62-EC5C173DE8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Laisser un temps pour que les élèves complètent.</a:t>
            </a:r>
          </a:p>
          <a:p>
            <a:pPr marL="0" lvl="0" indent="0" algn="l" rtl="0">
              <a:spcBef>
                <a:spcPts val="0"/>
              </a:spcBef>
              <a:spcAft>
                <a:spcPts val="0"/>
              </a:spcAft>
              <a:buNone/>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quotient</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4, reste</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1.  </a:t>
            </a:r>
          </a:p>
          <a:p>
            <a:pPr marL="0" lvl="0" indent="0" algn="l" rtl="0">
              <a:spcBef>
                <a:spcPts val="0"/>
              </a:spcBef>
              <a:spcAft>
                <a:spcPts val="0"/>
              </a:spcAft>
              <a:buNone/>
            </a:pPr>
            <a:r>
              <a:rPr lang="fr-FR" i="1" dirty="0"/>
              <a:t>On peut donc maintenant déterminer le quotient et le reste. Le quotient c’est combien on a pu mettre de jetons dans chaque assiette et le reste ce sont les jetons que l’on ne peut pas distribuer. Le reste est toujours plus petit que le diviseur. Car si le reste est plus grand que le diviseur, cela signifie qu’on peut donner encore un jeton à chaque assiette. </a:t>
            </a:r>
          </a:p>
          <a:p>
            <a:pPr marL="0" lvl="0" indent="0" algn="l" rtl="0">
              <a:spcBef>
                <a:spcPts val="0"/>
              </a:spcBef>
              <a:spcAft>
                <a:spcPts val="0"/>
              </a:spcAft>
              <a:buNone/>
            </a:pPr>
            <a:r>
              <a:rPr lang="fr-FR" i="1" dirty="0"/>
              <a:t>Ici, le diviseur est 3. Si mon reste est plus grand ou égal à 3, c’est que je peux distribuer un autre jeton à chaque assiette.  </a:t>
            </a:r>
            <a:endParaRPr i="1" dirty="0"/>
          </a:p>
        </p:txBody>
      </p:sp>
      <p:sp>
        <p:nvSpPr>
          <p:cNvPr id="114" name="Google Shape;114;p2:notes">
            <a:extLst>
              <a:ext uri="{FF2B5EF4-FFF2-40B4-BE49-F238E27FC236}">
                <a16:creationId xmlns:a16="http://schemas.microsoft.com/office/drawing/2014/main" id="{1ED7F5AE-0879-9937-6A83-547CFF32840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14</a:t>
            </a:fld>
            <a:endParaRPr/>
          </a:p>
        </p:txBody>
      </p:sp>
    </p:spTree>
    <p:extLst>
      <p:ext uri="{BB962C8B-B14F-4D97-AF65-F5344CB8AC3E}">
        <p14:creationId xmlns:p14="http://schemas.microsoft.com/office/powerpoint/2010/main" val="38122083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3E29A09-4219-F5C2-D5E8-4C9CCB68A2F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062920F3-F6BE-3698-2519-8058BBA13EE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On va maintenant s’entrainer. Une division va apparaitre au tableau et vous allez devoir calculer le quotient et le reste. </a:t>
            </a:r>
          </a:p>
          <a:p>
            <a:pPr marL="0" lvl="0" indent="0" algn="l" rtl="0">
              <a:spcBef>
                <a:spcPts val="0"/>
              </a:spcBef>
              <a:spcAft>
                <a:spcPts val="0"/>
              </a:spcAft>
              <a:buNone/>
            </a:pPr>
            <a:r>
              <a:rPr lang="fr-FR" i="1" dirty="0"/>
              <a:t>Pour calculer une division, il faut connaitre par cœur les tables de multiplication.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t>Donner aux élèves en difficultés la table de Pythagore. </a:t>
            </a:r>
          </a:p>
          <a:p>
            <a:pPr marL="0" lvl="0" indent="0" algn="l" rtl="0">
              <a:spcBef>
                <a:spcPts val="0"/>
              </a:spcBef>
              <a:spcAft>
                <a:spcPts val="0"/>
              </a:spcAft>
              <a:buNone/>
            </a:pPr>
            <a:endParaRPr i="1" dirty="0"/>
          </a:p>
        </p:txBody>
      </p:sp>
      <p:sp>
        <p:nvSpPr>
          <p:cNvPr id="114" name="Google Shape;114;p2:notes">
            <a:extLst>
              <a:ext uri="{FF2B5EF4-FFF2-40B4-BE49-F238E27FC236}">
                <a16:creationId xmlns:a16="http://schemas.microsoft.com/office/drawing/2014/main" id="{3265007D-9BAF-3C80-1CED-2506A740D2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15</a:t>
            </a:fld>
            <a:endParaRPr/>
          </a:p>
        </p:txBody>
      </p:sp>
    </p:spTree>
    <p:extLst>
      <p:ext uri="{BB962C8B-B14F-4D97-AF65-F5344CB8AC3E}">
        <p14:creationId xmlns:p14="http://schemas.microsoft.com/office/powerpoint/2010/main" val="1945851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3E29A09-4219-F5C2-D5E8-4C9CCB68A2F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062920F3-F6BE-3698-2519-8058BBA13EE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Verbaliser de plusieurs manières le calcul</a:t>
            </a:r>
            <a:r>
              <a:rPr lang="fr-FR" sz="1200" b="0" i="0" u="none" strike="noStrike" cap="none" dirty="0">
                <a:solidFill>
                  <a:schemeClr val="dk1"/>
                </a:solidFill>
                <a:effectLst/>
                <a:latin typeface="Calibri"/>
                <a:ea typeface="Calibri"/>
                <a:cs typeface="Calibri"/>
                <a:sym typeface="Calibri"/>
              </a:rPr>
              <a:t> </a:t>
            </a:r>
            <a:r>
              <a:rPr lang="fr-FR" dirty="0"/>
              <a:t>: </a:t>
            </a:r>
            <a:r>
              <a:rPr lang="fr-FR" i="1" dirty="0"/>
              <a:t>on veut calculer «</a:t>
            </a:r>
            <a:r>
              <a:rPr lang="fr-FR" sz="1200" b="0" i="0" u="none" strike="noStrike" cap="none" dirty="0">
                <a:solidFill>
                  <a:schemeClr val="dk1"/>
                </a:solidFill>
                <a:effectLst/>
                <a:latin typeface="Calibri"/>
                <a:ea typeface="Calibri"/>
                <a:cs typeface="Calibri"/>
                <a:sym typeface="Calibri"/>
              </a:rPr>
              <a:t> </a:t>
            </a:r>
            <a:r>
              <a:rPr lang="fr-FR" i="1" dirty="0"/>
              <a:t>23 divisé par 4 ». On peut dire aussi «</a:t>
            </a:r>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d</a:t>
            </a:r>
            <a:r>
              <a:rPr lang="fr-FR" i="1" dirty="0"/>
              <a:t>ans 23, combien de fois 4</a:t>
            </a:r>
            <a:r>
              <a:rPr lang="fr-FR" sz="1200" b="0" i="0" u="none" strike="noStrike" cap="none" dirty="0">
                <a:solidFill>
                  <a:schemeClr val="dk1"/>
                </a:solidFill>
                <a:effectLst/>
                <a:latin typeface="Calibri"/>
                <a:ea typeface="Calibri"/>
                <a:cs typeface="Calibri"/>
                <a:sym typeface="Calibri"/>
              </a:rPr>
              <a:t> </a:t>
            </a:r>
            <a:r>
              <a:rPr lang="fr-FR" i="1" dirty="0"/>
              <a:t>? » c’est-à-dire que l’on doit chercher dans la table de multiplication de 4 quel est le nombre qui s’approche le plus de 23 sans le dépasser. </a:t>
            </a:r>
          </a:p>
          <a:p>
            <a:pPr marL="0" lvl="0" indent="0" algn="l" rtl="0">
              <a:spcBef>
                <a:spcPts val="0"/>
              </a:spcBef>
              <a:spcAft>
                <a:spcPts val="0"/>
              </a:spcAft>
              <a:buNone/>
            </a:pPr>
            <a:r>
              <a:rPr lang="fr-FR" i="0" dirty="0"/>
              <a:t>Laisser un temps de recherche individuelle.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23</a:t>
            </a:r>
            <a:r>
              <a:rPr lang="fr-FR" sz="1200" b="0" i="0" u="none" strike="noStrike" cap="none" dirty="0">
                <a:solidFill>
                  <a:schemeClr val="dk1"/>
                </a:solidFill>
                <a:effectLst/>
                <a:latin typeface="Calibri"/>
                <a:ea typeface="Calibri"/>
                <a:cs typeface="Calibri"/>
                <a:sym typeface="Calibri"/>
              </a:rPr>
              <a:t> </a:t>
            </a:r>
            <a:r>
              <a:rPr lang="fr-FR" b="0" i="0" dirty="0"/>
              <a:t>= (</a:t>
            </a:r>
            <a:r>
              <a:rPr lang="fr-FR" b="1" i="0" dirty="0"/>
              <a:t>5</a:t>
            </a:r>
            <a:r>
              <a:rPr lang="fr-FR" sz="1200" b="0" i="0" u="none" strike="noStrike" cap="none" dirty="0">
                <a:solidFill>
                  <a:schemeClr val="dk1"/>
                </a:solidFill>
                <a:effectLst/>
                <a:latin typeface="Calibri"/>
                <a:ea typeface="Calibri"/>
                <a:cs typeface="Calibri"/>
                <a:sym typeface="Calibri"/>
              </a:rPr>
              <a:t> × </a:t>
            </a:r>
            <a:r>
              <a:rPr lang="fr-FR" b="0" i="0" dirty="0"/>
              <a:t>4) +</a:t>
            </a:r>
            <a:r>
              <a:rPr lang="fr-FR" sz="1200" b="0" i="0" u="none" strike="noStrike" cap="none" dirty="0">
                <a:solidFill>
                  <a:schemeClr val="dk1"/>
                </a:solidFill>
                <a:effectLst/>
                <a:latin typeface="Calibri"/>
                <a:ea typeface="Calibri"/>
                <a:cs typeface="Calibri"/>
                <a:sym typeface="Calibri"/>
              </a:rPr>
              <a:t> </a:t>
            </a:r>
            <a:r>
              <a:rPr lang="fr-FR" b="1" i="0" dirty="0"/>
              <a:t>3</a:t>
            </a:r>
            <a:r>
              <a:rPr lang="fr-FR" b="0" i="0" dirty="0"/>
              <a:t>.  quotient</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5, reste</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3.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t>Mettre en commun</a:t>
            </a:r>
            <a:r>
              <a:rPr lang="fr-FR" sz="1200" b="0" i="0" u="none" strike="noStrike" cap="none" dirty="0">
                <a:solidFill>
                  <a:schemeClr val="dk1"/>
                </a:solidFill>
                <a:effectLst/>
                <a:latin typeface="Calibri"/>
                <a:ea typeface="Calibri"/>
                <a:cs typeface="Calibri"/>
                <a:sym typeface="Calibri"/>
              </a:rPr>
              <a:t> </a:t>
            </a:r>
            <a:r>
              <a:rPr lang="fr-FR" b="0" i="0" dirty="0"/>
              <a:t>: </a:t>
            </a:r>
            <a:r>
              <a:rPr lang="fr-FR" b="0" i="1" dirty="0"/>
              <a:t>quand on doit calculer un quotient, on cherche dans la table du diviseur un nombre qui se rapproche du dividende mais sans le dépasser. Ici, c’est 5</a:t>
            </a:r>
            <a:r>
              <a:rPr lang="fr-FR" sz="1200" b="0" i="0" u="none" strike="noStrike" cap="none" dirty="0">
                <a:solidFill>
                  <a:schemeClr val="dk1"/>
                </a:solidFill>
                <a:effectLst/>
                <a:latin typeface="Calibri"/>
                <a:ea typeface="Calibri"/>
                <a:cs typeface="Calibri"/>
                <a:sym typeface="Calibri"/>
              </a:rPr>
              <a:t> × </a:t>
            </a:r>
            <a:r>
              <a:rPr lang="fr-FR" b="0" i="1" dirty="0"/>
              <a:t>4</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20. Car si je prends 6</a:t>
            </a:r>
            <a:r>
              <a:rPr lang="fr-FR" sz="1200" b="0" i="0" u="none" strike="noStrike" cap="none" dirty="0">
                <a:solidFill>
                  <a:schemeClr val="dk1"/>
                </a:solidFill>
                <a:effectLst/>
                <a:latin typeface="Calibri"/>
                <a:ea typeface="Calibri"/>
                <a:cs typeface="Calibri"/>
                <a:sym typeface="Calibri"/>
              </a:rPr>
              <a:t> × </a:t>
            </a:r>
            <a:r>
              <a:rPr lang="fr-FR" b="0" i="1" dirty="0"/>
              <a:t>4</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24, on voit que c’est trop grand par rapport au dividende qui est égal à 23. On prend donc 5</a:t>
            </a:r>
            <a:r>
              <a:rPr lang="fr-FR" sz="1200" b="0" i="0" u="none" strike="noStrike" cap="none" dirty="0">
                <a:solidFill>
                  <a:schemeClr val="dk1"/>
                </a:solidFill>
                <a:effectLst/>
                <a:latin typeface="Calibri"/>
                <a:ea typeface="Calibri"/>
                <a:cs typeface="Calibri"/>
                <a:sym typeface="Calibri"/>
              </a:rPr>
              <a:t> </a:t>
            </a:r>
            <a:r>
              <a:rPr lang="fr-FR" b="0" i="1" dirty="0"/>
              <a:t>fois le nombre 4. On calcule 5</a:t>
            </a:r>
            <a:r>
              <a:rPr lang="fr-FR" sz="1200" b="0" i="0" u="none" strike="noStrike" cap="none" dirty="0">
                <a:solidFill>
                  <a:schemeClr val="dk1"/>
                </a:solidFill>
                <a:effectLst/>
                <a:latin typeface="Calibri"/>
                <a:ea typeface="Calibri"/>
                <a:cs typeface="Calibri"/>
                <a:sym typeface="Calibri"/>
              </a:rPr>
              <a:t> × </a:t>
            </a:r>
            <a:r>
              <a:rPr lang="fr-FR" b="0" i="1" dirty="0"/>
              <a:t>4</a:t>
            </a:r>
            <a:r>
              <a:rPr lang="fr-FR" sz="1200" b="0" i="0" u="none" strike="noStrike" cap="none" dirty="0">
                <a:solidFill>
                  <a:schemeClr val="dk1"/>
                </a:solidFill>
                <a:effectLst/>
                <a:latin typeface="Calibri"/>
                <a:ea typeface="Calibri"/>
                <a:cs typeface="Calibri"/>
                <a:sym typeface="Calibri"/>
              </a:rPr>
              <a:t> </a:t>
            </a:r>
            <a:r>
              <a:rPr lang="fr-FR" b="0" i="1" dirty="0"/>
              <a:t>=</a:t>
            </a:r>
            <a:r>
              <a:rPr lang="fr-FR" sz="1200" b="0" i="0" u="none" strike="noStrike" cap="none" dirty="0">
                <a:solidFill>
                  <a:schemeClr val="dk1"/>
                </a:solidFill>
                <a:effectLst/>
                <a:latin typeface="Calibri"/>
                <a:ea typeface="Calibri"/>
                <a:cs typeface="Calibri"/>
                <a:sym typeface="Calibri"/>
              </a:rPr>
              <a:t> </a:t>
            </a:r>
            <a:r>
              <a:rPr lang="fr-FR" b="0" i="1" dirty="0"/>
              <a:t>20 et il reste donc 3 pour arriver à 23. On vérifie que le reste est toujours plus petit que le diviseur. </a:t>
            </a:r>
          </a:p>
          <a:p>
            <a:pPr marL="0" lvl="0" indent="0" algn="l" rtl="0">
              <a:spcBef>
                <a:spcPts val="0"/>
              </a:spcBef>
              <a:spcAft>
                <a:spcPts val="0"/>
              </a:spcAft>
              <a:buNone/>
            </a:pPr>
            <a:r>
              <a:rPr lang="fr-FR" i="0" dirty="0"/>
              <a:t>Compléter au tableau l’égalité 23</a:t>
            </a:r>
            <a:r>
              <a:rPr lang="fr-FR" sz="1200" b="0" i="0" u="none" strike="noStrike" cap="none" dirty="0">
                <a:solidFill>
                  <a:schemeClr val="dk1"/>
                </a:solidFill>
                <a:effectLst/>
                <a:latin typeface="Calibri"/>
                <a:ea typeface="Calibri"/>
                <a:cs typeface="Calibri"/>
                <a:sym typeface="Calibri"/>
              </a:rPr>
              <a:t> </a:t>
            </a:r>
            <a:r>
              <a:rPr lang="fr-FR" i="0" dirty="0"/>
              <a:t>=</a:t>
            </a:r>
            <a:r>
              <a:rPr lang="fr-FR" sz="1200" b="0" i="0" u="none" strike="noStrike" cap="none" dirty="0">
                <a:solidFill>
                  <a:schemeClr val="dk1"/>
                </a:solidFill>
                <a:effectLst/>
                <a:latin typeface="Calibri"/>
                <a:ea typeface="Calibri"/>
                <a:cs typeface="Calibri"/>
                <a:sym typeface="Calibri"/>
              </a:rPr>
              <a:t> </a:t>
            </a:r>
            <a:r>
              <a:rPr lang="fr-FR" i="0" dirty="0"/>
              <a:t>5</a:t>
            </a:r>
            <a:r>
              <a:rPr lang="fr-FR" sz="1200" b="0" i="0" u="none" strike="noStrike" cap="none" dirty="0">
                <a:solidFill>
                  <a:schemeClr val="dk1"/>
                </a:solidFill>
                <a:effectLst/>
                <a:latin typeface="Calibri"/>
                <a:ea typeface="Calibri"/>
                <a:cs typeface="Calibri"/>
                <a:sym typeface="Calibri"/>
              </a:rPr>
              <a:t> × </a:t>
            </a:r>
            <a:r>
              <a:rPr lang="fr-FR" i="0" dirty="0"/>
              <a:t>4</a:t>
            </a:r>
            <a:r>
              <a:rPr lang="fr-FR" sz="1200" b="0" i="0" u="none" strike="noStrike" cap="none" dirty="0">
                <a:solidFill>
                  <a:schemeClr val="dk1"/>
                </a:solidFill>
                <a:effectLst/>
                <a:latin typeface="Calibri"/>
                <a:ea typeface="Calibri"/>
                <a:cs typeface="Calibri"/>
                <a:sym typeface="Calibri"/>
              </a:rPr>
              <a:t> </a:t>
            </a:r>
            <a:r>
              <a:rPr lang="fr-FR" i="0" dirty="0"/>
              <a:t>+</a:t>
            </a:r>
            <a:r>
              <a:rPr lang="fr-FR" sz="1200" b="0" i="0" u="none" strike="noStrike" cap="none" dirty="0">
                <a:solidFill>
                  <a:schemeClr val="dk1"/>
                </a:solidFill>
                <a:effectLst/>
                <a:latin typeface="Calibri"/>
                <a:ea typeface="Calibri"/>
                <a:cs typeface="Calibri"/>
                <a:sym typeface="Calibri"/>
              </a:rPr>
              <a:t> </a:t>
            </a:r>
            <a:r>
              <a:rPr lang="fr-FR" i="0" u="none" dirty="0"/>
              <a:t>3.</a:t>
            </a:r>
          </a:p>
          <a:p>
            <a:pPr marL="0" lvl="0" indent="0" algn="l" rtl="0">
              <a:spcBef>
                <a:spcPts val="0"/>
              </a:spcBef>
              <a:spcAft>
                <a:spcPts val="0"/>
              </a:spcAft>
              <a:buNone/>
            </a:pPr>
            <a:r>
              <a:rPr lang="fr-FR" i="0" dirty="0"/>
              <a:t>Interroger un élève sur le vocabulaire. </a:t>
            </a:r>
            <a:r>
              <a:rPr lang="fr-FR" i="1" dirty="0"/>
              <a:t>Quel est le dividende</a:t>
            </a:r>
            <a:r>
              <a:rPr lang="fr-FR" sz="1200" b="0" i="0" u="none" strike="noStrike" cap="none" dirty="0">
                <a:solidFill>
                  <a:schemeClr val="dk1"/>
                </a:solidFill>
                <a:effectLst/>
                <a:latin typeface="Calibri"/>
                <a:ea typeface="Calibri"/>
                <a:cs typeface="Calibri"/>
                <a:sym typeface="Calibri"/>
              </a:rPr>
              <a:t> </a:t>
            </a:r>
            <a:r>
              <a:rPr lang="fr-FR" i="1" dirty="0"/>
              <a:t>? Quel est le diviseur</a:t>
            </a:r>
            <a:r>
              <a:rPr lang="fr-FR" sz="1200" b="0" i="0" u="none" strike="noStrike" cap="none" dirty="0">
                <a:solidFill>
                  <a:schemeClr val="dk1"/>
                </a:solidFill>
                <a:effectLst/>
                <a:latin typeface="Calibri"/>
                <a:ea typeface="Calibri"/>
                <a:cs typeface="Calibri"/>
                <a:sym typeface="Calibri"/>
              </a:rPr>
              <a:t> </a:t>
            </a:r>
            <a:r>
              <a:rPr lang="fr-FR" i="1" dirty="0"/>
              <a:t>? Dans cette division, 23 est le dividende. 4 est le diviseur. Le quotient est égal à 5 (on pourra mettre 5</a:t>
            </a:r>
            <a:r>
              <a:rPr lang="fr-FR" sz="1200" b="0" i="0" u="none" strike="noStrike" cap="none" dirty="0">
                <a:solidFill>
                  <a:schemeClr val="dk1"/>
                </a:solidFill>
                <a:effectLst/>
                <a:latin typeface="Calibri"/>
                <a:ea typeface="Calibri"/>
                <a:cs typeface="Calibri"/>
                <a:sym typeface="Calibri"/>
              </a:rPr>
              <a:t> </a:t>
            </a:r>
            <a:r>
              <a:rPr lang="fr-FR" i="1" dirty="0"/>
              <a:t>jetons </a:t>
            </a:r>
            <a:r>
              <a:rPr lang="fr-FR" i="1" u="none" dirty="0"/>
              <a:t>dans chacune des 4</a:t>
            </a:r>
            <a:r>
              <a:rPr lang="fr-FR" sz="1200" b="0" i="0" u="none" strike="noStrike" cap="none" dirty="0">
                <a:solidFill>
                  <a:schemeClr val="dk1"/>
                </a:solidFill>
                <a:effectLst/>
                <a:latin typeface="Calibri"/>
                <a:ea typeface="Calibri"/>
                <a:cs typeface="Calibri"/>
                <a:sym typeface="Calibri"/>
              </a:rPr>
              <a:t> </a:t>
            </a:r>
            <a:r>
              <a:rPr lang="fr-FR" i="1" u="none" dirty="0"/>
              <a:t>assiettes) </a:t>
            </a:r>
            <a:r>
              <a:rPr lang="fr-FR" i="1" dirty="0"/>
              <a:t>et le reste sera égal à 3 (il restera 3</a:t>
            </a:r>
            <a:r>
              <a:rPr lang="fr-FR" sz="1200" b="0" i="0" u="none" strike="noStrike" cap="none" dirty="0">
                <a:solidFill>
                  <a:schemeClr val="dk1"/>
                </a:solidFill>
                <a:effectLst/>
                <a:latin typeface="Calibri"/>
                <a:ea typeface="Calibri"/>
                <a:cs typeface="Calibri"/>
                <a:sym typeface="Calibri"/>
              </a:rPr>
              <a:t> </a:t>
            </a:r>
            <a:r>
              <a:rPr lang="fr-FR" i="1" dirty="0"/>
              <a:t>jetons que nous ne pourrons pas distribuer). </a:t>
            </a:r>
            <a:endParaRPr i="1" dirty="0"/>
          </a:p>
        </p:txBody>
      </p:sp>
      <p:sp>
        <p:nvSpPr>
          <p:cNvPr id="114" name="Google Shape;114;p2:notes">
            <a:extLst>
              <a:ext uri="{FF2B5EF4-FFF2-40B4-BE49-F238E27FC236}">
                <a16:creationId xmlns:a16="http://schemas.microsoft.com/office/drawing/2014/main" id="{3265007D-9BAF-3C80-1CED-2506A740D2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a:t>
            </a:fld>
            <a:endParaRPr/>
          </a:p>
        </p:txBody>
      </p:sp>
    </p:spTree>
    <p:extLst>
      <p:ext uri="{BB962C8B-B14F-4D97-AF65-F5344CB8AC3E}">
        <p14:creationId xmlns:p14="http://schemas.microsoft.com/office/powerpoint/2010/main" val="39334843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3E29A09-4219-F5C2-D5E8-4C9CCB68A2F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062920F3-F6BE-3698-2519-8058BBA13EE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Même démarche.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98</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1" i="0" dirty="0"/>
              <a:t>9</a:t>
            </a:r>
            <a:r>
              <a:rPr lang="fr-FR" sz="1200" b="0" i="0" u="none" strike="noStrike" cap="none" dirty="0">
                <a:solidFill>
                  <a:schemeClr val="dk1"/>
                </a:solidFill>
                <a:effectLst/>
                <a:latin typeface="Calibri"/>
                <a:ea typeface="Calibri"/>
                <a:cs typeface="Calibri"/>
                <a:sym typeface="Calibri"/>
              </a:rPr>
              <a:t> × </a:t>
            </a:r>
            <a:r>
              <a:rPr lang="fr-FR" b="0" i="0" dirty="0"/>
              <a:t>10</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1" i="0" dirty="0"/>
              <a:t>8</a:t>
            </a:r>
            <a:r>
              <a:rPr lang="fr-FR" b="0" i="0" dirty="0"/>
              <a:t>. Quotient</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9 et reste</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8. </a:t>
            </a:r>
          </a:p>
          <a:p>
            <a:pPr marL="0" lvl="0" indent="0" algn="l" rtl="0">
              <a:spcBef>
                <a:spcPts val="0"/>
              </a:spcBef>
              <a:spcAft>
                <a:spcPts val="0"/>
              </a:spcAft>
              <a:buNone/>
            </a:pPr>
            <a:r>
              <a:rPr lang="fr-FR" i="0" dirty="0"/>
              <a:t>Faire verbaliser les élèves sur le vocabulaire de la division. </a:t>
            </a:r>
            <a:r>
              <a:rPr lang="fr-FR" i="1" dirty="0"/>
              <a:t>Dans cette division, quel est le dividende</a:t>
            </a:r>
            <a:r>
              <a:rPr lang="fr-FR" sz="1200" b="0" i="0" u="none" strike="noStrike" cap="none" dirty="0">
                <a:solidFill>
                  <a:schemeClr val="dk1"/>
                </a:solidFill>
                <a:effectLst/>
                <a:latin typeface="Calibri"/>
                <a:ea typeface="Calibri"/>
                <a:cs typeface="Calibri"/>
                <a:sym typeface="Calibri"/>
              </a:rPr>
              <a:t> </a:t>
            </a:r>
            <a:r>
              <a:rPr lang="fr-FR" i="1" dirty="0"/>
              <a:t>? Quel est le diviseur</a:t>
            </a:r>
            <a:r>
              <a:rPr lang="fr-FR" sz="1200" b="0" i="0" u="none" strike="noStrike" cap="none" dirty="0">
                <a:solidFill>
                  <a:schemeClr val="dk1"/>
                </a:solidFill>
                <a:effectLst/>
                <a:latin typeface="Calibri"/>
                <a:ea typeface="Calibri"/>
                <a:cs typeface="Calibri"/>
                <a:sym typeface="Calibri"/>
              </a:rPr>
              <a:t> </a:t>
            </a:r>
            <a:r>
              <a:rPr lang="fr-FR" i="1" dirty="0"/>
              <a:t>? </a:t>
            </a:r>
            <a:endParaRPr i="1" dirty="0"/>
          </a:p>
        </p:txBody>
      </p:sp>
      <p:sp>
        <p:nvSpPr>
          <p:cNvPr id="114" name="Google Shape;114;p2:notes">
            <a:extLst>
              <a:ext uri="{FF2B5EF4-FFF2-40B4-BE49-F238E27FC236}">
                <a16:creationId xmlns:a16="http://schemas.microsoft.com/office/drawing/2014/main" id="{3265007D-9BAF-3C80-1CED-2506A740D2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a:t>
            </a:fld>
            <a:endParaRPr/>
          </a:p>
        </p:txBody>
      </p:sp>
    </p:spTree>
    <p:extLst>
      <p:ext uri="{BB962C8B-B14F-4D97-AF65-F5344CB8AC3E}">
        <p14:creationId xmlns:p14="http://schemas.microsoft.com/office/powerpoint/2010/main" val="32511127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3E29A09-4219-F5C2-D5E8-4C9CCB68A2F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062920F3-F6BE-3698-2519-8058BBA13EE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Ici pour aller plus vite, on a écrit seulement « q » pour quotient et « r » pour reste.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36</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1" i="0" dirty="0"/>
              <a:t>5</a:t>
            </a:r>
            <a:r>
              <a:rPr lang="fr-FR" sz="1200" b="0" i="0" u="none" strike="noStrike" cap="none" dirty="0">
                <a:solidFill>
                  <a:schemeClr val="dk1"/>
                </a:solidFill>
                <a:effectLst/>
                <a:latin typeface="Calibri"/>
                <a:ea typeface="Calibri"/>
                <a:cs typeface="Calibri"/>
                <a:sym typeface="Calibri"/>
              </a:rPr>
              <a:t> × </a:t>
            </a:r>
            <a:r>
              <a:rPr lang="fr-FR" b="0" i="0" dirty="0"/>
              <a:t>7</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1" i="0" dirty="0"/>
              <a:t>1</a:t>
            </a:r>
            <a:r>
              <a:rPr lang="fr-FR" b="0" i="0" dirty="0"/>
              <a:t>. q</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5 et r</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1. </a:t>
            </a:r>
            <a:endParaRPr b="0" i="0" dirty="0"/>
          </a:p>
        </p:txBody>
      </p:sp>
      <p:sp>
        <p:nvSpPr>
          <p:cNvPr id="114" name="Google Shape;114;p2:notes">
            <a:extLst>
              <a:ext uri="{FF2B5EF4-FFF2-40B4-BE49-F238E27FC236}">
                <a16:creationId xmlns:a16="http://schemas.microsoft.com/office/drawing/2014/main" id="{3265007D-9BAF-3C80-1CED-2506A740D2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18</a:t>
            </a:fld>
            <a:endParaRPr/>
          </a:p>
        </p:txBody>
      </p:sp>
    </p:spTree>
    <p:extLst>
      <p:ext uri="{BB962C8B-B14F-4D97-AF65-F5344CB8AC3E}">
        <p14:creationId xmlns:p14="http://schemas.microsoft.com/office/powerpoint/2010/main" val="39034120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F0E81C29-A25B-D33D-22B0-A9729A01B941}"/>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C0820161-AC05-A53C-DF23-EB06E2D1695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BBB5339C-9878-E1ED-4F88-5B6EAA3566D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dirty="0"/>
              <a:t>Vous savez que les tables de multiplication sont très utiles lorsqu’on cherche le résultat d’une division. On va donc commencer par revoir les tables de multiplications en complétant des multiplications à trous. Vous connaissez cet exercice, on l’a déjà fait plusieurs fois. Ici, vous devez utiliser les résultats que nous avons mémorisés. C’est pour cela que le pictogramme du cœur est affiché. Pensez à recopier toute l’égalité mathématique et pas seulement le nombre manquant, car c’est ainsi que vous mémorisez mieux. </a:t>
            </a:r>
            <a:endParaRPr b="0" dirty="0"/>
          </a:p>
          <a:p>
            <a:pPr marL="0" lvl="0" indent="0" algn="l" rtl="0">
              <a:spcBef>
                <a:spcPts val="0"/>
              </a:spcBef>
              <a:spcAft>
                <a:spcPts val="0"/>
              </a:spcAft>
              <a:buNone/>
            </a:pPr>
            <a:endParaRPr dirty="0"/>
          </a:p>
        </p:txBody>
      </p:sp>
      <p:sp>
        <p:nvSpPr>
          <p:cNvPr id="114" name="Google Shape;114;p2:notes">
            <a:extLst>
              <a:ext uri="{FF2B5EF4-FFF2-40B4-BE49-F238E27FC236}">
                <a16:creationId xmlns:a16="http://schemas.microsoft.com/office/drawing/2014/main" id="{64F94AB3-B5B1-1525-6EAD-556AAD326E6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extLst>
      <p:ext uri="{BB962C8B-B14F-4D97-AF65-F5344CB8AC3E}">
        <p14:creationId xmlns:p14="http://schemas.microsoft.com/office/powerpoint/2010/main" val="565899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strike="noStrike" cap="none" dirty="0">
                <a:solidFill>
                  <a:schemeClr val="dk1"/>
                </a:solidFill>
                <a:effectLst/>
                <a:latin typeface="Calibri"/>
                <a:ea typeface="Calibri"/>
                <a:cs typeface="Calibri"/>
                <a:sym typeface="Calibri"/>
              </a:rPr>
              <a:t>​Les élèves </a:t>
            </a:r>
            <a:r>
              <a:rPr lang="fr-FR" sz="1200" b="0" i="0" u="none" strike="noStrike" cap="none">
                <a:solidFill>
                  <a:schemeClr val="dk1"/>
                </a:solidFill>
                <a:effectLst/>
                <a:latin typeface="Calibri"/>
                <a:ea typeface="Calibri"/>
                <a:cs typeface="Calibri"/>
                <a:sym typeface="Calibri"/>
              </a:rPr>
              <a:t>ont 1 minute </a:t>
            </a:r>
            <a:r>
              <a:rPr lang="fr-FR" sz="1200" b="0" i="0" u="none" strike="noStrike" cap="none" dirty="0">
                <a:solidFill>
                  <a:schemeClr val="dk1"/>
                </a:solidFill>
                <a:effectLst/>
                <a:latin typeface="Calibri"/>
                <a:ea typeface="Calibri"/>
                <a:cs typeface="Calibri"/>
                <a:sym typeface="Calibri"/>
              </a:rPr>
              <a:t>(chronomètre en main) pour compléter au stylo bleu les 12 résultats. Une fois le temps écoulé, les élèves reprennent leur crayon gris pour terminer l’exercice de fluence. Seuls les résultats justes écrits au stylo bleu seront comptabilisés pour le score de fluence de calcul. Les élèves poursuivent ensuite la fiche durant les minutes restantes de la séance.</a:t>
            </a:r>
            <a:endParaRPr lang="fr-FR" dirty="0"/>
          </a:p>
          <a:p>
            <a:pPr marL="0" lvl="0" indent="0" algn="l" rtl="0">
              <a:lnSpc>
                <a:spcPct val="100000"/>
              </a:lnSpc>
              <a:spcBef>
                <a:spcPts val="0"/>
              </a:spcBef>
              <a:spcAft>
                <a:spcPts val="0"/>
              </a:spcAft>
              <a:buSzPts val="1400"/>
              <a:buNone/>
            </a:pPr>
            <a:endParaRPr lang="fr-FR" dirty="0"/>
          </a:p>
          <a:p>
            <a:pPr marL="0" lvl="0" indent="0" algn="l" rtl="0">
              <a:spcBef>
                <a:spcPts val="0"/>
              </a:spcBef>
              <a:spcAft>
                <a:spcPts val="0"/>
              </a:spcAft>
              <a:buNone/>
            </a:pPr>
            <a:endParaRPr dirty="0"/>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0339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a:extLst>
            <a:ext uri="{FF2B5EF4-FFF2-40B4-BE49-F238E27FC236}">
              <a16:creationId xmlns:a16="http://schemas.microsoft.com/office/drawing/2014/main" id="{A89094DA-D391-AF89-DD80-9DEA474BEC45}"/>
            </a:ext>
          </a:extLst>
        </p:cNvPr>
        <p:cNvGrpSpPr/>
        <p:nvPr/>
      </p:nvGrpSpPr>
      <p:grpSpPr>
        <a:xfrm>
          <a:off x="0" y="0"/>
          <a:ext cx="0" cy="0"/>
          <a:chOff x="0" y="0"/>
          <a:chExt cx="0" cy="0"/>
        </a:xfrm>
      </p:grpSpPr>
      <p:sp>
        <p:nvSpPr>
          <p:cNvPr id="369" name="Google Shape;369;p30:notes">
            <a:extLst>
              <a:ext uri="{FF2B5EF4-FFF2-40B4-BE49-F238E27FC236}">
                <a16:creationId xmlns:a16="http://schemas.microsoft.com/office/drawing/2014/main" id="{7DCB67A6-35A1-B449-4938-88C575A28E3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a:extLst>
              <a:ext uri="{FF2B5EF4-FFF2-40B4-BE49-F238E27FC236}">
                <a16:creationId xmlns:a16="http://schemas.microsoft.com/office/drawing/2014/main" id="{A4900169-D9D7-88F8-4BBC-0C35E675228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045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a:extLst>
            <a:ext uri="{FF2B5EF4-FFF2-40B4-BE49-F238E27FC236}">
              <a16:creationId xmlns:a16="http://schemas.microsoft.com/office/drawing/2014/main" id="{56347B6A-07F3-3D10-7E08-10FF19DB94A5}"/>
            </a:ext>
          </a:extLst>
        </p:cNvPr>
        <p:cNvGrpSpPr/>
        <p:nvPr/>
      </p:nvGrpSpPr>
      <p:grpSpPr>
        <a:xfrm>
          <a:off x="0" y="0"/>
          <a:ext cx="0" cy="0"/>
          <a:chOff x="0" y="0"/>
          <a:chExt cx="0" cy="0"/>
        </a:xfrm>
      </p:grpSpPr>
      <p:sp>
        <p:nvSpPr>
          <p:cNvPr id="369" name="Google Shape;369;p30:notes">
            <a:extLst>
              <a:ext uri="{FF2B5EF4-FFF2-40B4-BE49-F238E27FC236}">
                <a16:creationId xmlns:a16="http://schemas.microsoft.com/office/drawing/2014/main" id="{25021629-9D63-8F31-DC77-0F952FFBFA8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a:extLst>
              <a:ext uri="{FF2B5EF4-FFF2-40B4-BE49-F238E27FC236}">
                <a16:creationId xmlns:a16="http://schemas.microsoft.com/office/drawing/2014/main" id="{EF044DE8-ADDF-038E-D103-9DCD4B3B399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7842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a:extLst>
            <a:ext uri="{FF2B5EF4-FFF2-40B4-BE49-F238E27FC236}">
              <a16:creationId xmlns:a16="http://schemas.microsoft.com/office/drawing/2014/main" id="{EA97DC1C-F2BB-C03E-D850-02B6776004AD}"/>
            </a:ext>
          </a:extLst>
        </p:cNvPr>
        <p:cNvGrpSpPr/>
        <p:nvPr/>
      </p:nvGrpSpPr>
      <p:grpSpPr>
        <a:xfrm>
          <a:off x="0" y="0"/>
          <a:ext cx="0" cy="0"/>
          <a:chOff x="0" y="0"/>
          <a:chExt cx="0" cy="0"/>
        </a:xfrm>
      </p:grpSpPr>
      <p:sp>
        <p:nvSpPr>
          <p:cNvPr id="369" name="Google Shape;369;p30:notes">
            <a:extLst>
              <a:ext uri="{FF2B5EF4-FFF2-40B4-BE49-F238E27FC236}">
                <a16:creationId xmlns:a16="http://schemas.microsoft.com/office/drawing/2014/main" id="{925A2FA6-A78C-E290-9071-E57679C971E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a:extLst>
              <a:ext uri="{FF2B5EF4-FFF2-40B4-BE49-F238E27FC236}">
                <a16:creationId xmlns:a16="http://schemas.microsoft.com/office/drawing/2014/main" id="{776377E0-A4C3-068E-C06B-48EE283BF04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37864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Lire le calcul. </a:t>
            </a:r>
            <a:r>
              <a:rPr lang="fr-FR" i="1" dirty="0"/>
              <a:t>Combien de fois 4 pour faire 24</a:t>
            </a:r>
            <a:r>
              <a:rPr lang="fr-FR" sz="1200" b="0" i="0" u="none" strike="noStrike" cap="none" dirty="0">
                <a:solidFill>
                  <a:schemeClr val="dk1"/>
                </a:solidFill>
                <a:effectLst/>
                <a:latin typeface="Calibri"/>
                <a:ea typeface="Calibri"/>
                <a:cs typeface="Calibri"/>
                <a:sym typeface="Calibri"/>
              </a:rPr>
              <a:t> </a:t>
            </a:r>
            <a:r>
              <a:rPr lang="fr-FR" i="1" dirty="0"/>
              <a:t>? </a:t>
            </a:r>
          </a:p>
          <a:p>
            <a:pPr marL="0" lvl="0" indent="0" algn="l" rtl="0">
              <a:spcBef>
                <a:spcPts val="0"/>
              </a:spcBef>
              <a:spcAft>
                <a:spcPts val="0"/>
              </a:spcAft>
              <a:buNone/>
            </a:pPr>
            <a:r>
              <a:rPr lang="fr-FR" i="0" dirty="0"/>
              <a:t>Laisser quelques secondes aux élèves pour répondre. </a:t>
            </a:r>
          </a:p>
          <a:p>
            <a:pPr marL="0" lvl="0" indent="0" algn="l" rtl="0">
              <a:spcBef>
                <a:spcPts val="0"/>
              </a:spcBef>
              <a:spcAft>
                <a:spcPts val="0"/>
              </a:spcAft>
              <a:buNone/>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6</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4</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24. </a:t>
            </a:r>
          </a:p>
          <a:p>
            <a:pPr marL="0" lvl="0" indent="0" algn="l" rtl="0">
              <a:spcBef>
                <a:spcPts val="0"/>
              </a:spcBef>
              <a:spcAft>
                <a:spcPts val="0"/>
              </a:spcAft>
              <a:buNone/>
            </a:pPr>
            <a:r>
              <a:rPr lang="fr-FR" i="0" dirty="0"/>
              <a:t>Procéder à la mise en commun. </a:t>
            </a:r>
            <a:r>
              <a:rPr lang="fr-FR" i="1" dirty="0"/>
              <a:t>On doit chercher dans la table de multiplication de 4 le calcul qui est </a:t>
            </a:r>
            <a:r>
              <a:rPr lang="fr-FR" i="1" u="none" dirty="0"/>
              <a:t>égal</a:t>
            </a:r>
            <a:r>
              <a:rPr lang="fr-FR" i="1" dirty="0"/>
              <a:t> à 24. </a:t>
            </a:r>
          </a:p>
          <a:p>
            <a:pPr marL="0" lvl="0" indent="0" algn="l" rtl="0">
              <a:spcBef>
                <a:spcPts val="0"/>
              </a:spcBef>
              <a:spcAft>
                <a:spcPts val="0"/>
              </a:spcAft>
              <a:buNone/>
            </a:pPr>
            <a:r>
              <a:rPr lang="fr-FR" i="1" dirty="0"/>
              <a:t>Je sais par cœur que 6</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4</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24, donc le nombre manquant dans cette multiplication à trou est 6. </a:t>
            </a:r>
            <a:endParaRPr i="1" dirty="0"/>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CEDDB307-4765-10CD-2AD1-4E0F79CFCEF9}"/>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6BCD6769-840E-2494-F5C2-CF4307FAC45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56D06180-F3A1-C2A5-D4AB-6E83D55CCC1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Lire le calcul. </a:t>
            </a:r>
            <a:r>
              <a:rPr lang="fr-FR" i="1" dirty="0"/>
              <a:t>3 fois quel nombre pour faire 21</a:t>
            </a:r>
            <a:r>
              <a:rPr lang="fr-FR" sz="1200" b="0" i="0" u="none" strike="noStrike" cap="none" dirty="0">
                <a:solidFill>
                  <a:schemeClr val="dk1"/>
                </a:solidFill>
                <a:effectLst/>
                <a:latin typeface="Calibri"/>
                <a:ea typeface="Calibri"/>
                <a:cs typeface="Calibri"/>
                <a:sym typeface="Calibri"/>
              </a:rPr>
              <a:t> </a:t>
            </a:r>
            <a:r>
              <a:rPr lang="fr-FR" i="1" dirty="0"/>
              <a:t>? </a:t>
            </a:r>
          </a:p>
          <a:p>
            <a:pPr marL="0" lvl="0" indent="0" algn="l" rtl="0">
              <a:spcBef>
                <a:spcPts val="0"/>
              </a:spcBef>
              <a:spcAft>
                <a:spcPts val="0"/>
              </a:spcAft>
              <a:buNone/>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3</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7</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21. </a:t>
            </a:r>
          </a:p>
          <a:p>
            <a:pPr marL="0" lvl="0" indent="0" algn="l" rtl="0">
              <a:spcBef>
                <a:spcPts val="0"/>
              </a:spcBef>
              <a:spcAft>
                <a:spcPts val="0"/>
              </a:spcAft>
              <a:buNone/>
            </a:pPr>
            <a:r>
              <a:rPr lang="fr-FR" i="1" dirty="0"/>
              <a:t>Je sais par cœur que 3</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7</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21 donc le nombre manquant dans cette multiplication à trou est 7. </a:t>
            </a:r>
          </a:p>
          <a:p>
            <a:pPr marL="0" lvl="0" indent="0" algn="l" rtl="0">
              <a:spcBef>
                <a:spcPts val="0"/>
              </a:spcBef>
              <a:spcAft>
                <a:spcPts val="0"/>
              </a:spcAft>
              <a:buNone/>
            </a:pPr>
            <a:endParaRPr dirty="0"/>
          </a:p>
        </p:txBody>
      </p:sp>
      <p:sp>
        <p:nvSpPr>
          <p:cNvPr id="114" name="Google Shape;114;p2:notes">
            <a:extLst>
              <a:ext uri="{FF2B5EF4-FFF2-40B4-BE49-F238E27FC236}">
                <a16:creationId xmlns:a16="http://schemas.microsoft.com/office/drawing/2014/main" id="{22345C8E-78D9-BC82-B52D-933B2499B5D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extLst>
      <p:ext uri="{BB962C8B-B14F-4D97-AF65-F5344CB8AC3E}">
        <p14:creationId xmlns:p14="http://schemas.microsoft.com/office/powerpoint/2010/main" val="1599949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C9C0BDCA-AC4B-20D2-B827-F7AE1EAFCDCD}"/>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CA4FE8EA-C5D2-1771-1673-5A6D97A028F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209673B4-1A8F-6AE1-F3BA-9FD16E88AAE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Dans cet item, le résultat de la multiplication est écrit à gauche du signe égal pour préparer les élèves à la division qui va suivre.  </a:t>
            </a:r>
          </a:p>
          <a:p>
            <a:pPr marL="0" lvl="0" indent="0" algn="l" rtl="0">
              <a:spcBef>
                <a:spcPts val="0"/>
              </a:spcBef>
              <a:spcAft>
                <a:spcPts val="0"/>
              </a:spcAft>
              <a:buNone/>
            </a:pPr>
            <a:r>
              <a:rPr lang="fr-FR" i="0" dirty="0"/>
              <a:t>Lire le calcul. </a:t>
            </a:r>
            <a:r>
              <a:rPr lang="fr-FR" i="1" dirty="0"/>
              <a:t>Attention, ici, on change un peu la présentation en commençant par le résultat de la multiplication. 32 est égal à combien de fois 8</a:t>
            </a:r>
            <a:r>
              <a:rPr lang="fr-FR" sz="1200" b="0" i="0" u="none" strike="noStrike" cap="none" dirty="0">
                <a:solidFill>
                  <a:schemeClr val="dk1"/>
                </a:solidFill>
                <a:effectLst/>
                <a:latin typeface="Calibri"/>
                <a:ea typeface="Calibri"/>
                <a:cs typeface="Calibri"/>
                <a:sym typeface="Calibri"/>
              </a:rPr>
              <a:t> </a:t>
            </a:r>
            <a:r>
              <a:rPr lang="fr-FR" i="1"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 32</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4</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8.  </a:t>
            </a:r>
            <a:endParaRPr lang="fr-FR" b="0" i="1" dirty="0"/>
          </a:p>
          <a:p>
            <a:pPr marL="0" lvl="0" indent="0" algn="l" rtl="0">
              <a:spcBef>
                <a:spcPts val="0"/>
              </a:spcBef>
              <a:spcAft>
                <a:spcPts val="0"/>
              </a:spcAft>
              <a:buNone/>
            </a:pPr>
            <a:r>
              <a:rPr lang="fr-FR" i="0" dirty="0"/>
              <a:t>Laisser quelques secondes aux élèves pour répondre, puis procéder à la mise en commun. </a:t>
            </a:r>
          </a:p>
          <a:p>
            <a:pPr marL="0" lvl="0" indent="0" algn="l" rtl="0">
              <a:spcBef>
                <a:spcPts val="0"/>
              </a:spcBef>
              <a:spcAft>
                <a:spcPts val="0"/>
              </a:spcAft>
              <a:buNone/>
            </a:pPr>
            <a:r>
              <a:rPr lang="fr-FR" i="1" dirty="0"/>
              <a:t>Je sais par cœur que 4</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8</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32, donc le nombre manquant dans cette multiplication à trou est 4. </a:t>
            </a:r>
            <a:endParaRPr dirty="0"/>
          </a:p>
        </p:txBody>
      </p:sp>
      <p:sp>
        <p:nvSpPr>
          <p:cNvPr id="114" name="Google Shape;114;p2:notes">
            <a:extLst>
              <a:ext uri="{FF2B5EF4-FFF2-40B4-BE49-F238E27FC236}">
                <a16:creationId xmlns:a16="http://schemas.microsoft.com/office/drawing/2014/main" id="{FE838551-6185-0D3E-9AA2-C4B2A6C6906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extLst>
      <p:ext uri="{BB962C8B-B14F-4D97-AF65-F5344CB8AC3E}">
        <p14:creationId xmlns:p14="http://schemas.microsoft.com/office/powerpoint/2010/main" val="13628542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37CEA83B-EE00-F0AC-AACD-F9F8873D3C2F}"/>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24C3EAC8-BCBD-7471-1FCB-44F5AF7AAE8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603B79B5-9A74-7943-B886-4BDE3667C6B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dirty="0"/>
              <a:t>Lire le calcul. 63, c’est 7</a:t>
            </a:r>
            <a:r>
              <a:rPr lang="fr-FR" sz="1200" b="0" i="0" u="none" strike="noStrike" cap="none" dirty="0">
                <a:solidFill>
                  <a:schemeClr val="dk1"/>
                </a:solidFill>
                <a:effectLst/>
                <a:latin typeface="Calibri"/>
                <a:ea typeface="Calibri"/>
                <a:cs typeface="Calibri"/>
                <a:sym typeface="Calibri"/>
              </a:rPr>
              <a:t> </a:t>
            </a:r>
            <a:r>
              <a:rPr lang="fr-FR" i="0" dirty="0"/>
              <a:t>fois </a:t>
            </a:r>
            <a:r>
              <a:rPr lang="fr-FR" i="1" dirty="0"/>
              <a:t>combien</a:t>
            </a:r>
            <a:r>
              <a:rPr lang="fr-FR" sz="1200" b="0" i="0" u="none" strike="noStrike" cap="none" dirty="0">
                <a:solidFill>
                  <a:schemeClr val="dk1"/>
                </a:solidFill>
                <a:effectLst/>
                <a:latin typeface="Calibri"/>
                <a:ea typeface="Calibri"/>
                <a:cs typeface="Calibri"/>
                <a:sym typeface="Calibri"/>
              </a:rPr>
              <a:t> </a:t>
            </a:r>
            <a:r>
              <a:rPr lang="fr-FR" i="1"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63</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7</a:t>
            </a:r>
            <a:r>
              <a:rPr lang="fr-FR" sz="1200" b="0" i="0" u="none" strike="noStrike" cap="none" dirty="0">
                <a:solidFill>
                  <a:schemeClr val="dk1"/>
                </a:solidFill>
                <a:effectLst/>
                <a:latin typeface="Calibri"/>
                <a:ea typeface="Calibri"/>
                <a:cs typeface="Calibri"/>
                <a:sym typeface="Calibri"/>
              </a:rPr>
              <a:t> </a:t>
            </a:r>
            <a:r>
              <a:rPr lang="fr-FR" b="0" i="0" dirty="0"/>
              <a:t>×</a:t>
            </a:r>
            <a:r>
              <a:rPr lang="fr-FR" sz="1200" b="0" i="0" u="none" strike="noStrike" cap="none" dirty="0">
                <a:solidFill>
                  <a:schemeClr val="dk1"/>
                </a:solidFill>
                <a:effectLst/>
                <a:latin typeface="Calibri"/>
                <a:ea typeface="Calibri"/>
                <a:cs typeface="Calibri"/>
                <a:sym typeface="Calibri"/>
              </a:rPr>
              <a:t> </a:t>
            </a:r>
            <a:r>
              <a:rPr lang="fr-FR" b="0" i="0" dirty="0"/>
              <a:t>9.</a:t>
            </a:r>
            <a:endParaRPr lang="fr-FR" b="0" i="1" dirty="0"/>
          </a:p>
          <a:p>
            <a:pPr marL="0" lvl="0" indent="0" algn="l" rtl="0">
              <a:spcBef>
                <a:spcPts val="0"/>
              </a:spcBef>
              <a:spcAft>
                <a:spcPts val="0"/>
              </a:spcAft>
              <a:buNone/>
            </a:pPr>
            <a:r>
              <a:rPr lang="fr-FR" i="1" dirty="0"/>
              <a:t>Je sais par cœur que 7</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9</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63, donc, le nombre manquant dans cette multiplication à trou est 9. </a:t>
            </a:r>
          </a:p>
          <a:p>
            <a:pPr marL="0" lvl="0" indent="0" algn="l" rtl="0">
              <a:spcBef>
                <a:spcPts val="0"/>
              </a:spcBef>
              <a:spcAft>
                <a:spcPts val="0"/>
              </a:spcAft>
              <a:buNone/>
            </a:pPr>
            <a:endParaRPr dirty="0"/>
          </a:p>
        </p:txBody>
      </p:sp>
      <p:sp>
        <p:nvSpPr>
          <p:cNvPr id="114" name="Google Shape;114;p2:notes">
            <a:extLst>
              <a:ext uri="{FF2B5EF4-FFF2-40B4-BE49-F238E27FC236}">
                <a16:creationId xmlns:a16="http://schemas.microsoft.com/office/drawing/2014/main" id="{50067A70-1A8F-B601-1765-D1DB2697E06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extLst>
      <p:ext uri="{BB962C8B-B14F-4D97-AF65-F5344CB8AC3E}">
        <p14:creationId xmlns:p14="http://schemas.microsoft.com/office/powerpoint/2010/main" val="1018540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3E29A09-4219-F5C2-D5E8-4C9CCB68A2F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062920F3-F6BE-3698-2519-8058BBA13EE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dirty="0"/>
              <a:t>On va maintenant revoir ce que l’on a appris dans notre dernière séance d’apprentissage sur la division. On va calculer le quotient, c’est-à-dire le résultat de la division. Pour pouvoir calculer une division, il faut connaitre par cœur les tables de multiplication. </a:t>
            </a:r>
          </a:p>
        </p:txBody>
      </p:sp>
      <p:sp>
        <p:nvSpPr>
          <p:cNvPr id="114" name="Google Shape;114;p2:notes">
            <a:extLst>
              <a:ext uri="{FF2B5EF4-FFF2-40B4-BE49-F238E27FC236}">
                <a16:creationId xmlns:a16="http://schemas.microsoft.com/office/drawing/2014/main" id="{3265007D-9BAF-3C80-1CED-2506A740D2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extLst>
      <p:ext uri="{BB962C8B-B14F-4D97-AF65-F5344CB8AC3E}">
        <p14:creationId xmlns:p14="http://schemas.microsoft.com/office/powerpoint/2010/main" val="1933078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63E29A09-4219-F5C2-D5E8-4C9CCB68A2F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062920F3-F6BE-3698-2519-8058BBA13EE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Verbaliser de plusieurs manières le calcul</a:t>
                </a:r>
                <a:r>
                  <a:rPr lang="fr-FR" sz="1200" b="0" i="0" u="none" strike="noStrike" cap="none" dirty="0">
                    <a:solidFill>
                      <a:schemeClr val="dk1"/>
                    </a:solidFill>
                    <a:effectLst/>
                    <a:latin typeface="Calibri"/>
                    <a:ea typeface="Calibri"/>
                    <a:cs typeface="Calibri"/>
                    <a:sym typeface="Calibri"/>
                  </a:rPr>
                  <a:t> </a:t>
                </a:r>
                <a:r>
                  <a:rPr lang="fr-FR" dirty="0"/>
                  <a:t>: </a:t>
                </a:r>
                <a:r>
                  <a:rPr lang="fr-FR" i="1" dirty="0"/>
                  <a:t>on veut calculer «</a:t>
                </a:r>
                <a:r>
                  <a:rPr lang="fr-FR" sz="1200" b="0" i="0" u="none" strike="noStrike" cap="none" dirty="0">
                    <a:solidFill>
                      <a:schemeClr val="dk1"/>
                    </a:solidFill>
                    <a:effectLst/>
                    <a:latin typeface="Calibri"/>
                    <a:ea typeface="Calibri"/>
                    <a:cs typeface="Calibri"/>
                    <a:sym typeface="Calibri"/>
                  </a:rPr>
                  <a:t> </a:t>
                </a:r>
                <a:r>
                  <a:rPr lang="fr-FR" i="1" dirty="0"/>
                  <a:t>18 divisé par 6</a:t>
                </a:r>
                <a:r>
                  <a:rPr lang="fr-FR" sz="1200" b="0" i="0" u="none" strike="noStrike" cap="none" dirty="0">
                    <a:solidFill>
                      <a:schemeClr val="dk1"/>
                    </a:solidFill>
                    <a:effectLst/>
                    <a:latin typeface="Calibri"/>
                    <a:ea typeface="Calibri"/>
                    <a:cs typeface="Calibri"/>
                    <a:sym typeface="Calibri"/>
                  </a:rPr>
                  <a:t> </a:t>
                </a:r>
                <a:r>
                  <a:rPr lang="fr-FR" i="1" dirty="0"/>
                  <a:t>». On peut dire aussi «</a:t>
                </a:r>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d</a:t>
                </a:r>
                <a:r>
                  <a:rPr lang="fr-FR" i="1" dirty="0"/>
                  <a:t>ans 18, combien de fois</a:t>
                </a:r>
                <a:r>
                  <a:rPr lang="fr-FR" sz="1200" b="0" i="0" u="none" strike="noStrike" cap="none" dirty="0">
                    <a:solidFill>
                      <a:schemeClr val="dk1"/>
                    </a:solidFill>
                    <a:effectLst/>
                    <a:latin typeface="Calibri"/>
                    <a:ea typeface="Calibri"/>
                    <a:cs typeface="Calibri"/>
                    <a:sym typeface="Calibri"/>
                  </a:rPr>
                  <a:t> </a:t>
                </a:r>
                <a:r>
                  <a:rPr lang="fr-FR" i="1" dirty="0"/>
                  <a:t>6</a:t>
                </a:r>
                <a:r>
                  <a:rPr lang="fr-FR" sz="1200" b="0" i="0" u="none" strike="noStrike" cap="none" dirty="0">
                    <a:solidFill>
                      <a:schemeClr val="dk1"/>
                    </a:solidFill>
                    <a:effectLst/>
                    <a:latin typeface="Calibri"/>
                    <a:ea typeface="Calibri"/>
                    <a:cs typeface="Calibri"/>
                    <a:sym typeface="Calibri"/>
                  </a:rPr>
                  <a:t> </a:t>
                </a:r>
                <a:r>
                  <a:rPr lang="fr-FR" i="1" dirty="0"/>
                  <a:t>?</a:t>
                </a:r>
                <a:r>
                  <a:rPr lang="fr-FR" sz="1200" b="0" i="0" u="none" strike="noStrike" cap="none" dirty="0">
                    <a:solidFill>
                      <a:schemeClr val="dk1"/>
                    </a:solidFill>
                    <a:effectLst/>
                    <a:latin typeface="Calibri"/>
                    <a:ea typeface="Calibri"/>
                    <a:cs typeface="Calibri"/>
                    <a:sym typeface="Calibri"/>
                  </a:rPr>
                  <a:t>  </a:t>
                </a:r>
                <a:r>
                  <a:rPr lang="fr-FR" i="1"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b="0" i="0" dirty="0"/>
                  <a:t>:</a:t>
                </a:r>
                <a:r>
                  <a:rPr lang="fr-FR" b="1" i="0" dirty="0"/>
                  <a:t> </a:t>
                </a:r>
                <a:r>
                  <a:rPr lang="fr-FR" b="0" i="0" dirty="0"/>
                  <a:t>3.</a:t>
                </a:r>
                <a:r>
                  <a:rPr lang="fr-FR" b="1" i="0" dirty="0"/>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t>Procéder à la mise en commun en interrogeant un élève puis en reformulant</a:t>
                </a:r>
                <a:r>
                  <a:rPr lang="fr-FR" sz="1200" b="0" i="0" u="none" strike="noStrike" cap="none" dirty="0">
                    <a:solidFill>
                      <a:schemeClr val="dk1"/>
                    </a:solidFill>
                    <a:effectLst/>
                    <a:latin typeface="Calibri"/>
                    <a:ea typeface="Calibri"/>
                    <a:cs typeface="Calibri"/>
                    <a:sym typeface="Calibri"/>
                  </a:rPr>
                  <a:t> </a:t>
                </a:r>
                <a:r>
                  <a:rPr lang="fr-FR" b="0" i="0" dirty="0"/>
                  <a:t>: </a:t>
                </a:r>
                <a:r>
                  <a:rPr lang="fr-FR" b="0" i="1" dirty="0"/>
                  <a:t>pour trouver le résultat de cette division</a:t>
                </a:r>
                <a:r>
                  <a:rPr lang="fr-FR" b="0" i="1" u="none" dirty="0"/>
                  <a:t>, il faut chercher dans </a:t>
                </a:r>
                <a:r>
                  <a:rPr lang="fr-FR" b="0" i="1" dirty="0"/>
                  <a:t>la table de 6 quel est le calcul qui a pour résultat 18.  </a:t>
                </a:r>
              </a:p>
              <a:p>
                <a:pPr marL="0" lvl="0" indent="0" algn="l" rtl="0">
                  <a:spcBef>
                    <a:spcPts val="0"/>
                  </a:spcBef>
                  <a:spcAft>
                    <a:spcPts val="0"/>
                  </a:spcAft>
                  <a:buNone/>
                </a:pPr>
                <a:r>
                  <a:rPr lang="fr-FR" i="0" dirty="0"/>
                  <a:t>Si besoin, on peut écrire au tableau la multiplication à trou 18</a:t>
                </a:r>
                <a:r>
                  <a:rPr lang="fr-FR" sz="1200" b="0" i="0" u="none" strike="noStrike" cap="none" dirty="0">
                    <a:solidFill>
                      <a:schemeClr val="dk1"/>
                    </a:solidFill>
                    <a:effectLst/>
                    <a:latin typeface="Calibri"/>
                    <a:ea typeface="Calibri"/>
                    <a:cs typeface="Calibri"/>
                    <a:sym typeface="Calibri"/>
                  </a:rPr>
                  <a:t> </a:t>
                </a:r>
                <a:r>
                  <a:rPr lang="fr-FR" i="0" dirty="0"/>
                  <a:t>=</a:t>
                </a:r>
                <a:r>
                  <a:rPr lang="fr-FR" sz="1200" b="0" i="0" u="none" strike="noStrike" cap="none" dirty="0">
                    <a:solidFill>
                      <a:schemeClr val="dk1"/>
                    </a:solidFill>
                    <a:effectLst/>
                    <a:latin typeface="Calibri"/>
                    <a:ea typeface="Calibri"/>
                    <a:cs typeface="Calibri"/>
                    <a:sym typeface="Calibri"/>
                  </a:rPr>
                  <a:t> </a:t>
                </a:r>
                <a:r>
                  <a:rPr lang="fr-FR" i="0" dirty="0"/>
                  <a:t>…</a:t>
                </a:r>
                <a:r>
                  <a:rPr lang="fr-FR" sz="1200" b="0" i="0" u="none" strike="noStrike" cap="none" dirty="0">
                    <a:solidFill>
                      <a:schemeClr val="dk1"/>
                    </a:solidFill>
                    <a:effectLst/>
                    <a:latin typeface="Calibri"/>
                    <a:ea typeface="Calibri"/>
                    <a:cs typeface="Calibri"/>
                    <a:sym typeface="Calibri"/>
                  </a:rPr>
                  <a:t> × </a:t>
                </a:r>
                <a:r>
                  <a:rPr lang="fr-FR" i="0" dirty="0"/>
                  <a:t>6 en utilisant le codage de l’arc de cercle pour lier les 2</a:t>
                </a:r>
                <a:r>
                  <a:rPr lang="fr-FR" sz="1200" b="0" i="0" u="none" strike="noStrike" cap="none" dirty="0">
                    <a:solidFill>
                      <a:schemeClr val="dk1"/>
                    </a:solidFill>
                    <a:effectLst/>
                    <a:latin typeface="Calibri"/>
                    <a:ea typeface="Calibri"/>
                    <a:cs typeface="Calibri"/>
                    <a:sym typeface="Calibri"/>
                  </a:rPr>
                  <a:t> </a:t>
                </a:r>
                <a:r>
                  <a:rPr lang="fr-FR" i="0" dirty="0"/>
                  <a:t>opérations. </a:t>
                </a:r>
              </a:p>
              <a:p>
                <a:pPr marL="0" lvl="0" indent="0" algn="l" rtl="0">
                  <a:spcBef>
                    <a:spcPts val="0"/>
                  </a:spcBef>
                  <a:spcAft>
                    <a:spcPts val="0"/>
                  </a:spcAft>
                  <a:buNone/>
                </a:pPr>
                <a:r>
                  <a:rPr lang="fr-FR" i="0" dirty="0"/>
                  <a:t>Compléter les pointillés. </a:t>
                </a:r>
              </a:p>
              <a:p>
                <a:pPr marL="0" lvl="0" indent="0" algn="l" rtl="0">
                  <a:spcBef>
                    <a:spcPts val="0"/>
                  </a:spcBef>
                  <a:spcAft>
                    <a:spcPts val="0"/>
                  </a:spcAft>
                  <a:buNone/>
                </a:pPr>
                <a:r>
                  <a:rPr lang="fr-FR" i="0" dirty="0"/>
                  <a:t>Revenir</a:t>
                </a:r>
                <a:r>
                  <a:rPr lang="fr-FR" i="0" baseline="0" dirty="0"/>
                  <a:t> sur le vocabulaire</a:t>
                </a:r>
                <a:r>
                  <a:rPr lang="fr-FR" sz="1200" b="0" i="0" u="none" strike="noStrike" cap="none" dirty="0">
                    <a:solidFill>
                      <a:schemeClr val="dk1"/>
                    </a:solidFill>
                    <a:effectLst/>
                    <a:latin typeface="Calibri"/>
                    <a:ea typeface="Calibri"/>
                    <a:cs typeface="Calibri"/>
                    <a:sym typeface="Calibri"/>
                  </a:rPr>
                  <a:t> </a:t>
                </a:r>
                <a:r>
                  <a:rPr lang="fr-FR" i="0" baseline="0" dirty="0"/>
                  <a:t>: </a:t>
                </a:r>
                <a:r>
                  <a:rPr lang="fr-FR" i="1" baseline="0" dirty="0"/>
                  <a:t>d</a:t>
                </a:r>
                <a:r>
                  <a:rPr lang="fr-FR" i="1" dirty="0"/>
                  <a:t>ans la division 18</a:t>
                </a:r>
                <a:r>
                  <a:rPr lang="fr-FR" sz="1200" b="0" i="0" u="none" strike="noStrike" cap="none" dirty="0">
                    <a:solidFill>
                      <a:schemeClr val="dk1"/>
                    </a:solidFill>
                    <a:effectLst/>
                    <a:latin typeface="Calibri"/>
                    <a:ea typeface="Calibri"/>
                    <a:cs typeface="Calibri"/>
                    <a:sym typeface="Calibri"/>
                  </a:rPr>
                  <a:t> </a:t>
                </a:r>
                <a14:m>
                  <m:oMath xmlns:m="http://schemas.openxmlformats.org/officeDocument/2006/math">
                    <m:r>
                      <a:rPr lang="fr-FR" i="1" smtClean="0">
                        <a:solidFill>
                          <a:schemeClr val="tx1"/>
                        </a:solidFill>
                        <a:latin typeface="Cambria Math" panose="02040503050406030204" pitchFamily="18" charset="0"/>
                        <a:ea typeface="Cambria Math" panose="02040503050406030204" pitchFamily="18" charset="0"/>
                      </a:rPr>
                      <m:t>÷</m:t>
                    </m:r>
                  </m:oMath>
                </a14:m>
                <a:r>
                  <a:rPr lang="fr-FR" sz="1200" b="0" i="0" u="none" strike="noStrike" cap="none" dirty="0">
                    <a:solidFill>
                      <a:schemeClr val="dk1"/>
                    </a:solidFill>
                    <a:effectLst/>
                    <a:latin typeface="Calibri"/>
                    <a:ea typeface="Calibri"/>
                    <a:cs typeface="Calibri"/>
                    <a:sym typeface="Calibri"/>
                  </a:rPr>
                  <a:t> </a:t>
                </a:r>
                <a:r>
                  <a:rPr lang="fr-FR" i="1" dirty="0"/>
                  <a:t>6, 18 est le «</a:t>
                </a:r>
                <a:r>
                  <a:rPr lang="fr-FR" sz="1200" b="0" i="0" u="none" strike="noStrike" cap="none" dirty="0">
                    <a:solidFill>
                      <a:schemeClr val="dk1"/>
                    </a:solidFill>
                    <a:effectLst/>
                    <a:latin typeface="Calibri"/>
                    <a:ea typeface="Calibri"/>
                    <a:cs typeface="Calibri"/>
                    <a:sym typeface="Calibri"/>
                  </a:rPr>
                  <a:t> </a:t>
                </a:r>
                <a:r>
                  <a:rPr lang="fr-FR" i="1" dirty="0"/>
                  <a:t>dividende</a:t>
                </a:r>
                <a:r>
                  <a:rPr lang="fr-FR" sz="1200" b="0" i="0" u="none" strike="noStrike" cap="none" dirty="0">
                    <a:solidFill>
                      <a:schemeClr val="dk1"/>
                    </a:solidFill>
                    <a:effectLst/>
                    <a:latin typeface="Calibri"/>
                    <a:ea typeface="Calibri"/>
                    <a:cs typeface="Calibri"/>
                    <a:sym typeface="Calibri"/>
                  </a:rPr>
                  <a:t> </a:t>
                </a:r>
                <a:r>
                  <a:rPr lang="fr-FR" i="1" dirty="0"/>
                  <a:t>», c’est le nombre que l’on divise. Et 6 est appelé le «</a:t>
                </a:r>
                <a:r>
                  <a:rPr lang="fr-FR" sz="1200" b="0" i="0" u="none" strike="noStrike" cap="none" dirty="0">
                    <a:solidFill>
                      <a:schemeClr val="dk1"/>
                    </a:solidFill>
                    <a:effectLst/>
                    <a:latin typeface="Calibri"/>
                    <a:ea typeface="Calibri"/>
                    <a:cs typeface="Calibri"/>
                    <a:sym typeface="Calibri"/>
                  </a:rPr>
                  <a:t> </a:t>
                </a:r>
                <a:r>
                  <a:rPr lang="fr-FR" i="1" dirty="0"/>
                  <a:t>diviseur</a:t>
                </a:r>
                <a:r>
                  <a:rPr lang="fr-FR" sz="1200" b="0" i="0" u="none" strike="noStrike" cap="none" dirty="0">
                    <a:solidFill>
                      <a:schemeClr val="dk1"/>
                    </a:solidFill>
                    <a:effectLst/>
                    <a:latin typeface="Calibri"/>
                    <a:ea typeface="Calibri"/>
                    <a:cs typeface="Calibri"/>
                    <a:sym typeface="Calibri"/>
                  </a:rPr>
                  <a:t> </a:t>
                </a:r>
                <a:r>
                  <a:rPr lang="fr-FR" i="1" dirty="0"/>
                  <a:t>», ça veut dire</a:t>
                </a:r>
                <a:r>
                  <a:rPr lang="fr-FR" i="1" baseline="0" dirty="0"/>
                  <a:t> qu’on partage en 6. Le résultat de la division, que l’on appelle le quotient, est ici égal à 3. </a:t>
                </a:r>
                <a:endParaRPr i="1" dirty="0"/>
              </a:p>
            </p:txBody>
          </p:sp>
        </mc:Choice>
        <mc:Fallback xmlns="">
          <p:sp>
            <p:nvSpPr>
              <p:cNvPr id="113" name="Google Shape;113;p2:notes">
                <a:extLst>
                  <a:ext uri="{FF2B5EF4-FFF2-40B4-BE49-F238E27FC236}">
                    <a16:creationId xmlns:a16="http://schemas.microsoft.com/office/drawing/2014/main" id="{C1A9B668-C3C5-11D3-739C-4A8433F0E47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Verbaliser de plusieurs manières le calcul : </a:t>
                </a:r>
                <a:r>
                  <a:rPr lang="fr-FR" i="1" dirty="0"/>
                  <a:t>on veut calculer « 18 divisé par 6 ». On peut dire aussi « Dans 18, combien de fois 6 ? »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t>Réponse attendue : 3. </a:t>
                </a:r>
                <a:endParaRPr lang="fr-FR" i="1" dirty="0"/>
              </a:p>
              <a:p>
                <a:pPr marL="0" lvl="0" indent="0" algn="l" rtl="0">
                  <a:spcBef>
                    <a:spcPts val="0"/>
                  </a:spcBef>
                  <a:spcAft>
                    <a:spcPts val="0"/>
                  </a:spcAft>
                  <a:buNone/>
                </a:pPr>
                <a:r>
                  <a:rPr lang="fr-FR" i="0" dirty="0"/>
                  <a:t>Si besoin, on peut écrire au tableau la multiplication à trou 18 = … x 6 en utilisant le codage de l’arc de cercle pour lier les 2 opérations. </a:t>
                </a:r>
              </a:p>
              <a:p>
                <a:pPr marL="0" lvl="0" indent="0" algn="l" rtl="0">
                  <a:spcBef>
                    <a:spcPts val="0"/>
                  </a:spcBef>
                  <a:spcAft>
                    <a:spcPts val="0"/>
                  </a:spcAft>
                  <a:buNone/>
                </a:pPr>
                <a:r>
                  <a:rPr lang="fr-FR" i="0" dirty="0"/>
                  <a:t>Compléter les pointillés. </a:t>
                </a:r>
              </a:p>
              <a:p>
                <a:pPr marL="0" lvl="0" indent="0" algn="l" rtl="0">
                  <a:spcBef>
                    <a:spcPts val="0"/>
                  </a:spcBef>
                  <a:spcAft>
                    <a:spcPts val="0"/>
                  </a:spcAft>
                  <a:buNone/>
                </a:pPr>
                <a:r>
                  <a:rPr lang="fr-FR" i="1" dirty="0"/>
                  <a:t>Dans la division 18 </a:t>
                </a:r>
                <a:r>
                  <a:rPr lang="fr-FR" i="0">
                    <a:solidFill>
                      <a:schemeClr val="tx1"/>
                    </a:solidFill>
                    <a:latin typeface="Cambria Math" panose="02040503050406030204" pitchFamily="18" charset="0"/>
                    <a:ea typeface="Cambria Math" panose="02040503050406030204" pitchFamily="18" charset="0"/>
                  </a:rPr>
                  <a:t>÷</a:t>
                </a:r>
                <a:r>
                  <a:rPr lang="fr-FR" i="1" dirty="0"/>
                  <a:t> 6, 18 est le « dividende », c’est le nombre que l’on divise. Et 6 est appelé le « diviseur », ça veut dire</a:t>
                </a:r>
                <a:r>
                  <a:rPr lang="fr-FR" i="1" baseline="0" dirty="0"/>
                  <a:t> qu’on partage en 6. Le résultat de la division que l’on appelle le quotient est ici égal à 3. </a:t>
                </a:r>
                <a:endParaRPr i="1" dirty="0"/>
              </a:p>
            </p:txBody>
          </p:sp>
        </mc:Fallback>
      </mc:AlternateContent>
      <p:sp>
        <p:nvSpPr>
          <p:cNvPr id="114" name="Google Shape;114;p2:notes">
            <a:extLst>
              <a:ext uri="{FF2B5EF4-FFF2-40B4-BE49-F238E27FC236}">
                <a16:creationId xmlns:a16="http://schemas.microsoft.com/office/drawing/2014/main" id="{3265007D-9BAF-3C80-1CED-2506A740D26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a:t>
            </a:fld>
            <a:endParaRPr/>
          </a:p>
        </p:txBody>
      </p:sp>
    </p:spTree>
    <p:extLst>
      <p:ext uri="{BB962C8B-B14F-4D97-AF65-F5344CB8AC3E}">
        <p14:creationId xmlns:p14="http://schemas.microsoft.com/office/powerpoint/2010/main" val="3933484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97F5EC01-A43B-94AF-0718-F1D676231FFE}"/>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E0EFCC8A-A54C-15D4-A11E-FDFF034BDE0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3A34F00B-C052-F56D-05A0-F8D31D2C8EC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dirty="0"/>
              <a:t>Même démarche. </a:t>
            </a:r>
          </a:p>
          <a:p>
            <a:pPr marL="0" lvl="0" indent="0" algn="l" rtl="0">
              <a:spcBef>
                <a:spcPts val="0"/>
              </a:spcBef>
              <a:spcAft>
                <a:spcPts val="0"/>
              </a:spcAft>
              <a:buNone/>
            </a:pPr>
            <a:r>
              <a:rPr lang="fr-FR" b="1" dirty="0"/>
              <a:t>Réponse attendue</a:t>
            </a:r>
            <a:r>
              <a:rPr lang="fr-FR" sz="1200" b="0" i="0" u="none" strike="noStrike" cap="none" dirty="0">
                <a:solidFill>
                  <a:schemeClr val="dk1"/>
                </a:solidFill>
                <a:effectLst/>
                <a:latin typeface="Calibri"/>
                <a:ea typeface="Calibri"/>
                <a:cs typeface="Calibri"/>
                <a:sym typeface="Calibri"/>
              </a:rPr>
              <a:t> </a:t>
            </a:r>
            <a:r>
              <a:rPr lang="fr-FR" b="0" dirty="0"/>
              <a:t>:</a:t>
            </a:r>
            <a:r>
              <a:rPr lang="fr-FR" b="1" dirty="0"/>
              <a:t> </a:t>
            </a:r>
            <a:r>
              <a:rPr lang="fr-FR" b="0" dirty="0"/>
              <a:t>8. </a:t>
            </a:r>
          </a:p>
          <a:p>
            <a:pPr marL="0" lvl="0" indent="0" algn="l" rtl="0">
              <a:spcBef>
                <a:spcPts val="0"/>
              </a:spcBef>
              <a:spcAft>
                <a:spcPts val="0"/>
              </a:spcAft>
              <a:buNone/>
            </a:pPr>
            <a:endParaRPr dirty="0"/>
          </a:p>
        </p:txBody>
      </p:sp>
      <p:sp>
        <p:nvSpPr>
          <p:cNvPr id="114" name="Google Shape;114;p2:notes">
            <a:extLst>
              <a:ext uri="{FF2B5EF4-FFF2-40B4-BE49-F238E27FC236}">
                <a16:creationId xmlns:a16="http://schemas.microsoft.com/office/drawing/2014/main" id="{A2D2DFB1-5C69-1555-69E0-62B2441EF20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9</a:t>
            </a:fld>
            <a:endParaRPr/>
          </a:p>
        </p:txBody>
      </p:sp>
    </p:spTree>
    <p:extLst>
      <p:ext uri="{BB962C8B-B14F-4D97-AF65-F5344CB8AC3E}">
        <p14:creationId xmlns:p14="http://schemas.microsoft.com/office/powerpoint/2010/main" val="369084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DF1C5587-A4FC-0392-329D-5397461D025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dirty="0">
                <a:solidFill>
                  <a:schemeClr val="bg1"/>
                </a:solidFill>
                <a:latin typeface="Verdana"/>
                <a:ea typeface="Verdana"/>
                <a:cs typeface="Verdana"/>
                <a:sym typeface="Verdana"/>
              </a:rPr>
              <a:t>Réservé à la </a:t>
            </a:r>
            <a:r>
              <a:rPr lang="fr-FR" sz="2000" b="0" i="0" u="none" strike="noStrike" cap="none" dirty="0" err="1">
                <a:solidFill>
                  <a:schemeClr val="bg1"/>
                </a:solidFill>
                <a:latin typeface="Verdana"/>
                <a:ea typeface="Verdana"/>
                <a:cs typeface="Verdana"/>
                <a:sym typeface="Verdana"/>
              </a:rPr>
              <a:t>vidéoprojection</a:t>
            </a:r>
            <a:endParaRPr sz="2000" b="0" i="0" u="none" strike="noStrike" cap="none" dirty="0">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3901222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46" name="Google Shape;46;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53"/>
        <p:cNvGrpSpPr/>
        <p:nvPr/>
      </p:nvGrpSpPr>
      <p:grpSpPr>
        <a:xfrm>
          <a:off x="0" y="0"/>
          <a:ext cx="0" cy="0"/>
          <a:chOff x="0" y="0"/>
          <a:chExt cx="0" cy="0"/>
        </a:xfrm>
      </p:grpSpPr>
      <p:sp>
        <p:nvSpPr>
          <p:cNvPr id="54" name="Google Shape;54;p45"/>
          <p:cNvSpPr/>
          <p:nvPr/>
        </p:nvSpPr>
        <p:spPr>
          <a:xfrm>
            <a:off x="57150" y="0"/>
            <a:ext cx="908685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5" name="Google Shape;55;p45"/>
          <p:cNvSpPr txBox="1">
            <a:spLocks noGrp="1"/>
          </p:cNvSpPr>
          <p:nvPr>
            <p:ph type="title" hasCustomPrompt="1"/>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 name="Google Shape;59;p45"/>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58;p45">
            <a:extLst>
              <a:ext uri="{FF2B5EF4-FFF2-40B4-BE49-F238E27FC236}">
                <a16:creationId xmlns:a16="http://schemas.microsoft.com/office/drawing/2014/main" id="{F21DD13B-A008-F110-CFD7-A7C842BDF3A8}"/>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2" name="Google Shape;62;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46"/>
          <p:cNvSpPr txBox="1">
            <a:spLocks noGrp="1"/>
          </p:cNvSpPr>
          <p:nvPr>
            <p:ph type="title" hasCustomPrompt="1"/>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pic>
        <p:nvPicPr>
          <p:cNvPr id="64" name="Google Shape;64;p4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Leçon</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7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 id="2147483656" r:id="rId2"/>
    <p:sldLayoutId id="2147483657"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3040904"/>
            <a:ext cx="7772400" cy="93419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A39491"/>
              </a:buClr>
              <a:buSzPct val="100000"/>
              <a:buFont typeface="Verdana"/>
              <a:buNone/>
            </a:pPr>
            <a:r>
              <a:rPr lang="fr-FR">
                <a:solidFill>
                  <a:schemeClr val="bg1"/>
                </a:solidFill>
              </a:rPr>
              <a:t>101. Vers </a:t>
            </a:r>
            <a:r>
              <a:rPr lang="fr-FR" dirty="0">
                <a:solidFill>
                  <a:schemeClr val="bg1"/>
                </a:solidFill>
              </a:rPr>
              <a:t>le CM1 : </a:t>
            </a:r>
            <a:br>
              <a:rPr lang="fr-FR" dirty="0">
                <a:solidFill>
                  <a:schemeClr val="bg1"/>
                </a:solidFill>
              </a:rPr>
            </a:br>
            <a:r>
              <a:rPr lang="fr-FR" dirty="0">
                <a:solidFill>
                  <a:schemeClr val="bg1"/>
                </a:solidFill>
              </a:rPr>
              <a:t>la division avec reste</a:t>
            </a:r>
            <a:endParaRP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33625F6-3BEA-2C62-43A2-435147FEA57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6B33789E-F929-9C80-AB05-87F0666090F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3061EF2-E7F9-6773-4280-16E488ECB0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80837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33625F6-3BEA-2C62-43A2-435147FEA57A}"/>
            </a:ext>
          </a:extLst>
        </p:cNvPr>
        <p:cNvGrpSpPr/>
        <p:nvPr/>
      </p:nvGrpSpPr>
      <p:grpSpPr>
        <a:xfrm>
          <a:off x="0" y="0"/>
          <a:ext cx="0" cy="0"/>
          <a:chOff x="0" y="0"/>
          <a:chExt cx="0" cy="0"/>
        </a:xfrm>
      </p:grpSpPr>
      <p:pic>
        <p:nvPicPr>
          <p:cNvPr id="18" name="Image 17">
            <a:extLst>
              <a:ext uri="{FF2B5EF4-FFF2-40B4-BE49-F238E27FC236}">
                <a16:creationId xmlns:a16="http://schemas.microsoft.com/office/drawing/2014/main" id="{771AF120-9D19-26A4-D2B9-297E0386C3BE}"/>
              </a:ext>
            </a:extLst>
          </p:cNvPr>
          <p:cNvPicPr>
            <a:picLocks noGrp="1" noRot="1" noChangeAspec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
        <p:nvSpPr>
          <p:cNvPr id="2" name="Ellipse 1">
            <a:extLst>
              <a:ext uri="{FF2B5EF4-FFF2-40B4-BE49-F238E27FC236}">
                <a16:creationId xmlns:a16="http://schemas.microsoft.com/office/drawing/2014/main" id="{F34582B7-BDA9-962D-59FC-EF3116D15BC1}"/>
              </a:ext>
            </a:extLst>
          </p:cNvPr>
          <p:cNvSpPr/>
          <p:nvPr/>
        </p:nvSpPr>
        <p:spPr>
          <a:xfrm>
            <a:off x="886739" y="2047415"/>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Ellipse 2">
            <a:extLst>
              <a:ext uri="{FF2B5EF4-FFF2-40B4-BE49-F238E27FC236}">
                <a16:creationId xmlns:a16="http://schemas.microsoft.com/office/drawing/2014/main" id="{5757E8DB-9E88-A8D3-5723-A778DDC4D759}"/>
              </a:ext>
            </a:extLst>
          </p:cNvPr>
          <p:cNvSpPr/>
          <p:nvPr/>
        </p:nvSpPr>
        <p:spPr>
          <a:xfrm>
            <a:off x="2045609" y="2041182"/>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 name="Ellipse 3">
            <a:extLst>
              <a:ext uri="{FF2B5EF4-FFF2-40B4-BE49-F238E27FC236}">
                <a16:creationId xmlns:a16="http://schemas.microsoft.com/office/drawing/2014/main" id="{9A80BAB6-9CB7-389F-CC04-7D09CB62B67A}"/>
              </a:ext>
            </a:extLst>
          </p:cNvPr>
          <p:cNvSpPr/>
          <p:nvPr/>
        </p:nvSpPr>
        <p:spPr>
          <a:xfrm>
            <a:off x="2625043" y="2047415"/>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Ellipse 5">
            <a:extLst>
              <a:ext uri="{FF2B5EF4-FFF2-40B4-BE49-F238E27FC236}">
                <a16:creationId xmlns:a16="http://schemas.microsoft.com/office/drawing/2014/main" id="{D914DD78-C620-817F-BB4C-5000340515BA}"/>
              </a:ext>
            </a:extLst>
          </p:cNvPr>
          <p:cNvSpPr/>
          <p:nvPr/>
        </p:nvSpPr>
        <p:spPr>
          <a:xfrm>
            <a:off x="3204478" y="2047415"/>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Ellipse 6">
            <a:extLst>
              <a:ext uri="{FF2B5EF4-FFF2-40B4-BE49-F238E27FC236}">
                <a16:creationId xmlns:a16="http://schemas.microsoft.com/office/drawing/2014/main" id="{8EE68867-C6E6-6E4B-A8A8-7B5E5144FF57}"/>
              </a:ext>
            </a:extLst>
          </p:cNvPr>
          <p:cNvSpPr/>
          <p:nvPr/>
        </p:nvSpPr>
        <p:spPr>
          <a:xfrm>
            <a:off x="1466174" y="2034949"/>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0D2C7011-3738-712C-9967-26F305D56E9D}"/>
              </a:ext>
            </a:extLst>
          </p:cNvPr>
          <p:cNvSpPr/>
          <p:nvPr/>
        </p:nvSpPr>
        <p:spPr>
          <a:xfrm>
            <a:off x="3776671" y="2041181"/>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Ellipse 9">
            <a:extLst>
              <a:ext uri="{FF2B5EF4-FFF2-40B4-BE49-F238E27FC236}">
                <a16:creationId xmlns:a16="http://schemas.microsoft.com/office/drawing/2014/main" id="{4AC769EA-259F-8A95-A545-64EA735E025C}"/>
              </a:ext>
            </a:extLst>
          </p:cNvPr>
          <p:cNvSpPr/>
          <p:nvPr/>
        </p:nvSpPr>
        <p:spPr>
          <a:xfrm>
            <a:off x="4935541" y="2034948"/>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1" name="Ellipse 10">
            <a:extLst>
              <a:ext uri="{FF2B5EF4-FFF2-40B4-BE49-F238E27FC236}">
                <a16:creationId xmlns:a16="http://schemas.microsoft.com/office/drawing/2014/main" id="{A21CFB3D-8168-E6C2-D171-DE315B4B7569}"/>
              </a:ext>
            </a:extLst>
          </p:cNvPr>
          <p:cNvSpPr/>
          <p:nvPr/>
        </p:nvSpPr>
        <p:spPr>
          <a:xfrm>
            <a:off x="5514975" y="2041181"/>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 name="Ellipse 11">
            <a:extLst>
              <a:ext uri="{FF2B5EF4-FFF2-40B4-BE49-F238E27FC236}">
                <a16:creationId xmlns:a16="http://schemas.microsoft.com/office/drawing/2014/main" id="{2EFA86EC-1A46-E56B-02AD-4D64DA20AFD0}"/>
              </a:ext>
            </a:extLst>
          </p:cNvPr>
          <p:cNvSpPr/>
          <p:nvPr/>
        </p:nvSpPr>
        <p:spPr>
          <a:xfrm>
            <a:off x="6094410" y="2041181"/>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Ellipse 12">
            <a:extLst>
              <a:ext uri="{FF2B5EF4-FFF2-40B4-BE49-F238E27FC236}">
                <a16:creationId xmlns:a16="http://schemas.microsoft.com/office/drawing/2014/main" id="{C0916D13-541D-EF35-B034-1BDD30467312}"/>
              </a:ext>
            </a:extLst>
          </p:cNvPr>
          <p:cNvSpPr/>
          <p:nvPr/>
        </p:nvSpPr>
        <p:spPr>
          <a:xfrm>
            <a:off x="4356106" y="2028715"/>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Ellipse 13">
            <a:extLst>
              <a:ext uri="{FF2B5EF4-FFF2-40B4-BE49-F238E27FC236}">
                <a16:creationId xmlns:a16="http://schemas.microsoft.com/office/drawing/2014/main" id="{EC329465-E0C5-FC23-9ECE-745CAF5AE3CC}"/>
              </a:ext>
            </a:extLst>
          </p:cNvPr>
          <p:cNvSpPr/>
          <p:nvPr/>
        </p:nvSpPr>
        <p:spPr>
          <a:xfrm>
            <a:off x="6673844" y="2021194"/>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Ellipse 14">
            <a:extLst>
              <a:ext uri="{FF2B5EF4-FFF2-40B4-BE49-F238E27FC236}">
                <a16:creationId xmlns:a16="http://schemas.microsoft.com/office/drawing/2014/main" id="{CF0EF7E6-D772-005B-F3D9-46841FA7F1BB}"/>
              </a:ext>
            </a:extLst>
          </p:cNvPr>
          <p:cNvSpPr/>
          <p:nvPr/>
        </p:nvSpPr>
        <p:spPr>
          <a:xfrm>
            <a:off x="7228318" y="2041181"/>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Ellipse 15">
            <a:extLst>
              <a:ext uri="{FF2B5EF4-FFF2-40B4-BE49-F238E27FC236}">
                <a16:creationId xmlns:a16="http://schemas.microsoft.com/office/drawing/2014/main" id="{C20E85AE-8ACD-597D-9D1C-B3A29279C53E}"/>
              </a:ext>
            </a:extLst>
          </p:cNvPr>
          <p:cNvSpPr/>
          <p:nvPr/>
        </p:nvSpPr>
        <p:spPr>
          <a:xfrm>
            <a:off x="7807752" y="2041181"/>
            <a:ext cx="285578" cy="281425"/>
          </a:xfrm>
          <a:prstGeom prst="ellipse">
            <a:avLst/>
          </a:prstGeom>
          <a:solidFill>
            <a:schemeClr val="accent5"/>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055334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00191 -1.48148E-6 L 0.0349 0.18658 " pathEditMode="relative" rAng="0" ptsTypes="AA">
                                      <p:cBhvr>
                                        <p:cTn id="6" dur="2000" fill="hold"/>
                                        <p:tgtEl>
                                          <p:spTgt spid="2"/>
                                        </p:tgtEl>
                                        <p:attrNameLst>
                                          <p:attrName>ppt_x</p:attrName>
                                          <p:attrName>ppt_y</p:attrName>
                                        </p:attrNameLst>
                                      </p:cBhvr>
                                      <p:rCtr x="1649" y="9329"/>
                                    </p:animMotion>
                                  </p:childTnLst>
                                </p:cTn>
                              </p:par>
                              <p:par>
                                <p:cTn id="7" presetID="42" presetClass="path" presetSubtype="0" accel="50000" decel="50000" fill="hold" grpId="0" nodeType="withEffect">
                                  <p:stCondLst>
                                    <p:cond delay="0"/>
                                  </p:stCondLst>
                                  <p:childTnLst>
                                    <p:animMotion origin="layout" path="M 0.00243 0.00556 L 0.2868 0.18843 " pathEditMode="relative" rAng="0" ptsTypes="AA">
                                      <p:cBhvr>
                                        <p:cTn id="8" dur="2000" fill="hold"/>
                                        <p:tgtEl>
                                          <p:spTgt spid="7"/>
                                        </p:tgtEl>
                                        <p:attrNameLst>
                                          <p:attrName>ppt_x</p:attrName>
                                          <p:attrName>ppt_y</p:attrName>
                                        </p:attrNameLst>
                                      </p:cBhvr>
                                      <p:rCtr x="14219" y="9144"/>
                                    </p:animMotion>
                                  </p:childTnLst>
                                </p:cTn>
                              </p:par>
                              <p:par>
                                <p:cTn id="9" presetID="42" presetClass="path" presetSubtype="0" accel="50000" decel="50000" fill="hold" grpId="0" nodeType="withEffect">
                                  <p:stCondLst>
                                    <p:cond delay="0"/>
                                  </p:stCondLst>
                                  <p:childTnLst>
                                    <p:animMotion origin="layout" path="M 0.00121 0.00069 L 0.52309 0.19004 " pathEditMode="relative" rAng="0" ptsTypes="AA">
                                      <p:cBhvr>
                                        <p:cTn id="10" dur="2000" fill="hold"/>
                                        <p:tgtEl>
                                          <p:spTgt spid="3"/>
                                        </p:tgtEl>
                                        <p:attrNameLst>
                                          <p:attrName>ppt_x</p:attrName>
                                          <p:attrName>ppt_y</p:attrName>
                                        </p:attrNameLst>
                                      </p:cBhvr>
                                      <p:rCtr x="26094" y="9468"/>
                                    </p:animMotion>
                                  </p:childTnLst>
                                </p:cTn>
                              </p:par>
                            </p:childTnLst>
                          </p:cTn>
                        </p:par>
                        <p:par>
                          <p:cTn id="11" fill="hold">
                            <p:stCondLst>
                              <p:cond delay="2000"/>
                            </p:stCondLst>
                            <p:childTnLst>
                              <p:par>
                                <p:cTn id="12" presetID="42" presetClass="path" presetSubtype="0" accel="50000" decel="50000" fill="hold" grpId="0" nodeType="afterEffect">
                                  <p:stCondLst>
                                    <p:cond delay="0"/>
                                  </p:stCondLst>
                                  <p:childTnLst>
                                    <p:animMotion origin="layout" path="M 0.00122 -1.48148E-6 L -0.07621 0.18796 " pathEditMode="relative" rAng="0" ptsTypes="AA">
                                      <p:cBhvr>
                                        <p:cTn id="13" dur="2000" fill="hold"/>
                                        <p:tgtEl>
                                          <p:spTgt spid="4"/>
                                        </p:tgtEl>
                                        <p:attrNameLst>
                                          <p:attrName>ppt_x</p:attrName>
                                          <p:attrName>ppt_y</p:attrName>
                                        </p:attrNameLst>
                                      </p:cBhvr>
                                      <p:rCtr x="-3872" y="9398"/>
                                    </p:animMotion>
                                  </p:childTnLst>
                                </p:cTn>
                              </p:par>
                              <p:par>
                                <p:cTn id="14" presetID="42" presetClass="path" presetSubtype="0" accel="50000" decel="50000" fill="hold" grpId="0" nodeType="withEffect">
                                  <p:stCondLst>
                                    <p:cond delay="0"/>
                                  </p:stCondLst>
                                  <p:childTnLst>
                                    <p:animMotion origin="layout" path="M -2.22222E-6 -0.00092 L 0.17535 0.1875 " pathEditMode="relative" rAng="0" ptsTypes="AA">
                                      <p:cBhvr>
                                        <p:cTn id="15" dur="2000" fill="hold"/>
                                        <p:tgtEl>
                                          <p:spTgt spid="6"/>
                                        </p:tgtEl>
                                        <p:attrNameLst>
                                          <p:attrName>ppt_x</p:attrName>
                                          <p:attrName>ppt_y</p:attrName>
                                        </p:attrNameLst>
                                      </p:cBhvr>
                                      <p:rCtr x="8767" y="9421"/>
                                    </p:animMotion>
                                  </p:childTnLst>
                                </p:cTn>
                              </p:par>
                              <p:par>
                                <p:cTn id="16" presetID="42" presetClass="path" presetSubtype="0" accel="50000" decel="50000" fill="hold" grpId="0" nodeType="withEffect">
                                  <p:stCondLst>
                                    <p:cond delay="0"/>
                                  </p:stCondLst>
                                  <p:childTnLst>
                                    <p:animMotion origin="layout" path="M 0.00173 0.00208 L 0.4125 0.1905 " pathEditMode="relative" rAng="0" ptsTypes="AA">
                                      <p:cBhvr>
                                        <p:cTn id="17" dur="2000" fill="hold"/>
                                        <p:tgtEl>
                                          <p:spTgt spid="9"/>
                                        </p:tgtEl>
                                        <p:attrNameLst>
                                          <p:attrName>ppt_x</p:attrName>
                                          <p:attrName>ppt_y</p:attrName>
                                        </p:attrNameLst>
                                      </p:cBhvr>
                                      <p:rCtr x="20538" y="9421"/>
                                    </p:animMotion>
                                  </p:childTnLst>
                                </p:cTn>
                              </p:par>
                            </p:childTnLst>
                          </p:cTn>
                        </p:par>
                        <p:par>
                          <p:cTn id="18" fill="hold">
                            <p:stCondLst>
                              <p:cond delay="4000"/>
                            </p:stCondLst>
                            <p:childTnLst>
                              <p:par>
                                <p:cTn id="19" presetID="42" presetClass="path" presetSubtype="0" accel="50000" decel="50000" fill="hold" grpId="0" nodeType="afterEffect">
                                  <p:stCondLst>
                                    <p:cond delay="0"/>
                                  </p:stCondLst>
                                  <p:childTnLst>
                                    <p:animMotion origin="layout" path="M 0.004 -0.00069 L -0.34461 0.2544 " pathEditMode="relative" rAng="0" ptsTypes="AA">
                                      <p:cBhvr>
                                        <p:cTn id="20" dur="2000" fill="hold"/>
                                        <p:tgtEl>
                                          <p:spTgt spid="13"/>
                                        </p:tgtEl>
                                        <p:attrNameLst>
                                          <p:attrName>ppt_x</p:attrName>
                                          <p:attrName>ppt_y</p:attrName>
                                        </p:attrNameLst>
                                      </p:cBhvr>
                                      <p:rCtr x="-17431" y="12755"/>
                                    </p:animMotion>
                                  </p:childTnLst>
                                </p:cTn>
                              </p:par>
                              <p:par>
                                <p:cTn id="21" presetID="42" presetClass="path" presetSubtype="0" accel="50000" decel="50000" fill="hold" grpId="0" nodeType="withEffect">
                                  <p:stCondLst>
                                    <p:cond delay="0"/>
                                  </p:stCondLst>
                                  <p:childTnLst>
                                    <p:animMotion origin="layout" path="M -0.00035 0.00093 L -0.09271 0.25324 " pathEditMode="relative" rAng="0" ptsTypes="AA">
                                      <p:cBhvr>
                                        <p:cTn id="22" dur="2000" fill="hold"/>
                                        <p:tgtEl>
                                          <p:spTgt spid="10"/>
                                        </p:tgtEl>
                                        <p:attrNameLst>
                                          <p:attrName>ppt_x</p:attrName>
                                          <p:attrName>ppt_y</p:attrName>
                                        </p:attrNameLst>
                                      </p:cBhvr>
                                      <p:rCtr x="-4618" y="12616"/>
                                    </p:animMotion>
                                  </p:childTnLst>
                                </p:cTn>
                              </p:par>
                              <p:par>
                                <p:cTn id="23" presetID="42" presetClass="path" presetSubtype="0" accel="50000" decel="50000" fill="hold" grpId="0" nodeType="withEffect">
                                  <p:stCondLst>
                                    <p:cond delay="0"/>
                                  </p:stCondLst>
                                  <p:childTnLst>
                                    <p:animMotion origin="layout" path="M 1.11022E-16 0.00023 L 0.1434 0.25439 " pathEditMode="relative" rAng="0" ptsTypes="AA">
                                      <p:cBhvr>
                                        <p:cTn id="24" dur="2000" fill="hold"/>
                                        <p:tgtEl>
                                          <p:spTgt spid="11"/>
                                        </p:tgtEl>
                                        <p:attrNameLst>
                                          <p:attrName>ppt_x</p:attrName>
                                          <p:attrName>ppt_y</p:attrName>
                                        </p:attrNameLst>
                                      </p:cBhvr>
                                      <p:rCtr x="7170" y="12708"/>
                                    </p:animMotion>
                                  </p:childTnLst>
                                </p:cTn>
                              </p:par>
                            </p:childTnLst>
                          </p:cTn>
                        </p:par>
                        <p:par>
                          <p:cTn id="25" fill="hold">
                            <p:stCondLst>
                              <p:cond delay="6000"/>
                            </p:stCondLst>
                            <p:childTnLst>
                              <p:par>
                                <p:cTn id="26" presetID="42" presetClass="path" presetSubtype="0" accel="50000" decel="50000" fill="hold" grpId="0" nodeType="afterEffect">
                                  <p:stCondLst>
                                    <p:cond delay="0"/>
                                  </p:stCondLst>
                                  <p:childTnLst>
                                    <p:animMotion origin="layout" path="M 0.00312 4.44444E-6 L -0.46875 0.25046 " pathEditMode="relative" rAng="0" ptsTypes="AA">
                                      <p:cBhvr>
                                        <p:cTn id="27" dur="2000" fill="hold"/>
                                        <p:tgtEl>
                                          <p:spTgt spid="12"/>
                                        </p:tgtEl>
                                        <p:attrNameLst>
                                          <p:attrName>ppt_x</p:attrName>
                                          <p:attrName>ppt_y</p:attrName>
                                        </p:attrNameLst>
                                      </p:cBhvr>
                                      <p:rCtr x="-23594" y="12523"/>
                                    </p:animMotion>
                                  </p:childTnLst>
                                </p:cTn>
                              </p:par>
                              <p:par>
                                <p:cTn id="28" presetID="42" presetClass="path" presetSubtype="0" accel="50000" decel="50000" fill="hold" grpId="0" nodeType="withEffect">
                                  <p:stCondLst>
                                    <p:cond delay="0"/>
                                  </p:stCondLst>
                                  <p:childTnLst>
                                    <p:animMotion origin="layout" path="M 0.00034 0.00092 L -0.21684 0.25347 " pathEditMode="relative" rAng="0" ptsTypes="AA">
                                      <p:cBhvr>
                                        <p:cTn id="29" dur="2000" fill="hold"/>
                                        <p:tgtEl>
                                          <p:spTgt spid="14"/>
                                        </p:tgtEl>
                                        <p:attrNameLst>
                                          <p:attrName>ppt_x</p:attrName>
                                          <p:attrName>ppt_y</p:attrName>
                                        </p:attrNameLst>
                                      </p:cBhvr>
                                      <p:rCtr x="-10868" y="12616"/>
                                    </p:animMotion>
                                  </p:childTnLst>
                                </p:cTn>
                              </p:par>
                              <p:par>
                                <p:cTn id="30" presetID="42" presetClass="path" presetSubtype="0" accel="50000" decel="50000" fill="hold" grpId="0" nodeType="withEffect">
                                  <p:stCondLst>
                                    <p:cond delay="0"/>
                                  </p:stCondLst>
                                  <p:childTnLst>
                                    <p:animMotion origin="layout" path="M -0.00191 0.00115 L 0.02205 0.25254 " pathEditMode="relative" rAng="0" ptsTypes="AA">
                                      <p:cBhvr>
                                        <p:cTn id="31" dur="2000" fill="hold"/>
                                        <p:tgtEl>
                                          <p:spTgt spid="15"/>
                                        </p:tgtEl>
                                        <p:attrNameLst>
                                          <p:attrName>ppt_x</p:attrName>
                                          <p:attrName>ppt_y</p:attrName>
                                        </p:attrNameLst>
                                      </p:cBhvr>
                                      <p:rCtr x="1198" y="12569"/>
                                    </p:animMotion>
                                  </p:childTnLst>
                                </p:cTn>
                              </p:par>
                            </p:childTnLst>
                          </p:cTn>
                        </p:par>
                        <p:par>
                          <p:cTn id="32" fill="hold">
                            <p:stCondLst>
                              <p:cond delay="8000"/>
                            </p:stCondLst>
                            <p:childTnLst>
                              <p:par>
                                <p:cTn id="33" presetID="42" presetClass="path" presetSubtype="0" accel="50000" decel="50000" fill="hold" grpId="0" nodeType="afterEffect">
                                  <p:stCondLst>
                                    <p:cond delay="0"/>
                                  </p:stCondLst>
                                  <p:childTnLst>
                                    <p:animMotion origin="layout" path="M -4.44444E-6 4.44444E-6 L -0.36944 -0.02037 " pathEditMode="relative" rAng="0" ptsTypes="AA">
                                      <p:cBhvr>
                                        <p:cTn id="34" dur="2000" fill="hold"/>
                                        <p:tgtEl>
                                          <p:spTgt spid="16"/>
                                        </p:tgtEl>
                                        <p:attrNameLst>
                                          <p:attrName>ppt_x</p:attrName>
                                          <p:attrName>ppt_y</p:attrName>
                                        </p:attrNameLst>
                                      </p:cBhvr>
                                      <p:rCtr x="-18472" y="-101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E7F0887C-C90C-B6EE-1E1E-5F4E19BCE3D8}"/>
            </a:ext>
          </a:extLst>
        </p:cNvPr>
        <p:cNvGrpSpPr/>
        <p:nvPr/>
      </p:nvGrpSpPr>
      <p:grpSpPr>
        <a:xfrm>
          <a:off x="0" y="0"/>
          <a:ext cx="0" cy="0"/>
          <a:chOff x="0" y="0"/>
          <a:chExt cx="0" cy="0"/>
        </a:xfrm>
      </p:grpSpPr>
      <p:sp>
        <p:nvSpPr>
          <p:cNvPr id="16" name="Titre 15">
            <a:extLst>
              <a:ext uri="{FF2B5EF4-FFF2-40B4-BE49-F238E27FC236}">
                <a16:creationId xmlns:a16="http://schemas.microsoft.com/office/drawing/2014/main" id="{15F668B0-40F7-22BE-D0DC-0F5910EBAFFB}"/>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043554A2-298C-3F20-E083-AB7F698E164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88380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33625F6-3BEA-2C62-43A2-435147FEA57A}"/>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E01BE1FD-E4EE-E74F-3C6E-EFDF2A22F161}"/>
              </a:ext>
            </a:extLst>
          </p:cNvPr>
          <p:cNvSpPr>
            <a:spLocks noGrp="1"/>
          </p:cNvSpPr>
          <p:nvPr>
            <p:ph type="title"/>
          </p:nvPr>
        </p:nvSpPr>
        <p:spPr/>
        <p:txBody>
          <a:bodyPr/>
          <a:lstStyle/>
          <a:p>
            <a:endParaRPr lang="fr-FR"/>
          </a:p>
        </p:txBody>
      </p:sp>
      <p:pic>
        <p:nvPicPr>
          <p:cNvPr id="24" name="Image 23">
            <a:extLst>
              <a:ext uri="{FF2B5EF4-FFF2-40B4-BE49-F238E27FC236}">
                <a16:creationId xmlns:a16="http://schemas.microsoft.com/office/drawing/2014/main" id="{12C21CD6-EC8B-1FB1-B7CA-2CBBEC4D1A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042990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33625F6-3BEA-2C62-43A2-435147FEA57A}"/>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278BF591-B455-76B2-F19F-3A63518D4050}"/>
              </a:ext>
            </a:extLst>
          </p:cNvPr>
          <p:cNvSpPr>
            <a:spLocks noGrp="1"/>
          </p:cNvSpPr>
          <p:nvPr>
            <p:ph type="title"/>
          </p:nvPr>
        </p:nvSpPr>
        <p:spPr/>
        <p:txBody>
          <a:bodyPr/>
          <a:lstStyle/>
          <a:p>
            <a:endParaRPr lang="fr-FR"/>
          </a:p>
        </p:txBody>
      </p:sp>
      <p:pic>
        <p:nvPicPr>
          <p:cNvPr id="25" name="Image 24">
            <a:extLst>
              <a:ext uri="{FF2B5EF4-FFF2-40B4-BE49-F238E27FC236}">
                <a16:creationId xmlns:a16="http://schemas.microsoft.com/office/drawing/2014/main" id="{8950410D-564B-EEF4-8239-5E02A194B9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0510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AA8A5F6-3EF8-BF12-CEE1-0576CE9B303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C1F0059-AE16-42F7-4040-396571C24586}"/>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E50CF460-1158-6BC4-F909-B18F85F6E89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738AF90-4E97-FAC0-3400-2B29B1CFAB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632294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AA8A5F6-3EF8-BF12-CEE1-0576CE9B303E}"/>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A6F3E100-F425-6BF0-E651-F2FBADBDEFF3}"/>
              </a:ext>
            </a:extLst>
          </p:cNvPr>
          <p:cNvSpPr>
            <a:spLocks noGrp="1"/>
          </p:cNvSpPr>
          <p:nvPr>
            <p:ph type="title"/>
          </p:nvPr>
        </p:nvSpPr>
        <p:spPr/>
        <p:txBody>
          <a:bodyPr/>
          <a:lstStyle/>
          <a:p>
            <a:endParaRPr lang="fr-FR"/>
          </a:p>
        </p:txBody>
      </p:sp>
      <p:sp>
        <p:nvSpPr>
          <p:cNvPr id="9" name="Espace réservé du texte 8">
            <a:extLst>
              <a:ext uri="{FF2B5EF4-FFF2-40B4-BE49-F238E27FC236}">
                <a16:creationId xmlns:a16="http://schemas.microsoft.com/office/drawing/2014/main" id="{2C87DFDE-2559-4E62-E46F-7E0549C54040}"/>
              </a:ext>
            </a:extLst>
          </p:cNvPr>
          <p:cNvSpPr>
            <a:spLocks noGrp="1"/>
          </p:cNvSpPr>
          <p:nvPr>
            <p:ph type="body" idx="1"/>
          </p:nvPr>
        </p:nvSpPr>
        <p:spPr/>
        <p:txBody>
          <a:bodyPr/>
          <a:lstStyle/>
          <a:p>
            <a:endParaRPr lang="fr-FR"/>
          </a:p>
        </p:txBody>
      </p:sp>
      <p:pic>
        <p:nvPicPr>
          <p:cNvPr id="11" name="Image 10">
            <a:extLst>
              <a:ext uri="{FF2B5EF4-FFF2-40B4-BE49-F238E27FC236}">
                <a16:creationId xmlns:a16="http://schemas.microsoft.com/office/drawing/2014/main" id="{96645961-CC7D-B668-C95B-BDC0636BEF6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97526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AA8A5F6-3EF8-BF12-CEE1-0576CE9B303E}"/>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C4AA3356-7142-1C2C-B44F-E1987368555B}"/>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B6133B58-A147-FA45-E3D5-55224C3938BA}"/>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BDEC01CF-A4A3-394F-5DB3-96CF3A753C7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97099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AA8A5F6-3EF8-BF12-CEE1-0576CE9B303E}"/>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7AEE2ABC-F311-96B6-8B1C-172F4B391B1E}"/>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750BD0E6-4E14-BD65-07B4-49D169F9C2C8}"/>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31EE446C-3F69-9C32-FFB5-0FA694CEC81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671635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A093BD9C-0DD9-DBB3-DBAA-89C01328006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B52D061-6C66-0094-7B98-B9EADFAACE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FE393871-9E34-3B03-AE28-99EA4368FA6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8A3D9412-1B8F-47C7-BB53-5EB9B1E4D098}"/>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D10D75E-7813-FB50-CF50-8225DBE8DC0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4B44AE14-615D-011C-F137-5EC4A7850B3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49008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5" name="Titre 4">
            <a:extLst>
              <a:ext uri="{FF2B5EF4-FFF2-40B4-BE49-F238E27FC236}">
                <a16:creationId xmlns:a16="http://schemas.microsoft.com/office/drawing/2014/main" id="{989223DD-05CA-57D5-9BBB-43D36A15F50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FDFCAE2-3BA1-0C26-73AA-78C805AE5D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94682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1">
          <a:extLst>
            <a:ext uri="{FF2B5EF4-FFF2-40B4-BE49-F238E27FC236}">
              <a16:creationId xmlns:a16="http://schemas.microsoft.com/office/drawing/2014/main" id="{F0E37066-6448-FF37-8A71-0D348BEC287B}"/>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DCB0B1DA-6750-F35D-E9E4-EF764D5A896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AF899F2-724C-549E-42D1-B473146CC0D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35302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1">
          <a:extLst>
            <a:ext uri="{FF2B5EF4-FFF2-40B4-BE49-F238E27FC236}">
              <a16:creationId xmlns:a16="http://schemas.microsoft.com/office/drawing/2014/main" id="{28D18F0A-C57D-8E4A-1602-2E05888A6452}"/>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6BE19D67-4A69-E236-8755-A121E22BFE7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37DEE29-4063-1268-5D07-2A5F5E22A31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093341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1">
          <a:extLst>
            <a:ext uri="{FF2B5EF4-FFF2-40B4-BE49-F238E27FC236}">
              <a16:creationId xmlns:a16="http://schemas.microsoft.com/office/drawing/2014/main" id="{3FCB5D55-B7C9-4E1D-5A0A-1BA4064F058E}"/>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79D05270-D913-0957-D08B-852713115FD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B45A0E5-6539-1490-CD9B-2305516C42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139203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D85CBB0E-2B3F-F726-556F-E315BDF44C5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03C8EA0-848A-85D7-7776-A4358B394F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DC6C0A10-BADB-5E4E-B94A-0D228502B28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B660B65-39BE-A7D7-8253-73921877FF7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Titre 3">
            <a:extLst>
              <a:ext uri="{FF2B5EF4-FFF2-40B4-BE49-F238E27FC236}">
                <a16:creationId xmlns:a16="http://schemas.microsoft.com/office/drawing/2014/main" id="{21ECD7CF-35F9-E3B1-DA8B-9A83E42ACA30}"/>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85663E50-DC02-C1F6-7E55-5EA03EC27A87}"/>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116C9BEA-D901-D419-6B53-FB260011E70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177B5EA9-D828-0920-E50E-6C69E7947B7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D96A4D52-3043-CCEA-A027-BE07202A380E}"/>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F0B7BF68-0203-9A8E-17B0-1C15233FC1CB}"/>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19BCD858-52D7-0C42-9DAC-2709044AFCE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13533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9B1975D7-1EA7-4566-3970-50F918E52E9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84F73541-C2FA-2487-14DB-105FD9DD168A}"/>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87B9CA58-EA7D-CD45-D80A-7949A1700AC3}"/>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02089229-5E65-0A51-1B80-E6A735FD0D8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938880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C7CD3F39-F61A-2A02-2BA0-C71A797A1DD9}"/>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866297B-B02C-5A9A-B8F7-57CFE6AFFC0C}"/>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C7791913-0805-73F5-9B6D-041324553347}"/>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E691922E-6A6F-8C01-6EE5-AEF54EBD2A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18779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AA8A5F6-3EF8-BF12-CEE1-0576CE9B303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3884503-72A8-1FFC-40F7-92E84F0DBE32}"/>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BE29A68-5CD3-A29B-8139-DB9F58E136BE}"/>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D92D2BB4-D433-51AE-1A2B-3503A64A0D2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52022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8AA8A5F6-3EF8-BF12-CEE1-0576CE9B303E}"/>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68F71825-596D-5E5A-4F9D-800D872BB00F}"/>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DB1A17CA-CE30-B62C-3873-7BB9A64195D2}"/>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F3EEB303-4628-3393-0ED4-4F0F9731381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44280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143136AD-1E99-3004-3215-D51821095509}"/>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348D2FEC-1789-F047-6588-456BF146228C}"/>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633DFEC2-A2E8-7D31-8DBB-0372D62E1E0F}"/>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3A7F4377-F0A7-02BC-DD87-7B12F357247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62554102"/>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ée un document." ma:contentTypeScope="" ma:versionID="d2a4d304f9eba7db6f6d654a13bd391d">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1534a0f5dfc871d7eed7645144f7fa1"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2.xml><?xml version="1.0" encoding="utf-8"?>
<ds:datastoreItem xmlns:ds="http://schemas.openxmlformats.org/officeDocument/2006/customXml" ds:itemID="{F2BDDE58-D39D-44E0-AB9C-A508D53C385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B6929A-325D-48F6-9877-191C169E6107}">
  <ds:schemaRefs>
    <ds:schemaRef ds:uri="27f64e36-29aa-44d5-a3e0-06242cad7d4d"/>
    <ds:schemaRef ds:uri="http://schemas.microsoft.com/office/2006/documentManagement/types"/>
    <ds:schemaRef ds:uri="http://purl.org/dc/dcmitype/"/>
    <ds:schemaRef ds:uri="http://schemas.microsoft.com/office/infopath/2007/PartnerControls"/>
    <ds:schemaRef ds:uri="http://schemas.microsoft.com/office/2006/metadata/properties"/>
    <ds:schemaRef ds:uri="http://www.w3.org/XML/1998/namespace"/>
    <ds:schemaRef ds:uri="cd84cc96-e4f0-4e7f-873a-a508fb658c41"/>
    <ds:schemaRef ds:uri="http://schemas.openxmlformats.org/package/2006/metadata/core-properties"/>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3</TotalTime>
  <Words>1672</Words>
  <Application>Microsoft Office PowerPoint</Application>
  <PresentationFormat>Affichage à l'écran (4:3)</PresentationFormat>
  <Paragraphs>82</Paragraphs>
  <Slides>25</Slides>
  <Notes>25</Notes>
  <HiddenSlides>0</HiddenSlides>
  <MMClips>0</MMClips>
  <ScaleCrop>false</ScaleCrop>
  <HeadingPairs>
    <vt:vector size="6" baseType="variant">
      <vt:variant>
        <vt:lpstr>Polices utilisées</vt:lpstr>
      </vt:variant>
      <vt:variant>
        <vt:i4>5</vt:i4>
      </vt:variant>
      <vt:variant>
        <vt:lpstr>Thème</vt:lpstr>
      </vt:variant>
      <vt:variant>
        <vt:i4>5</vt:i4>
      </vt:variant>
      <vt:variant>
        <vt:lpstr>Titres des diapositives</vt:lpstr>
      </vt:variant>
      <vt:variant>
        <vt:i4>25</vt:i4>
      </vt:variant>
    </vt:vector>
  </HeadingPairs>
  <TitlesOfParts>
    <vt:vector size="35" baseType="lpstr">
      <vt:lpstr>Calibri Light</vt:lpstr>
      <vt:lpstr>Arial</vt:lpstr>
      <vt:lpstr>Cambria Math</vt:lpstr>
      <vt:lpstr>Calibri</vt:lpstr>
      <vt:lpstr>Verdana</vt:lpstr>
      <vt:lpstr>Thème Office</vt:lpstr>
      <vt:lpstr>1_Thème Office</vt:lpstr>
      <vt:lpstr>2_Thème Office</vt:lpstr>
      <vt:lpstr>3_Thème Office</vt:lpstr>
      <vt:lpstr>7_Thème Office</vt:lpstr>
      <vt:lpstr>101. Vers le CM1 :  la division avec reste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LE BOT SANDRA</cp:lastModifiedBy>
  <cp:revision>3</cp:revision>
  <dcterms:created xsi:type="dcterms:W3CDTF">2022-01-07T11:15:07Z</dcterms:created>
  <dcterms:modified xsi:type="dcterms:W3CDTF">2026-03-16T11:23:30Z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