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7" r:id="rId5"/>
    <p:sldMasterId id="2147483663" r:id="rId6"/>
    <p:sldMasterId id="2147483671" r:id="rId7"/>
    <p:sldMasterId id="2147483681" r:id="rId8"/>
  </p:sldMasterIdLst>
  <p:notesMasterIdLst>
    <p:notesMasterId r:id="rId95"/>
  </p:notesMasterIdLst>
  <p:sldIdLst>
    <p:sldId id="256" r:id="rId9"/>
    <p:sldId id="257" r:id="rId10"/>
    <p:sldId id="391" r:id="rId11"/>
    <p:sldId id="546" r:id="rId12"/>
    <p:sldId id="547" r:id="rId13"/>
    <p:sldId id="548" r:id="rId14"/>
    <p:sldId id="549" r:id="rId15"/>
    <p:sldId id="550" r:id="rId16"/>
    <p:sldId id="551" r:id="rId17"/>
    <p:sldId id="552" r:id="rId18"/>
    <p:sldId id="553" r:id="rId19"/>
    <p:sldId id="554" r:id="rId20"/>
    <p:sldId id="555" r:id="rId21"/>
    <p:sldId id="556" r:id="rId22"/>
    <p:sldId id="557" r:id="rId23"/>
    <p:sldId id="382" r:id="rId24"/>
    <p:sldId id="369" r:id="rId25"/>
    <p:sldId id="381" r:id="rId26"/>
    <p:sldId id="539" r:id="rId27"/>
    <p:sldId id="541" r:id="rId28"/>
    <p:sldId id="540" r:id="rId29"/>
    <p:sldId id="531" r:id="rId30"/>
    <p:sldId id="542" r:id="rId31"/>
    <p:sldId id="530" r:id="rId32"/>
    <p:sldId id="544" r:id="rId33"/>
    <p:sldId id="543" r:id="rId34"/>
    <p:sldId id="529" r:id="rId35"/>
    <p:sldId id="545" r:id="rId36"/>
    <p:sldId id="527" r:id="rId37"/>
    <p:sldId id="532" r:id="rId38"/>
    <p:sldId id="320" r:id="rId39"/>
    <p:sldId id="370" r:id="rId40"/>
    <p:sldId id="297" r:id="rId41"/>
    <p:sldId id="595" r:id="rId42"/>
    <p:sldId id="584" r:id="rId43"/>
    <p:sldId id="585" r:id="rId44"/>
    <p:sldId id="586" r:id="rId45"/>
    <p:sldId id="587" r:id="rId46"/>
    <p:sldId id="589" r:id="rId47"/>
    <p:sldId id="590" r:id="rId48"/>
    <p:sldId id="591" r:id="rId49"/>
    <p:sldId id="592" r:id="rId50"/>
    <p:sldId id="593" r:id="rId51"/>
    <p:sldId id="594" r:id="rId52"/>
    <p:sldId id="295" r:id="rId53"/>
    <p:sldId id="371" r:id="rId54"/>
    <p:sldId id="390" r:id="rId55"/>
    <p:sldId id="558" r:id="rId56"/>
    <p:sldId id="559" r:id="rId57"/>
    <p:sldId id="560" r:id="rId58"/>
    <p:sldId id="561" r:id="rId59"/>
    <p:sldId id="562" r:id="rId60"/>
    <p:sldId id="564" r:id="rId61"/>
    <p:sldId id="565" r:id="rId62"/>
    <p:sldId id="566" r:id="rId63"/>
    <p:sldId id="567" r:id="rId64"/>
    <p:sldId id="568" r:id="rId65"/>
    <p:sldId id="569" r:id="rId66"/>
    <p:sldId id="462" r:id="rId67"/>
    <p:sldId id="463" r:id="rId68"/>
    <p:sldId id="596" r:id="rId69"/>
    <p:sldId id="464" r:id="rId70"/>
    <p:sldId id="465" r:id="rId71"/>
    <p:sldId id="466" r:id="rId72"/>
    <p:sldId id="372" r:id="rId73"/>
    <p:sldId id="386" r:id="rId74"/>
    <p:sldId id="571" r:id="rId75"/>
    <p:sldId id="572" r:id="rId76"/>
    <p:sldId id="573" r:id="rId77"/>
    <p:sldId id="574" r:id="rId78"/>
    <p:sldId id="576" r:id="rId79"/>
    <p:sldId id="577" r:id="rId80"/>
    <p:sldId id="578" r:id="rId81"/>
    <p:sldId id="579" r:id="rId82"/>
    <p:sldId id="580" r:id="rId83"/>
    <p:sldId id="581" r:id="rId84"/>
    <p:sldId id="582" r:id="rId85"/>
    <p:sldId id="461" r:id="rId86"/>
    <p:sldId id="467" r:id="rId87"/>
    <p:sldId id="468" r:id="rId88"/>
    <p:sldId id="469" r:id="rId89"/>
    <p:sldId id="470" r:id="rId90"/>
    <p:sldId id="471" r:id="rId91"/>
    <p:sldId id="373" r:id="rId92"/>
    <p:sldId id="472" r:id="rId93"/>
    <p:sldId id="473" r:id="rId94"/>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119" roundtripDataSignature="AMtx7mixSlDiehlHCchW13nVLjwSKudqQ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BCEC0C35-085C-D9B9-E378-2995294E600F}" name="Sylvie Advenier" initials="SA" userId="516bcc22ff4f1580" providerId="Windows Live"/>
  <p188:author id="{6EC3644E-CAF9-BE47-EB1A-C427F723DB1E}" name="catherine.mallard2" initials="ca" userId="S::catherine.mallard2_gmail.com#ext#@hachette.onmicrosoft.com::943e5806-a044-4790-a0a9-05d7075f8f80" providerId="AD"/>
  <p188:author id="{3AE103E3-5B5D-9446-BE1D-82E47926AE64}" name="LEMAIRE LOUHANNE" initials="LL" userId="S::LLEMAIRE@editions-hatier.fr::a1b6b622-126c-424e-b556-9693f133b9e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jennifer riviere" initials="" lastIdx="11" clrIdx="0"/>
  <p:cmAuthor id="1" name="CHAUVELLIER ANNE" initials="" lastIdx="15" clrIdx="1"/>
  <p:cmAuthor id="2" name="Sylvie Advenier" initials="" lastIdx="8" clrIdx="2"/>
  <p:cmAuthor id="3" name="Harmonie Rossi Tessier" initials="" lastIdx="4" clrIdx="3"/>
  <p:cmAuthor id="4" name="HACHE Caroline" initials="" lastIdx="4" clrIdx="4"/>
  <p:cmAuthor id="5" name="Pauline Lion" initials="" lastIdx="8" clrIdx="5"/>
  <p:cmAuthor id="6" name="Compte Microsoft" initials="" lastIdx="11" clrIdx="6"/>
  <p:cmAuthor id="7" name="Compte Microsoft" initials="CM" lastIdx="7" clrIdx="7">
    <p:extLst>
      <p:ext uri="{19B8F6BF-5375-455C-9EA6-DF929625EA0E}">
        <p15:presenceInfo xmlns:p15="http://schemas.microsoft.com/office/powerpoint/2012/main" userId="b37cafc324dd2ae0" providerId="Windows Live"/>
      </p:ext>
    </p:extLst>
  </p:cmAuthor>
  <p:cmAuthor id="8" name="omenriah" initials="om" lastIdx="24" clrIdx="8">
    <p:extLst>
      <p:ext uri="{19B8F6BF-5375-455C-9EA6-DF929625EA0E}">
        <p15:presenceInfo xmlns:p15="http://schemas.microsoft.com/office/powerpoint/2012/main" userId="S::omenriah_gmail.com#ext#@hachette.onmicrosoft.com::1c7e23f3-21b9-4451-98c0-15057ee07999" providerId="AD"/>
      </p:ext>
    </p:extLst>
  </p:cmAuthor>
  <p:cmAuthor id="9" name="pauline.negrellion" initials="pa" lastIdx="16" clrIdx="9">
    <p:extLst>
      <p:ext uri="{19B8F6BF-5375-455C-9EA6-DF929625EA0E}">
        <p15:presenceInfo xmlns:p15="http://schemas.microsoft.com/office/powerpoint/2012/main" userId="S::pauline.negrellion_gmail.com#ext#@hachette.onmicrosoft.com::9fb65b54-3bbd-4994-b3cf-42d8602c7eef" providerId="AD"/>
      </p:ext>
    </p:extLst>
  </p:cmAuthor>
  <p:cmAuthor id="10" name="HACHE Caroline" initials="HC" lastIdx="17" clrIdx="10">
    <p:extLst>
      <p:ext uri="{19B8F6BF-5375-455C-9EA6-DF929625EA0E}">
        <p15:presenceInfo xmlns:p15="http://schemas.microsoft.com/office/powerpoint/2012/main" userId="S::caroline.hache_univ-amu.fr#ext#@hachette.onmicrosoft.com::8f7bb2c5-af1f-4ec9-9672-c04e07afd9f4" providerId="AD"/>
      </p:ext>
    </p:extLst>
  </p:cmAuthor>
  <p:cmAuthor id="11" name="riviere.jennifer" initials="ri" lastIdx="19" clrIdx="11">
    <p:extLst>
      <p:ext uri="{19B8F6BF-5375-455C-9EA6-DF929625EA0E}">
        <p15:presenceInfo xmlns:p15="http://schemas.microsoft.com/office/powerpoint/2012/main" userId="S::riviere.jennifer_gmail.com#ext#@hachette.onmicrosoft.com::1d9d5009-092f-4c80-8dba-153923be29d4" providerId="AD"/>
      </p:ext>
    </p:extLst>
  </p:cmAuthor>
  <p:cmAuthor id="12" name="Christophe Dracos" initials="CD" lastIdx="12" clrIdx="12">
    <p:extLst>
      <p:ext uri="{19B8F6BF-5375-455C-9EA6-DF929625EA0E}">
        <p15:presenceInfo xmlns:p15="http://schemas.microsoft.com/office/powerpoint/2012/main" userId="S::cri.dracos_outlook.fr#ext#@hachette.onmicrosoft.com::9a339485-cc17-450e-b56d-f2edc49cae5a" providerId="AD"/>
      </p:ext>
    </p:extLst>
  </p:cmAuthor>
  <p:cmAuthor id="13" name="CHAUVELLIER ANNE" initials="CA" lastIdx="18" clrIdx="13">
    <p:extLst>
      <p:ext uri="{19B8F6BF-5375-455C-9EA6-DF929625EA0E}">
        <p15:presenceInfo xmlns:p15="http://schemas.microsoft.com/office/powerpoint/2012/main" userId="S::ACHAUVELLIER@editions-hatier.fr::f6f57ace-c9cf-44ce-941b-3615434e65b1" providerId="AD"/>
      </p:ext>
    </p:extLst>
  </p:cmAuthor>
  <p:cmAuthor id="14" name="catherine.mallard2" initials="ca" lastIdx="10" clrIdx="14">
    <p:extLst>
      <p:ext uri="{19B8F6BF-5375-455C-9EA6-DF929625EA0E}">
        <p15:presenceInfo xmlns:p15="http://schemas.microsoft.com/office/powerpoint/2012/main" userId="S::catherine.mallard2_gmail.com#ext#@hachette.onmicrosoft.com::943e5806-a044-4790-a0a9-05d7075f8f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66FF"/>
    <a:srgbClr val="FF9900"/>
    <a:srgbClr val="7932FA"/>
    <a:srgbClr val="A49EB4"/>
    <a:srgbClr val="A7A1B7"/>
    <a:srgbClr val="8F79B6"/>
    <a:srgbClr val="009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D33F6D-B257-4760-8E87-9CE8E944D46B}" v="3" dt="2026-01-15T17:13:20.7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66" autoAdjust="0"/>
    <p:restoredTop sz="75908" autoAdjust="0"/>
  </p:normalViewPr>
  <p:slideViewPr>
    <p:cSldViewPr snapToGrid="0">
      <p:cViewPr>
        <p:scale>
          <a:sx n="66" d="100"/>
          <a:sy n="66" d="100"/>
        </p:scale>
        <p:origin x="2796" y="462"/>
      </p:cViewPr>
      <p:guideLst/>
    </p:cSldViewPr>
  </p:slideViewPr>
  <p:notesTextViewPr>
    <p:cViewPr>
      <p:scale>
        <a:sx n="200" d="100"/>
        <a:sy n="2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74" Type="http://schemas.openxmlformats.org/officeDocument/2006/relationships/slide" Target="slides/slide66.xml"/><Relationship Id="rId79" Type="http://schemas.openxmlformats.org/officeDocument/2006/relationships/slide" Target="slides/slide71.xml"/><Relationship Id="rId87" Type="http://schemas.openxmlformats.org/officeDocument/2006/relationships/slide" Target="slides/slide79.xml"/><Relationship Id="rId123"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3.xml"/><Relationship Id="rId82" Type="http://schemas.openxmlformats.org/officeDocument/2006/relationships/slide" Target="slides/slide74.xml"/><Relationship Id="rId90" Type="http://schemas.openxmlformats.org/officeDocument/2006/relationships/slide" Target="slides/slide82.xml"/><Relationship Id="rId95" Type="http://schemas.openxmlformats.org/officeDocument/2006/relationships/notesMaster" Target="notesMasters/notesMaster1.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slide" Target="slides/slide69.xml"/><Relationship Id="rId126"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slide" Target="slides/slide72.xml"/><Relationship Id="rId85" Type="http://schemas.openxmlformats.org/officeDocument/2006/relationships/slide" Target="slides/slide77.xml"/><Relationship Id="rId93" Type="http://schemas.openxmlformats.org/officeDocument/2006/relationships/slide" Target="slides/slide85.xml"/><Relationship Id="rId12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124"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slide" Target="slides/slide83.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19" Type="http://customschemas.google.com/relationships/presentationmetadata" Target="metadata"/><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120" Type="http://schemas.openxmlformats.org/officeDocument/2006/relationships/commentAuthors" Target="commentAuthors.xml"/><Relationship Id="rId125"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989570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Google Shape;7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 name="Google Shape;7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a:t>
            </a:fld>
            <a:endParaRPr/>
          </a:p>
        </p:txBody>
      </p:sp>
    </p:spTree>
    <p:extLst>
      <p:ext uri="{BB962C8B-B14F-4D97-AF65-F5344CB8AC3E}">
        <p14:creationId xmlns:p14="http://schemas.microsoft.com/office/powerpoint/2010/main" val="2844754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6102E-526D-9F16-4204-62C6987839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ECF0F9-8A1D-CE5C-1521-A7E4E6E4D4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AB255A-5E52-1DB0-96F9-529BB2CF890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Que place-t-on dans la grande barre ? </a:t>
            </a:r>
            <a:r>
              <a:rPr lang="fr-FR" b="0" i="1">
                <a:solidFill>
                  <a:schemeClr val="dk1"/>
                </a:solidFill>
                <a:latin typeface="Calibri" panose="020F0502020204030204" pitchFamily="34" charset="0"/>
                <a:ea typeface="Calibri"/>
                <a:cs typeface="Calibri" panose="020F0502020204030204" pitchFamily="34" charset="0"/>
                <a:sym typeface="Calibri"/>
              </a:rPr>
              <a:t>→ On place 5,70 car c’est ce que Malo a au départ, c’est la plus grande valeur.</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3A5881EF-2D95-D82B-AAE1-0ACC7F6C27B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4836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FE15-FEA3-CB93-5C30-1557C3BEE4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BB96EC-809D-09BF-94E5-A7402EEF2A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6833B3-2E19-2B1D-2632-397A48336890}"/>
              </a:ext>
            </a:extLst>
          </p:cNvPr>
          <p:cNvSpPr>
            <a:spLocks noGrp="1"/>
          </p:cNvSpPr>
          <p:nvPr>
            <p:ph type="body" idx="1"/>
          </p:nvPr>
        </p:nvSpPr>
        <p:spPr/>
        <p:txBody>
          <a:bodyPr/>
          <a:lstStyle/>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panose="020F0502020204030204" pitchFamily="34" charset="0"/>
                <a:sym typeface="Calibri"/>
              </a:rPr>
              <a:t>Que </a:t>
            </a:r>
            <a:r>
              <a:rPr lang="fr-FR" b="0" i="1">
                <a:solidFill>
                  <a:schemeClr val="dk1"/>
                </a:solidFill>
                <a:latin typeface="Calibri" panose="020F0502020204030204" pitchFamily="34" charset="0"/>
                <a:ea typeface="Calibri"/>
                <a:cs typeface="Calibri"/>
                <a:sym typeface="Calibri"/>
              </a:rPr>
              <a:t>place-t-on dans les petites barres ? </a:t>
            </a:r>
            <a:r>
              <a:rPr lang="fr-FR" b="0" i="1">
                <a:solidFill>
                  <a:schemeClr val="dk1"/>
                </a:solidFill>
                <a:latin typeface="Calibri" panose="020F0502020204030204" pitchFamily="34" charset="0"/>
                <a:ea typeface="Calibri"/>
                <a:cs typeface="Calibri" panose="020F0502020204030204" pitchFamily="34" charset="0"/>
                <a:sym typeface="Calibri"/>
              </a:rPr>
              <a:t>→ Dans une des petites barres, on place 3,60 car c’est ce que Malo dépense (c’est le résultat de la première étape) et dans la deuxième petite barre, on place un point d’interrogation car on cherche ce qui reste à Malo.</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B143ECA2-EE9E-20FD-24E2-E53CBC9C48A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991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5F4EB-BF74-19E4-D2A9-F0420B02E5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0AB747-4AD3-309D-7B72-66ACFA5038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38B9850-5660-2961-3128-ADF18D4A7A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il reste à Malo.</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sa modélisation.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1D0A46D-B77E-979B-350C-72FDCD79624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00857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9152E-55C8-97EE-6DD3-10B21D80EC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90945F-C04F-9367-E8F4-83E0E5082A5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8CED21-1584-5D56-CE21-1AB0CDB6E0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faut écrire une soustraction : 5,70 – 3,60.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Quel résultat avez-vous trouvé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37FE6846-D9F8-B7E9-3568-874E6BF1791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9677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4F5C8-377C-1C99-6960-5E6925BB59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02BC69-74E1-7D90-083A-AEA1AF1C80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D66B52E-B34D-F696-A9D3-59B84B0308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5,70 – 3,60 = 2,10.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On peut soustraire les euros entre eux (5 € </a:t>
            </a:r>
            <a:r>
              <a:rPr lang="fr-FR" b="0" i="1" u="none" strike="noStrike" kern="1200" cap="none" baseline="0">
                <a:solidFill>
                  <a:schemeClr val="tx1"/>
                </a:solidFill>
                <a:effectLst/>
                <a:latin typeface="Calibri" panose="020F0502020204030204" pitchFamily="34" charset="0"/>
                <a:ea typeface="Calibri"/>
                <a:cs typeface="Calibri"/>
                <a:sym typeface="Calibri"/>
              </a:rPr>
              <a:t>–</a:t>
            </a:r>
            <a:r>
              <a:rPr lang="fr-FR" b="0" i="1" kern="1200" baseline="0">
                <a:solidFill>
                  <a:schemeClr val="tx1"/>
                </a:solidFill>
                <a:effectLst/>
                <a:latin typeface="Calibri" panose="020F0502020204030204" pitchFamily="34" charset="0"/>
                <a:ea typeface="+mn-ea"/>
                <a:cs typeface="+mn-cs"/>
              </a:rPr>
              <a:t> 3 € = 2 €) et les centimes entre eux (70 ct – 60 ct =10 ct).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Avons-nous trouvé la réponse à notre problème ? </a:t>
            </a:r>
            <a:r>
              <a:rPr lang="fr-FR" b="0" i="1">
                <a:solidFill>
                  <a:schemeClr val="dk1"/>
                </a:solidFill>
                <a:latin typeface="Calibri" panose="020F0502020204030204" pitchFamily="34" charset="0"/>
                <a:ea typeface="Calibri"/>
                <a:cs typeface="Calibri"/>
                <a:sym typeface="Calibri"/>
              </a:rPr>
              <a:t>→ Oui, car on cherche ce qu’il reste à Malo.</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 pour qu’il propose une phrase-réponse.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4C9B95CD-722E-C233-8B1B-E5C1BC01B64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815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572DD-5DBC-30DB-533F-2900565E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CDA859-6D51-B6E8-FEA8-FE559D5FB5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A64A7E7-A47C-7BBB-97D5-82357E6AC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reste 2,10 € à Malo, c’est-à-dire 2 euros et 10 centimes, en sortant de la boulangerie.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C47F8BCD-C230-59BD-5238-2968C787AE9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169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2"/>
        <p:cNvGrpSpPr/>
        <p:nvPr/>
      </p:nvGrpSpPr>
      <p:grpSpPr>
        <a:xfrm>
          <a:off x="0" y="0"/>
          <a:ext cx="0" cy="0"/>
          <a:chOff x="0" y="0"/>
          <a:chExt cx="0" cy="0"/>
        </a:xfrm>
      </p:grpSpPr>
      <p:sp>
        <p:nvSpPr>
          <p:cNvPr id="1573" name="Google Shape;1573;p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4" name="Google Shape;1574;p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i="1"/>
              <a:t>Voici un autre problème que vous allez résoudre sur votre ardoise. </a:t>
            </a:r>
            <a:endParaRPr lang="fr-FR"/>
          </a:p>
          <a:p>
            <a:pPr marL="0" lvl="0" indent="0" algn="l" rtl="0">
              <a:spcBef>
                <a:spcPts val="0"/>
              </a:spcBef>
              <a:spcAft>
                <a:spcPts val="0"/>
              </a:spcAft>
              <a:buNone/>
            </a:pPr>
            <a:r>
              <a:rPr lang="fr-FR" b="0"/>
              <a:t>Demander à un élève de lire le problème et le faire reformuler. </a:t>
            </a:r>
          </a:p>
          <a:p>
            <a:pPr marL="0" lvl="0" indent="0" algn="l" rtl="0">
              <a:spcBef>
                <a:spcPts val="0"/>
              </a:spcBef>
              <a:spcAft>
                <a:spcPts val="0"/>
              </a:spcAft>
              <a:buNone/>
            </a:pPr>
            <a:r>
              <a:rPr lang="fr-FR" b="0"/>
              <a:t>Laisser les élèves chercher ; les inciter à faire des schémas en barres.</a:t>
            </a:r>
            <a:endParaRPr lang="fr-FR"/>
          </a:p>
          <a:p>
            <a:pPr marL="0" lvl="0" indent="0" algn="l" rtl="0">
              <a:spcBef>
                <a:spcPts val="0"/>
              </a:spcBef>
              <a:spcAft>
                <a:spcPts val="0"/>
              </a:spcAft>
              <a:buNone/>
            </a:pPr>
            <a:r>
              <a:rPr lang="fr-FR" b="0"/>
              <a:t>Faire une correction rapide avec 2 schémas en barres distincts et la modélisation mathématique. </a:t>
            </a:r>
            <a:endParaRPr lang="fr-FR"/>
          </a:p>
          <a:p>
            <a:pPr marL="0" lvl="0" indent="0" algn="l" rtl="0">
              <a:spcBef>
                <a:spcPts val="0"/>
              </a:spcBef>
              <a:spcAft>
                <a:spcPts val="0"/>
              </a:spcAft>
              <a:buNone/>
            </a:pPr>
            <a:r>
              <a:rPr lang="fr-FR" b="0" i="0"/>
              <a:t>Calcul en deux étapes : 18 + 5 = 23 puis 23 + 8 = 31.</a:t>
            </a:r>
            <a:endParaRPr lang="fr-FR"/>
          </a:p>
          <a:p>
            <a:pPr marL="0" lvl="0" indent="0" algn="l" rtl="0">
              <a:spcBef>
                <a:spcPts val="0"/>
              </a:spcBef>
              <a:spcAft>
                <a:spcPts val="0"/>
              </a:spcAft>
              <a:buNone/>
            </a:pPr>
            <a:r>
              <a:rPr lang="fr-FR" b="1" i="0"/>
              <a:t>Réponse attendue </a:t>
            </a:r>
            <a:r>
              <a:rPr lang="fr-FR" b="0" i="0"/>
              <a:t>:</a:t>
            </a:r>
            <a:r>
              <a:rPr lang="fr-FR" b="1" i="0"/>
              <a:t> </a:t>
            </a:r>
            <a:r>
              <a:rPr lang="fr-FR" b="0" i="0"/>
              <a:t>Rose a 31 cartes (et Yanis a 23 cartes).</a:t>
            </a:r>
            <a:endParaRPr lang="fr-FR"/>
          </a:p>
          <a:p>
            <a:pPr marL="0" lvl="0" indent="0" algn="l" rtl="0">
              <a:spcBef>
                <a:spcPts val="0"/>
              </a:spcBef>
              <a:spcAft>
                <a:spcPts val="0"/>
              </a:spcAft>
              <a:buNone/>
            </a:pPr>
            <a:endParaRPr lang="fr-FR"/>
          </a:p>
        </p:txBody>
      </p:sp>
      <p:sp>
        <p:nvSpPr>
          <p:cNvPr id="1575" name="Google Shape;1575;p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5429158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Prenez vos ardoises, nous allons résoudre un premier problème.</a:t>
            </a:r>
          </a:p>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a:t>
            </a:fld>
            <a:endParaRPr/>
          </a:p>
        </p:txBody>
      </p:sp>
    </p:spTree>
    <p:extLst>
      <p:ext uri="{BB962C8B-B14F-4D97-AF65-F5344CB8AC3E}">
        <p14:creationId xmlns:p14="http://schemas.microsoft.com/office/powerpoint/2010/main" val="133682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5" name="Google Shape;1305;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a:t>Demander à un élève de lire le problème et le faire reformuler.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baseline="0">
                <a:solidFill>
                  <a:schemeClr val="dk1"/>
                </a:solidFill>
                <a:latin typeface="Calibri"/>
                <a:ea typeface="Calibri"/>
                <a:cs typeface="Calibri"/>
                <a:sym typeface="Calibri"/>
              </a:rPr>
              <a:t>Peut-on trouver la réponse à ce problème en faisant une seule étape ? </a:t>
            </a:r>
            <a:r>
              <a:rPr lang="fr-FR" sz="1200" b="0" i="1">
                <a:solidFill>
                  <a:schemeClr val="dk1"/>
                </a:solidFill>
                <a:latin typeface="Calibri"/>
                <a:ea typeface="Calibri"/>
                <a:cs typeface="Calibri"/>
                <a:sym typeface="Calibri"/>
              </a:rPr>
              <a:t>→ Non, car on ne sait pas combien coutent les 10 ordinateurs.</a:t>
            </a:r>
            <a:endParaRPr lang="fr-FR" sz="1200" b="0" i="1" baseline="0">
              <a:solidFill>
                <a:schemeClr val="dk1"/>
              </a:solidFill>
              <a:latin typeface="Calibri"/>
              <a:ea typeface="Calibri"/>
              <a:cs typeface="Calibri"/>
              <a:sym typeface="Calibri"/>
            </a:endParaRP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Combien d’étapes y a-t-il dans ce problème ? </a:t>
            </a:r>
            <a:r>
              <a:rPr lang="fr-FR" sz="1200" b="0" i="1">
                <a:solidFill>
                  <a:schemeClr val="dk1"/>
                </a:solidFill>
                <a:latin typeface="Calibri"/>
                <a:ea typeface="Calibri"/>
                <a:cs typeface="Calibri"/>
                <a:sym typeface="Calibri"/>
              </a:rPr>
              <a:t>→ 2.</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1</a:t>
            </a:r>
            <a:r>
              <a:rPr lang="fr-FR" sz="1200" b="0" i="1" baseline="30000">
                <a:solidFill>
                  <a:schemeClr val="dk1"/>
                </a:solidFill>
                <a:latin typeface="Calibri"/>
                <a:ea typeface="Calibri"/>
                <a:cs typeface="Calibri"/>
                <a:sym typeface="Calibri"/>
              </a:rPr>
              <a:t>re</a:t>
            </a:r>
            <a:r>
              <a:rPr lang="fr-FR" sz="1200" b="0" i="1" baseline="0">
                <a:solidFill>
                  <a:schemeClr val="dk1"/>
                </a:solidFill>
                <a:latin typeface="Calibri"/>
                <a:ea typeface="Calibri"/>
                <a:cs typeface="Calibri"/>
                <a:sym typeface="Calibri"/>
              </a:rPr>
              <a:t> étape ? </a:t>
            </a:r>
            <a:r>
              <a:rPr lang="fr-FR" sz="1200" b="0" i="1">
                <a:solidFill>
                  <a:schemeClr val="dk1"/>
                </a:solidFill>
                <a:latin typeface="Calibri"/>
                <a:ea typeface="Calibri"/>
                <a:cs typeface="Calibri"/>
                <a:sym typeface="Calibri"/>
              </a:rPr>
              <a:t>→ Trouver le prix des 10 ordinateurs.</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2</a:t>
            </a:r>
            <a:r>
              <a:rPr lang="fr-FR" sz="1200" b="0" i="1" baseline="30000">
                <a:solidFill>
                  <a:schemeClr val="dk1"/>
                </a:solidFill>
                <a:latin typeface="Calibri"/>
                <a:ea typeface="Calibri"/>
                <a:cs typeface="Calibri"/>
                <a:sym typeface="Calibri"/>
              </a:rPr>
              <a:t>e </a:t>
            </a:r>
            <a:r>
              <a:rPr lang="fr-FR" sz="1200" b="0" i="1" baseline="0">
                <a:solidFill>
                  <a:schemeClr val="dk1"/>
                </a:solidFill>
                <a:latin typeface="Calibri"/>
                <a:ea typeface="Calibri"/>
                <a:cs typeface="Calibri"/>
                <a:sym typeface="Calibri"/>
              </a:rPr>
              <a:t>étape</a:t>
            </a:r>
            <a:r>
              <a:rPr lang="fr-FR" sz="1200" b="0" i="1" baseline="30000">
                <a:solidFill>
                  <a:schemeClr val="dk1"/>
                </a:solidFill>
                <a:latin typeface="Calibri"/>
                <a:ea typeface="Calibri"/>
                <a:cs typeface="Calibri"/>
                <a:sym typeface="Calibri"/>
              </a:rPr>
              <a:t> </a:t>
            </a:r>
            <a:r>
              <a:rPr lang="fr-FR" sz="1200" b="0" i="1" baseline="0">
                <a:solidFill>
                  <a:schemeClr val="dk1"/>
                </a:solidFill>
                <a:latin typeface="Calibri"/>
                <a:ea typeface="Calibri"/>
                <a:cs typeface="Calibri"/>
                <a:sym typeface="Calibri"/>
              </a:rPr>
              <a:t>? </a:t>
            </a:r>
            <a:r>
              <a:rPr lang="fr-FR" sz="1200" b="0" i="1">
                <a:solidFill>
                  <a:schemeClr val="dk1"/>
                </a:solidFill>
                <a:latin typeface="Calibri"/>
                <a:ea typeface="Calibri"/>
                <a:cs typeface="Calibri"/>
                <a:sym typeface="Calibri"/>
              </a:rPr>
              <a:t>→ Trouver le prix total.</a:t>
            </a:r>
          </a:p>
          <a:p>
            <a:pPr marL="0" lvl="0" indent="0" algn="l" rtl="0">
              <a:spcBef>
                <a:spcPts val="0"/>
              </a:spcBef>
              <a:spcAft>
                <a:spcPts val="0"/>
              </a:spcAft>
              <a:buNone/>
            </a:pPr>
            <a:r>
              <a:rPr lang="fr-FR" sz="1200" b="0" i="1" kern="1200" baseline="0">
                <a:solidFill>
                  <a:schemeClr val="tx1"/>
                </a:solidFill>
                <a:effectLst/>
                <a:latin typeface="+mn-lt"/>
                <a:ea typeface="+mn-ea"/>
                <a:cs typeface="+mn-cs"/>
              </a:rPr>
              <a:t>À présent, prenez vos ardoises. Vous allez faire un schéma pour représenter la première étape de ce problème, puis, vous trouverez la réponse. </a:t>
            </a:r>
          </a:p>
          <a:p>
            <a:pPr marL="0" lvl="0" indent="0" algn="l" rtl="0">
              <a:spcBef>
                <a:spcPts val="0"/>
              </a:spcBef>
              <a:spcAft>
                <a:spcPts val="0"/>
              </a:spcAft>
              <a:buNone/>
            </a:pPr>
            <a:r>
              <a:rPr lang="fr-FR" sz="1200" b="0" i="1" kern="1200" baseline="0">
                <a:solidFill>
                  <a:schemeClr val="tx1"/>
                </a:solidFill>
                <a:effectLst/>
                <a:latin typeface="+mn-lt"/>
                <a:ea typeface="+mn-ea"/>
                <a:cs typeface="+mn-cs"/>
              </a:rPr>
              <a:t>Il s’agit de savoir combien coutent les 10 ordinateurs.</a:t>
            </a:r>
            <a:endParaRPr lang="fr-FR" b="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a:t>Laisser quelques instants aux élèves pour faire le schéma.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Reprendre en collectif : </a:t>
            </a:r>
            <a:r>
              <a:rPr lang="fr-FR" sz="1200" b="0" i="1" kern="1200" baseline="0">
                <a:solidFill>
                  <a:schemeClr val="tx1"/>
                </a:solidFill>
                <a:effectLst/>
                <a:latin typeface="+mn-lt"/>
                <a:ea typeface="+mn-ea"/>
                <a:cs typeface="+mn-cs"/>
              </a:rPr>
              <a:t>comment avez-vous fait ce schéma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Faire émerger que c’est un schéma avec dix parties identiques qui forment un tout.</a:t>
            </a:r>
            <a:endParaRPr lang="fr-FR" b="0" i="0" baseline="0"/>
          </a:p>
        </p:txBody>
      </p:sp>
      <p:sp>
        <p:nvSpPr>
          <p:cNvPr id="1306" name="Google Shape;1306;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18</a:t>
            </a:fld>
            <a:endParaRPr>
              <a:solidFill>
                <a:srgbClr val="000000"/>
              </a:solidFill>
            </a:endParaRPr>
          </a:p>
        </p:txBody>
      </p:sp>
    </p:spTree>
    <p:extLst>
      <p:ext uri="{BB962C8B-B14F-4D97-AF65-F5344CB8AC3E}">
        <p14:creationId xmlns:p14="http://schemas.microsoft.com/office/powerpoint/2010/main" val="3369597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CDAE-D202-F46F-190F-FCDD2EC33E1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805BEFC-DBBA-D2F3-65B2-FAC73AD358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107B98-1AE4-A8E3-791F-9FC404EA6D6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Il faudrait tracer 10 petites barres pour représenter les 10 ordinateurs mais on ne trace que la première et la dernière barre et on met une accolade pour indiquer qu’il y a 10 barres identiques.</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Qu’avez-vous noté dans les petites barres ? </a:t>
            </a:r>
            <a:r>
              <a:rPr lang="fr-FR" b="0" i="1" kern="1200" baseline="0">
                <a:solidFill>
                  <a:schemeClr val="tx1"/>
                </a:solidFill>
                <a:effectLst/>
                <a:latin typeface="Calibri" panose="020F0502020204030204" pitchFamily="34" charset="0"/>
                <a:ea typeface="+mn-ea"/>
                <a:cs typeface="Calibri" panose="020F0502020204030204" pitchFamily="34" charset="0"/>
              </a:rPr>
              <a:t>→ </a:t>
            </a:r>
            <a:r>
              <a:rPr lang="fr-FR" b="0" i="1" kern="1200" baseline="0">
                <a:solidFill>
                  <a:schemeClr val="tx1"/>
                </a:solidFill>
                <a:effectLst/>
                <a:latin typeface="Calibri" panose="020F0502020204030204" pitchFamily="34" charset="0"/>
                <a:ea typeface="+mn-ea"/>
                <a:cs typeface="+mn-cs"/>
              </a:rPr>
              <a:t>459, car c’est le prix d’un seul ordinateur.</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15024B8-42FF-7CB0-0B32-54C2D330705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910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Prenez vos ardoises, nous allons résoudre un premier problème.</a:t>
            </a:r>
          </a:p>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extLst>
      <p:ext uri="{BB962C8B-B14F-4D97-AF65-F5344CB8AC3E}">
        <p14:creationId xmlns:p14="http://schemas.microsoft.com/office/powerpoint/2010/main" val="714563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CEEFD-C60A-E688-7C05-8609E034D8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D41ED2C-4646-1069-BB22-9D8EE409CD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1EA7B37-12F9-3454-06D3-2B4D9A13C630}"/>
              </a:ext>
            </a:extLst>
          </p:cNvPr>
          <p:cNvSpPr>
            <a:spLocks noGrp="1"/>
          </p:cNvSpPr>
          <p:nvPr>
            <p:ph type="body" idx="1"/>
          </p:nvPr>
        </p:nvSpPr>
        <p:spPr/>
        <p:txBody>
          <a:bodyPr/>
          <a:lstStyle/>
          <a:p>
            <a:pPr marL="0" lvl="0" indent="0" algn="l" rtl="0">
              <a:spcBef>
                <a:spcPts val="0"/>
              </a:spcBef>
              <a:spcAft>
                <a:spcPts val="0"/>
              </a:spcAft>
              <a:buNone/>
            </a:pPr>
            <a:r>
              <a:rPr lang="fr-FR" b="0" i="0" kern="1200" baseline="0">
                <a:solidFill>
                  <a:schemeClr val="tx1"/>
                </a:solidFill>
                <a:effectLst/>
                <a:latin typeface="Calibri" panose="020F0502020204030204" pitchFamily="34" charset="0"/>
                <a:ea typeface="+mn-ea"/>
                <a:cs typeface="+mn-cs"/>
              </a:rPr>
              <a:t>Voici les </a:t>
            </a:r>
            <a:r>
              <a:rPr kumimoji="0" lang="fr-FR" b="0" i="0"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rPr>
              <a:t>10 ordinateurs qui coutent tous le même prix.</a:t>
            </a:r>
          </a:p>
          <a:p>
            <a:pPr marL="0" lvl="0" indent="0" algn="l" rtl="0">
              <a:spcBef>
                <a:spcPts val="0"/>
              </a:spcBef>
              <a:spcAft>
                <a:spcPts val="0"/>
              </a:spcAft>
              <a:buNone/>
            </a:pP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sym typeface="Calibri"/>
              </a:rPr>
              <a:t>Qu’avez-vous placé dans la grande barre ?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Calibri" panose="020F0502020204030204" pitchFamily="34" charset="0"/>
                <a:sym typeface="Calibri"/>
              </a:rPr>
              <a:t>→ </a:t>
            </a:r>
            <a:r>
              <a:rPr lang="fr-FR" b="0" i="1">
                <a:solidFill>
                  <a:schemeClr val="dk1"/>
                </a:solidFill>
                <a:latin typeface="Calibri" panose="020F0502020204030204" pitchFamily="34" charset="0"/>
                <a:ea typeface="Calibri"/>
                <a:cs typeface="Calibri"/>
                <a:sym typeface="Calibri"/>
              </a:rPr>
              <a:t>On met un point d’interrogation dans la grande barre car c’est ce que l’on cherche.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4E687EF-E9A2-595C-583B-22375A3B5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3590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9FB8B-0E98-3B35-3968-9F6902C065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6B4542-97BA-6D48-E4C0-FAEAD35A00D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98FD915-7064-8C69-6114-2DCB61EBB3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coutent les 10 ordinateurs.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7AE3BA4-45F4-AE26-50D2-8E2924365F3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4189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56C74-8E8C-A2A5-4890-079EBEA0CB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596884-D0ED-E573-573A-0ACF8A488C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1E907C-E462-333A-779C-8BA22AD754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Il faut écrire une multiplication : 10 × 459.</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son résultat.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CBE0BB8-05F0-AF06-F94C-5D79ABF57B4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482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4D9B4-4AA1-99E2-9FC7-4CF47018711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DB3D0F-DEC0-159E-B267-13AD72D88B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067A76D-8C03-B863-1CF6-0B175A4941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10 × 459 = 4 590.</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Est-ce la réponse à notre problème ? </a:t>
            </a:r>
            <a:r>
              <a:rPr lang="fr-FR" b="0" i="1" dirty="0">
                <a:solidFill>
                  <a:schemeClr val="dk1"/>
                </a:solidFill>
                <a:latin typeface="Calibri" panose="020F0502020204030204" pitchFamily="34" charset="0"/>
                <a:ea typeface="Calibri"/>
                <a:cs typeface="Calibri"/>
                <a:sym typeface="Calibri"/>
              </a:rPr>
              <a:t>→ Non, c’est juste le prix des 10 ordinateurs</a:t>
            </a:r>
            <a:r>
              <a:rPr lang="fr-FR" b="0" i="1" kern="1200" baseline="0" dirty="0">
                <a:solidFill>
                  <a:schemeClr val="tx1"/>
                </a:solidFill>
                <a:effectLst/>
                <a:latin typeface="Calibri" panose="020F050202020403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dirty="0">
                <a:solidFill>
                  <a:schemeClr val="tx1"/>
                </a:solidFill>
                <a:effectLst/>
                <a:latin typeface="Calibri" panose="020F0502020204030204" pitchFamily="34" charset="0"/>
                <a:ea typeface="+mn-ea"/>
                <a:cs typeface="+mn-cs"/>
              </a:rPr>
              <a:t>Que doit-on chercher ensuite ? </a:t>
            </a:r>
            <a:r>
              <a:rPr lang="fr-FR" b="0" i="1" dirty="0">
                <a:solidFill>
                  <a:schemeClr val="dk1"/>
                </a:solidFill>
                <a:latin typeface="Calibri" panose="020F0502020204030204" pitchFamily="34" charset="0"/>
                <a:ea typeface="Calibri"/>
                <a:cs typeface="Calibri"/>
                <a:sym typeface="Calibri"/>
              </a:rPr>
              <a:t>→ Combien coute l’ensemble des achats, donc les 10 ordinateurs et l’imprimante.</a:t>
            </a: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F45205CD-43DE-C758-4B25-15416C1A70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639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98597-F654-8C6A-75ED-87DB12A456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39D706-D319-5D50-28A8-D584CC125F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D23641A-572C-DE93-6DF8-C473BE1E14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Vous allez faire un schéma sur vos ardoises pour représenter deuxième étape de ce problème, puis, vous trouverez la réponse.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s’agit de savoir combien coute les ordinateurs et l’imprimante ensemble.</a:t>
            </a:r>
          </a:p>
          <a:p>
            <a:pPr marL="0" lvl="0" indent="0" algn="l" rtl="0">
              <a:spcBef>
                <a:spcPts val="0"/>
              </a:spcBef>
              <a:spcAft>
                <a:spcPts val="0"/>
              </a:spcAft>
              <a:buNone/>
            </a:pPr>
            <a:r>
              <a:rPr lang="fr-FR" b="0" i="0" kern="1200" baseline="0">
                <a:solidFill>
                  <a:schemeClr val="tx1"/>
                </a:solidFill>
                <a:effectLst/>
                <a:latin typeface="Calibri" panose="020F0502020204030204" pitchFamily="34" charset="0"/>
                <a:ea typeface="+mn-ea"/>
                <a:cs typeface="+mn-cs"/>
              </a:rPr>
              <a:t>Rappeler que l’on vient de trouver 4 590 € pour le prix des 10 ordinateurs.</a:t>
            </a:r>
          </a:p>
          <a:p>
            <a:pPr marL="0" lvl="0" indent="0" algn="l" rtl="0">
              <a:spcBef>
                <a:spcPts val="0"/>
              </a:spcBef>
              <a:spcAft>
                <a:spcPts val="0"/>
              </a:spcAft>
              <a:buNone/>
            </a:pPr>
            <a:r>
              <a:rPr lang="fr-FR" b="0" i="0" baseline="0">
                <a:latin typeface="Calibri" panose="020F0502020204030204" pitchFamily="34" charset="0"/>
              </a:rPr>
              <a:t>Laisser quelques instants aux élèves pour faire le schéma.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Reprendre en collectif : </a:t>
            </a:r>
            <a:r>
              <a:rPr lang="fr-FR" b="0" i="1" kern="1200" baseline="0">
                <a:solidFill>
                  <a:schemeClr val="tx1"/>
                </a:solidFill>
                <a:effectLst/>
                <a:latin typeface="Calibri" panose="020F0502020204030204" pitchFamily="34" charset="0"/>
                <a:ea typeface="+mn-ea"/>
                <a:cs typeface="+mn-cs"/>
              </a:rPr>
              <a:t>comment avez-vous fait ce schéma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Faire émerger que c’est un schéma avec deux parties et qu’on cherche le tout.</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527E2259-F4B0-EBD1-7797-82478BAF7E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44923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6102E-526D-9F16-4204-62C6987839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ECF0F9-8A1D-CE5C-1521-A7E4E6E4D4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AB255A-5E52-1DB0-96F9-529BB2CF890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2 petites barres que l’on met bout à bout pour former la longueur de la grande barre.</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Que place-t-on dans les petites barres ?</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3A5881EF-2D95-D82B-AAE1-0ACC7F6C27B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4836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FE15-FEA3-CB93-5C30-1557C3BEE4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BB96EC-809D-09BF-94E5-A7402EEF2A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6833B3-2E19-2B1D-2632-397A483368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kern="1200" baseline="0">
                <a:solidFill>
                  <a:schemeClr val="tx1"/>
                </a:solidFill>
                <a:effectLst/>
                <a:latin typeface="Calibri" panose="020F0502020204030204" pitchFamily="34" charset="0"/>
                <a:ea typeface="+mn-ea"/>
                <a:cs typeface="+mn-cs"/>
              </a:rPr>
              <a:t>On place le nombre 4 590 (</a:t>
            </a:r>
            <a:r>
              <a:rPr lang="fr-FR" b="0" i="1">
                <a:solidFill>
                  <a:schemeClr val="dk1"/>
                </a:solidFill>
                <a:latin typeface="Calibri" panose="020F0502020204030204" pitchFamily="34" charset="0"/>
                <a:ea typeface="Calibri"/>
                <a:cs typeface="Calibri" panose="020F0502020204030204" pitchFamily="34" charset="0"/>
                <a:sym typeface="Calibri"/>
              </a:rPr>
              <a:t>c’est le résultat de la première étape) </a:t>
            </a:r>
            <a:r>
              <a:rPr lang="fr-FR" b="0" i="1" kern="1200" baseline="0">
                <a:solidFill>
                  <a:schemeClr val="tx1"/>
                </a:solidFill>
                <a:effectLst/>
                <a:latin typeface="Calibri" panose="020F0502020204030204" pitchFamily="34" charset="0"/>
                <a:ea typeface="+mn-ea"/>
                <a:cs typeface="+mn-cs"/>
              </a:rPr>
              <a:t>dans une des petites barres et 150 dans l’autre barre, c’est le prix de l’imprimante.</a:t>
            </a:r>
          </a:p>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panose="020F0502020204030204" pitchFamily="34" charset="0"/>
                <a:sym typeface="Calibri"/>
              </a:rPr>
              <a:t>Que </a:t>
            </a:r>
            <a:r>
              <a:rPr lang="fr-FR" b="0" i="1">
                <a:solidFill>
                  <a:schemeClr val="dk1"/>
                </a:solidFill>
                <a:latin typeface="Calibri" panose="020F0502020204030204" pitchFamily="34" charset="0"/>
                <a:ea typeface="Calibri"/>
                <a:cs typeface="Calibri"/>
                <a:sym typeface="Calibri"/>
              </a:rPr>
              <a:t>place-t-on dans la grande barre ? </a:t>
            </a:r>
            <a:r>
              <a:rPr lang="fr-FR" b="0" i="1">
                <a:solidFill>
                  <a:schemeClr val="dk1"/>
                </a:solidFill>
                <a:latin typeface="Calibri" panose="020F0502020204030204" pitchFamily="34" charset="0"/>
                <a:ea typeface="Calibri"/>
                <a:cs typeface="Calibri" panose="020F0502020204030204" pitchFamily="34" charset="0"/>
                <a:sym typeface="Calibri"/>
              </a:rPr>
              <a:t>→ Un point d’interrogation car on cherche le prix de l’ensemble.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B143ECA2-EE9E-20FD-24E2-E53CBC9C48A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991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5F4EB-BF74-19E4-D2A9-F0420B02E5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0AB747-4AD3-309D-7B72-66ACFA5038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38B9850-5660-2961-3128-ADF18D4A7A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coutent les ordinateurs et l’imprimante ensemble.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sa modélisation.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1D0A46D-B77E-979B-350C-72FDCD79624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0085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9152E-55C8-97EE-6DD3-10B21D80EC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90945F-C04F-9367-E8F4-83E0E5082A5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8CED21-1584-5D56-CE21-1AB0CDB6E0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faut écrire une addition : 4 590 + 150.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Quel résultat avez-vous trouvé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37FE6846-D9F8-B7E9-3568-874E6BF1791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9677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4F5C8-377C-1C99-6960-5E6925BB59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02BC69-74E1-7D90-083A-AEA1AF1C80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D66B52E-B34D-F696-A9D3-59B84B0308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4 590 + 150 = 4 740.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Avons-nous trouvé la réponse à notre problème ? </a:t>
            </a:r>
            <a:r>
              <a:rPr lang="fr-FR" b="0" i="1">
                <a:solidFill>
                  <a:schemeClr val="dk1"/>
                </a:solidFill>
                <a:latin typeface="Calibri" panose="020F0502020204030204" pitchFamily="34" charset="0"/>
                <a:ea typeface="Calibri"/>
                <a:cs typeface="Calibri"/>
                <a:sym typeface="Calibri"/>
              </a:rPr>
              <a:t>→ Oui, car on cherchait le prix de l’ensemble.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 pour qu’il propose une phrase-réponse.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4C9B95CD-722E-C233-8B1B-E5C1BC01B64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815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a:extLst>
            <a:ext uri="{FF2B5EF4-FFF2-40B4-BE49-F238E27FC236}">
              <a16:creationId xmlns:a16="http://schemas.microsoft.com/office/drawing/2014/main" id="{BBD6F54C-8A12-4060-9BDD-933093BE421E}"/>
            </a:ext>
          </a:extLst>
        </p:cNvPr>
        <p:cNvGrpSpPr/>
        <p:nvPr/>
      </p:nvGrpSpPr>
      <p:grpSpPr>
        <a:xfrm>
          <a:off x="0" y="0"/>
          <a:ext cx="0" cy="0"/>
          <a:chOff x="0" y="0"/>
          <a:chExt cx="0" cy="0"/>
        </a:xfrm>
      </p:grpSpPr>
      <p:sp>
        <p:nvSpPr>
          <p:cNvPr id="1304" name="Google Shape;1304;p82:notes">
            <a:extLst>
              <a:ext uri="{FF2B5EF4-FFF2-40B4-BE49-F238E27FC236}">
                <a16:creationId xmlns:a16="http://schemas.microsoft.com/office/drawing/2014/main" id="{1BCEAC49-4742-6EEB-7D52-92AB5D4152C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5" name="Google Shape;1305;p82:notes">
            <a:extLst>
              <a:ext uri="{FF2B5EF4-FFF2-40B4-BE49-F238E27FC236}">
                <a16:creationId xmlns:a16="http://schemas.microsoft.com/office/drawing/2014/main" id="{A2DE1BBC-7886-17D6-C022-8ED17941EE9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a:t>Demander à un élève de lire le problème et le faire reformuler.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baseline="0">
                <a:solidFill>
                  <a:schemeClr val="dk1"/>
                </a:solidFill>
                <a:latin typeface="Calibri"/>
                <a:ea typeface="Calibri"/>
                <a:cs typeface="Calibri"/>
                <a:sym typeface="Calibri"/>
              </a:rPr>
              <a:t>Peut-on trouver la réponse à ce problème en faisant une seule étape ? </a:t>
            </a:r>
            <a:r>
              <a:rPr lang="fr-FR" sz="1200" b="0" i="1">
                <a:solidFill>
                  <a:schemeClr val="dk1"/>
                </a:solidFill>
                <a:latin typeface="Calibri"/>
                <a:ea typeface="Calibri"/>
                <a:cs typeface="Calibri"/>
                <a:sym typeface="Calibri"/>
              </a:rPr>
              <a:t>→ Non, car on ne connait pas combien coutent les 3 croissants.</a:t>
            </a:r>
            <a:endParaRPr lang="fr-FR" sz="1200" b="0" i="1" baseline="0">
              <a:solidFill>
                <a:schemeClr val="dk1"/>
              </a:solidFill>
              <a:latin typeface="Calibri"/>
              <a:ea typeface="Calibri"/>
              <a:cs typeface="Calibri"/>
              <a:sym typeface="Calibri"/>
            </a:endParaRP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Combien d’étapes y a-t-il dans ce problème ? </a:t>
            </a:r>
            <a:r>
              <a:rPr lang="fr-FR" sz="1200" b="0" i="1">
                <a:solidFill>
                  <a:schemeClr val="dk1"/>
                </a:solidFill>
                <a:latin typeface="Calibri"/>
                <a:ea typeface="Calibri"/>
                <a:cs typeface="Calibri"/>
                <a:sym typeface="Calibri"/>
              </a:rPr>
              <a:t>→ 2.</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1</a:t>
            </a:r>
            <a:r>
              <a:rPr lang="fr-FR" sz="1200" b="0" i="1" baseline="30000">
                <a:solidFill>
                  <a:schemeClr val="dk1"/>
                </a:solidFill>
                <a:latin typeface="Calibri"/>
                <a:ea typeface="Calibri"/>
                <a:cs typeface="Calibri"/>
                <a:sym typeface="Calibri"/>
              </a:rPr>
              <a:t>re</a:t>
            </a:r>
            <a:r>
              <a:rPr lang="fr-FR" sz="1200" b="0" i="1" baseline="0">
                <a:solidFill>
                  <a:schemeClr val="dk1"/>
                </a:solidFill>
                <a:latin typeface="Calibri"/>
                <a:ea typeface="Calibri"/>
                <a:cs typeface="Calibri"/>
                <a:sym typeface="Calibri"/>
              </a:rPr>
              <a:t> étape ? </a:t>
            </a:r>
            <a:r>
              <a:rPr lang="fr-FR" sz="1200" b="0" i="1">
                <a:solidFill>
                  <a:schemeClr val="dk1"/>
                </a:solidFill>
                <a:latin typeface="Calibri"/>
                <a:ea typeface="Calibri"/>
                <a:cs typeface="Calibri"/>
                <a:sym typeface="Calibri"/>
              </a:rPr>
              <a:t>→ Trouver le prix des 3 croissants.</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2</a:t>
            </a:r>
            <a:r>
              <a:rPr lang="fr-FR" sz="1200" b="0" i="1" baseline="30000">
                <a:solidFill>
                  <a:schemeClr val="dk1"/>
                </a:solidFill>
                <a:latin typeface="Calibri"/>
                <a:ea typeface="Calibri"/>
                <a:cs typeface="Calibri"/>
                <a:sym typeface="Calibri"/>
              </a:rPr>
              <a:t>e </a:t>
            </a:r>
            <a:r>
              <a:rPr lang="fr-FR" sz="1200" b="0" i="1" baseline="0">
                <a:solidFill>
                  <a:schemeClr val="dk1"/>
                </a:solidFill>
                <a:latin typeface="Calibri"/>
                <a:ea typeface="Calibri"/>
                <a:cs typeface="Calibri"/>
                <a:sym typeface="Calibri"/>
              </a:rPr>
              <a:t>étape</a:t>
            </a:r>
            <a:r>
              <a:rPr lang="fr-FR" sz="1200" b="0" i="1" baseline="30000">
                <a:solidFill>
                  <a:schemeClr val="dk1"/>
                </a:solidFill>
                <a:latin typeface="Calibri"/>
                <a:ea typeface="Calibri"/>
                <a:cs typeface="Calibri"/>
                <a:sym typeface="Calibri"/>
              </a:rPr>
              <a:t> </a:t>
            </a:r>
            <a:r>
              <a:rPr lang="fr-FR" sz="1200" b="0" i="1" baseline="0">
                <a:solidFill>
                  <a:schemeClr val="dk1"/>
                </a:solidFill>
                <a:latin typeface="Calibri"/>
                <a:ea typeface="Calibri"/>
                <a:cs typeface="Calibri"/>
                <a:sym typeface="Calibri"/>
              </a:rPr>
              <a:t>? </a:t>
            </a:r>
            <a:r>
              <a:rPr lang="fr-FR" sz="1200" b="0" i="1">
                <a:solidFill>
                  <a:schemeClr val="dk1"/>
                </a:solidFill>
                <a:latin typeface="Calibri"/>
                <a:ea typeface="Calibri"/>
                <a:cs typeface="Calibri"/>
                <a:sym typeface="Calibri"/>
              </a:rPr>
              <a:t>→ Trouver combien il reste d’argent à Malo.</a:t>
            </a:r>
          </a:p>
          <a:p>
            <a:pPr marL="0" lvl="0" indent="0" algn="l" rtl="0">
              <a:spcBef>
                <a:spcPts val="0"/>
              </a:spcBef>
              <a:spcAft>
                <a:spcPts val="0"/>
              </a:spcAft>
              <a:buNone/>
            </a:pPr>
            <a:r>
              <a:rPr lang="fr-FR" sz="1200" b="0" i="1" kern="1200" baseline="0">
                <a:solidFill>
                  <a:schemeClr val="tx1"/>
                </a:solidFill>
                <a:effectLst/>
                <a:latin typeface="+mn-lt"/>
                <a:ea typeface="+mn-ea"/>
                <a:cs typeface="+mn-cs"/>
              </a:rPr>
              <a:t>À présent, prenez vos ardoises. Vous allez faire un schéma pour représenter la première étape de ce problème, puis, vous trouverez la réponse. </a:t>
            </a:r>
          </a:p>
          <a:p>
            <a:pPr marL="0" lvl="0" indent="0" algn="l" rtl="0">
              <a:spcBef>
                <a:spcPts val="0"/>
              </a:spcBef>
              <a:spcAft>
                <a:spcPts val="0"/>
              </a:spcAft>
              <a:buNone/>
            </a:pPr>
            <a:r>
              <a:rPr lang="fr-FR" sz="1200" b="0" i="1" kern="1200" baseline="0">
                <a:solidFill>
                  <a:schemeClr val="tx1"/>
                </a:solidFill>
                <a:effectLst/>
                <a:latin typeface="+mn-lt"/>
                <a:ea typeface="+mn-ea"/>
                <a:cs typeface="+mn-cs"/>
              </a:rPr>
              <a:t>Il s’agit de savoir combien coutent les 3 croissants.</a:t>
            </a:r>
            <a:endParaRPr lang="fr-FR" b="0" baseline="0"/>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a:t>Laisser quelques instants aux élèves pour faire le schéma.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Reprendre en collectif : </a:t>
            </a:r>
            <a:r>
              <a:rPr lang="fr-FR" sz="1200" b="0" i="1" kern="1200" baseline="0">
                <a:solidFill>
                  <a:schemeClr val="tx1"/>
                </a:solidFill>
                <a:effectLst/>
                <a:latin typeface="+mn-lt"/>
                <a:ea typeface="+mn-ea"/>
                <a:cs typeface="+mn-cs"/>
              </a:rPr>
              <a:t>comment avez-vous fait ce schéma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Faire émerger que c’est un schéma avec trois parties identiques et qu’on cherche le tout.</a:t>
            </a:r>
            <a:endParaRPr lang="fr-FR" b="0" i="0" baseline="0"/>
          </a:p>
        </p:txBody>
      </p:sp>
      <p:sp>
        <p:nvSpPr>
          <p:cNvPr id="1306" name="Google Shape;1306;p82:notes">
            <a:extLst>
              <a:ext uri="{FF2B5EF4-FFF2-40B4-BE49-F238E27FC236}">
                <a16:creationId xmlns:a16="http://schemas.microsoft.com/office/drawing/2014/main" id="{7A4C9094-F864-67ED-4433-40AED789509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9243827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572DD-5DBC-30DB-533F-2900565E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CDA859-6D51-B6E8-FEA8-FE559D5FB5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A64A7E7-A47C-7BBB-97D5-82357E6AC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L’ensemble des achats coute 4 740 €</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C47F8BCD-C230-59BD-5238-2968C787AE9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169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3"/>
        <p:cNvGrpSpPr/>
        <p:nvPr/>
      </p:nvGrpSpPr>
      <p:grpSpPr>
        <a:xfrm>
          <a:off x="0" y="0"/>
          <a:ext cx="0" cy="0"/>
          <a:chOff x="0" y="0"/>
          <a:chExt cx="0" cy="0"/>
        </a:xfrm>
      </p:grpSpPr>
      <p:sp>
        <p:nvSpPr>
          <p:cNvPr id="1084" name="Google Shape;1084;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5" name="Google Shape;1085;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i="1"/>
              <a:t>Voici un autre problème que vous allez résoudre sur votre ardoise. </a:t>
            </a:r>
            <a:endParaRPr lang="fr-FR"/>
          </a:p>
          <a:p>
            <a:pPr marL="0" lvl="0" indent="0" algn="l" rtl="0">
              <a:spcBef>
                <a:spcPts val="0"/>
              </a:spcBef>
              <a:spcAft>
                <a:spcPts val="0"/>
              </a:spcAft>
              <a:buNone/>
            </a:pPr>
            <a:r>
              <a:rPr lang="fr-FR" b="0"/>
              <a:t>Demander à un élève de lire le problème et le faire reformuler. </a:t>
            </a:r>
          </a:p>
          <a:p>
            <a:pPr marL="0" lvl="0" indent="0" algn="l" rtl="0">
              <a:spcBef>
                <a:spcPts val="0"/>
              </a:spcBef>
              <a:spcAft>
                <a:spcPts val="0"/>
              </a:spcAft>
              <a:buNone/>
            </a:pPr>
            <a:r>
              <a:rPr lang="fr-FR" b="0"/>
              <a:t>Laisser les élèves chercher.</a:t>
            </a:r>
          </a:p>
          <a:p>
            <a:pPr marL="0" lvl="0" indent="0" algn="l" rtl="0">
              <a:spcBef>
                <a:spcPts val="0"/>
              </a:spcBef>
              <a:spcAft>
                <a:spcPts val="0"/>
              </a:spcAft>
              <a:buNone/>
            </a:pPr>
            <a:r>
              <a:rPr lang="fr-FR" b="0"/>
              <a:t>Faire une correction rapide avec schéma (case de départ, flèche pour le retrait, flèche pour l’ajout et case d’arrivée) et modélisation mathématique. </a:t>
            </a:r>
            <a:endParaRPr lang="fr-FR"/>
          </a:p>
          <a:p>
            <a:pPr marL="0" lvl="0" indent="0" algn="l" rtl="0">
              <a:spcBef>
                <a:spcPts val="0"/>
              </a:spcBef>
              <a:spcAft>
                <a:spcPts val="0"/>
              </a:spcAft>
              <a:buNone/>
            </a:pPr>
            <a:r>
              <a:rPr lang="fr-FR" b="0" i="0"/>
              <a:t>Calcul en deux étapes : 37 – 26 = 11 puis 11 + 9 = 20.</a:t>
            </a:r>
            <a:endParaRPr lang="fr-FR"/>
          </a:p>
          <a:p>
            <a:pPr marL="0" lvl="0" indent="0" algn="l" rtl="0">
              <a:spcBef>
                <a:spcPts val="0"/>
              </a:spcBef>
              <a:spcAft>
                <a:spcPts val="0"/>
              </a:spcAft>
              <a:buNone/>
            </a:pPr>
            <a:r>
              <a:rPr lang="fr-FR" b="1" i="0"/>
              <a:t>Réponse attendue </a:t>
            </a:r>
            <a:r>
              <a:rPr lang="fr-FR" b="0" i="0"/>
              <a:t>:</a:t>
            </a:r>
            <a:r>
              <a:rPr lang="fr-FR" b="1" i="0"/>
              <a:t> </a:t>
            </a:r>
            <a:r>
              <a:rPr lang="fr-FR" b="0" i="0"/>
              <a:t>Il est au 20</a:t>
            </a:r>
            <a:r>
              <a:rPr lang="fr-FR" b="0" i="0" baseline="30000"/>
              <a:t>e</a:t>
            </a:r>
            <a:r>
              <a:rPr lang="fr-FR" b="0" i="0"/>
              <a:t> étage.</a:t>
            </a:r>
            <a:endParaRPr lang="fr-FR"/>
          </a:p>
          <a:p>
            <a:pPr marL="0" lvl="0" indent="0" algn="l" rtl="0">
              <a:spcBef>
                <a:spcPts val="0"/>
              </a:spcBef>
              <a:spcAft>
                <a:spcPts val="0"/>
              </a:spcAft>
              <a:buNone/>
            </a:pPr>
            <a:endParaRPr lang="fr-FR" b="0"/>
          </a:p>
        </p:txBody>
      </p:sp>
      <p:sp>
        <p:nvSpPr>
          <p:cNvPr id="1086" name="Google Shape;1086;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31</a:t>
            </a:fld>
            <a:endParaRPr>
              <a:solidFill>
                <a:srgbClr val="000000"/>
              </a:solidFill>
            </a:endParaRPr>
          </a:p>
        </p:txBody>
      </p:sp>
    </p:spTree>
    <p:extLst>
      <p:ext uri="{BB962C8B-B14F-4D97-AF65-F5344CB8AC3E}">
        <p14:creationId xmlns:p14="http://schemas.microsoft.com/office/powerpoint/2010/main" val="41953976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Prenez vos ardoises, nous allons résoudre un premier problème.</a:t>
            </a:r>
          </a:p>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32</a:t>
            </a:fld>
            <a:endParaRPr/>
          </a:p>
        </p:txBody>
      </p:sp>
    </p:spTree>
    <p:extLst>
      <p:ext uri="{BB962C8B-B14F-4D97-AF65-F5344CB8AC3E}">
        <p14:creationId xmlns:p14="http://schemas.microsoft.com/office/powerpoint/2010/main" val="20402144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a:t>Demander à un élève de lire le problème et le faire reformuler. </a:t>
            </a:r>
          </a:p>
          <a:p>
            <a:pPr marL="0" lvl="0" indent="0" algn="l" rtl="0">
              <a:spcBef>
                <a:spcPts val="0"/>
              </a:spcBef>
              <a:spcAft>
                <a:spcPts val="0"/>
              </a:spcAft>
              <a:buNone/>
            </a:pPr>
            <a:r>
              <a:rPr lang="fr-FR" b="0"/>
              <a:t>Expliciter le vocabulaire en particulier les termes « réduction » et « économie ».</a:t>
            </a:r>
          </a:p>
          <a:p>
            <a:pPr marL="0" lvl="0" indent="0" algn="l" rtl="0">
              <a:spcBef>
                <a:spcPts val="0"/>
              </a:spcBef>
              <a:spcAft>
                <a:spcPts val="0"/>
              </a:spcAft>
              <a:buNone/>
            </a:pPr>
            <a:r>
              <a:rPr lang="fr-FR" sz="1200" b="0" i="1">
                <a:solidFill>
                  <a:schemeClr val="dk1"/>
                </a:solidFill>
                <a:latin typeface="Calibri"/>
                <a:ea typeface="Calibri"/>
                <a:cs typeface="Calibri"/>
                <a:sym typeface="Calibri"/>
              </a:rPr>
              <a:t>Prenez vos ardoises et essayez de résoudre</a:t>
            </a:r>
            <a:r>
              <a:rPr lang="fr-FR" sz="1200" b="0" i="1">
                <a:solidFill>
                  <a:srgbClr val="8296B0"/>
                </a:solidFill>
                <a:latin typeface="Calibri"/>
                <a:ea typeface="Calibri"/>
                <a:cs typeface="Calibri"/>
                <a:sym typeface="Calibri"/>
              </a:rPr>
              <a:t> ce problème. Pensez à bien détailler les étapes de calcul.</a:t>
            </a:r>
            <a:endParaRPr lang="fr-FR"/>
          </a:p>
          <a:p>
            <a:pPr marL="0" lvl="0" indent="0" algn="l" rtl="0">
              <a:spcBef>
                <a:spcPts val="0"/>
              </a:spcBef>
              <a:spcAft>
                <a:spcPts val="0"/>
              </a:spcAft>
              <a:buNone/>
            </a:pPr>
            <a:r>
              <a:rPr lang="fr-FR" sz="1200" b="0" i="0">
                <a:solidFill>
                  <a:srgbClr val="8296B0"/>
                </a:solidFill>
                <a:latin typeface="Calibri"/>
                <a:ea typeface="Calibri"/>
                <a:cs typeface="Calibri"/>
                <a:sym typeface="Calibri"/>
              </a:rPr>
              <a:t>Laisser un temps aux élèves pour résoudre le problème sur leur ardoise,</a:t>
            </a:r>
            <a:r>
              <a:rPr lang="fr-FR" sz="1200" b="0" i="0" baseline="0">
                <a:solidFill>
                  <a:srgbClr val="8296B0"/>
                </a:solidFill>
                <a:latin typeface="Calibri"/>
                <a:ea typeface="Calibri"/>
                <a:cs typeface="Calibri"/>
                <a:sym typeface="Calibri"/>
              </a:rPr>
              <a:t> puis, </a:t>
            </a:r>
            <a:r>
              <a:rPr lang="fr-FR" b="0"/>
              <a:t>reprendre en collectif :</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Combien d’étapes y a-t-il dans ce problème ? </a:t>
            </a:r>
            <a:r>
              <a:rPr lang="fr-FR" sz="1200" b="0" i="1">
                <a:solidFill>
                  <a:schemeClr val="dk1"/>
                </a:solidFill>
                <a:latin typeface="Calibri"/>
                <a:ea typeface="Calibri"/>
                <a:cs typeface="Calibri"/>
                <a:sym typeface="Calibri"/>
              </a:rPr>
              <a:t>→ 2.</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1</a:t>
            </a:r>
            <a:r>
              <a:rPr lang="fr-FR" sz="1200" b="0" i="1" baseline="30000">
                <a:solidFill>
                  <a:schemeClr val="dk1"/>
                </a:solidFill>
                <a:latin typeface="Calibri"/>
                <a:ea typeface="Calibri"/>
                <a:cs typeface="Calibri"/>
                <a:sym typeface="Calibri"/>
              </a:rPr>
              <a:t>re</a:t>
            </a:r>
            <a:r>
              <a:rPr lang="fr-FR" sz="1200" b="0" i="1" baseline="0">
                <a:solidFill>
                  <a:schemeClr val="dk1"/>
                </a:solidFill>
                <a:latin typeface="Calibri"/>
                <a:ea typeface="Calibri"/>
                <a:cs typeface="Calibri"/>
                <a:sym typeface="Calibri"/>
              </a:rPr>
              <a:t> étape ? </a:t>
            </a:r>
            <a:r>
              <a:rPr lang="fr-FR" sz="1200" b="0" i="1">
                <a:solidFill>
                  <a:schemeClr val="dk1"/>
                </a:solidFill>
                <a:latin typeface="Calibri"/>
                <a:ea typeface="Calibri"/>
                <a:cs typeface="Calibri"/>
                <a:sym typeface="Calibri"/>
              </a:rPr>
              <a:t>→ Trouver le prix des 12 mangas si on les achetait à l’unité.</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2</a:t>
            </a:r>
            <a:r>
              <a:rPr lang="fr-FR" sz="1200" b="0" i="1" baseline="30000">
                <a:solidFill>
                  <a:schemeClr val="dk1"/>
                </a:solidFill>
                <a:latin typeface="Calibri"/>
                <a:ea typeface="Calibri"/>
                <a:cs typeface="Calibri"/>
                <a:sym typeface="Calibri"/>
              </a:rPr>
              <a:t>e </a:t>
            </a:r>
            <a:r>
              <a:rPr lang="fr-FR" sz="1200" b="0" i="1" baseline="0">
                <a:solidFill>
                  <a:schemeClr val="dk1"/>
                </a:solidFill>
                <a:latin typeface="Calibri"/>
                <a:ea typeface="Calibri"/>
                <a:cs typeface="Calibri"/>
                <a:sym typeface="Calibri"/>
              </a:rPr>
              <a:t>étape</a:t>
            </a:r>
            <a:r>
              <a:rPr lang="fr-FR" sz="1200" b="0" i="1" baseline="30000">
                <a:solidFill>
                  <a:schemeClr val="dk1"/>
                </a:solidFill>
                <a:latin typeface="Calibri"/>
                <a:ea typeface="Calibri"/>
                <a:cs typeface="Calibri"/>
                <a:sym typeface="Calibri"/>
              </a:rPr>
              <a:t> </a:t>
            </a:r>
            <a:r>
              <a:rPr lang="fr-FR" sz="1200" b="0" i="1" baseline="0">
                <a:solidFill>
                  <a:schemeClr val="dk1"/>
                </a:solidFill>
                <a:latin typeface="Calibri"/>
                <a:ea typeface="Calibri"/>
                <a:cs typeface="Calibri"/>
                <a:sym typeface="Calibri"/>
              </a:rPr>
              <a:t>? </a:t>
            </a:r>
            <a:r>
              <a:rPr lang="fr-FR" sz="1200" b="0" i="1">
                <a:solidFill>
                  <a:schemeClr val="dk1"/>
                </a:solidFill>
                <a:latin typeface="Calibri"/>
                <a:ea typeface="Calibri"/>
                <a:cs typeface="Calibri"/>
                <a:sym typeface="Calibri"/>
              </a:rPr>
              <a:t>→ Trouver l’économie, c’est-à-dire combien on paye d’euros en moins en achetant le lot.</a:t>
            </a:r>
          </a:p>
          <a:p>
            <a:pPr marL="0" lvl="0" indent="0" algn="l" rtl="0">
              <a:spcBef>
                <a:spcPts val="0"/>
              </a:spcBef>
              <a:spcAft>
                <a:spcPts val="0"/>
              </a:spcAft>
              <a:buNone/>
            </a:pPr>
            <a:r>
              <a:rPr lang="fr-FR" sz="1200" b="0" i="1" kern="1200" baseline="0">
                <a:solidFill>
                  <a:schemeClr val="tx1"/>
                </a:solidFill>
                <a:effectLst/>
                <a:latin typeface="+mn-lt"/>
                <a:ea typeface="+mn-ea"/>
                <a:cs typeface="+mn-cs"/>
              </a:rPr>
              <a:t>Comment avez-vous fait le schéma pour trouver le prix des 12 mangas si on les achète à l’unité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Faire émerger que c’est un schéma avec 12 parties identiques et on cherche le tout.</a:t>
            </a:r>
            <a:endParaRPr lang="fr-FR" b="0"/>
          </a:p>
          <a:p>
            <a:pPr marL="0" lvl="0" indent="0" algn="l" rtl="0">
              <a:spcBef>
                <a:spcPts val="0"/>
              </a:spcBef>
              <a:spcAft>
                <a:spcPts val="0"/>
              </a:spcAft>
              <a:buNone/>
            </a:pPr>
            <a:endParaRPr lang="fr-FR" sz="1200" b="0" i="1">
              <a:solidFill>
                <a:schemeClr val="dk1"/>
              </a:solidFill>
              <a:latin typeface="Calibri"/>
              <a:ea typeface="Calibri"/>
              <a:cs typeface="Calibri"/>
              <a:sym typeface="Calibri"/>
            </a:endParaRPr>
          </a:p>
          <a:p>
            <a:pPr marL="0" lvl="0" indent="0" algn="l" rtl="0">
              <a:spcBef>
                <a:spcPts val="0"/>
              </a:spcBef>
              <a:spcAft>
                <a:spcPts val="0"/>
              </a:spcAft>
              <a:buClr>
                <a:srgbClr val="8296B0"/>
              </a:buClr>
              <a:buSzPts val="1200"/>
              <a:buFont typeface="Arial"/>
              <a:buNone/>
            </a:pPr>
            <a:endParaRPr lang="fr-FR" sz="1200" b="0" i="0">
              <a:solidFill>
                <a:srgbClr val="8296B0"/>
              </a:solidFill>
              <a:latin typeface="Calibri"/>
              <a:ea typeface="Calibri"/>
              <a:cs typeface="Calibri"/>
              <a:sym typeface="Calibri"/>
            </a:endParaRPr>
          </a:p>
        </p:txBody>
      </p:sp>
      <p:sp>
        <p:nvSpPr>
          <p:cNvPr id="671" name="Google Shape;671;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33</a:t>
            </a:fld>
            <a:endParaRPr>
              <a:solidFill>
                <a:srgbClr val="000000"/>
              </a:solidFill>
            </a:endParaRPr>
          </a:p>
        </p:txBody>
      </p:sp>
    </p:spTree>
    <p:extLst>
      <p:ext uri="{BB962C8B-B14F-4D97-AF65-F5344CB8AC3E}">
        <p14:creationId xmlns:p14="http://schemas.microsoft.com/office/powerpoint/2010/main" val="19625954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B6957-701D-8817-8A0C-6B097ACBD70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5EC0ABE-99C0-CC3F-393A-8FE7D862E8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345A1B-C9BD-434A-9C28-9AD94E0F4855}"/>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Il faudrait tracer 12 petites barres pour représenter les 12 mangas mais on ne trace que la première et la dernière barre et on met une accolade pour indiquer qu’il y a 12 barres identiques.</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Qu’avez-vous noté dans les petites barres ? </a:t>
            </a:r>
            <a:r>
              <a:rPr lang="fr-FR" b="0" i="1" kern="1200" baseline="0">
                <a:solidFill>
                  <a:schemeClr val="tx1"/>
                </a:solidFill>
                <a:effectLst/>
                <a:latin typeface="Calibri" panose="020F0502020204030204" pitchFamily="34" charset="0"/>
                <a:ea typeface="+mn-ea"/>
                <a:cs typeface="Calibri" panose="020F0502020204030204" pitchFamily="34" charset="0"/>
              </a:rPr>
              <a:t>→ </a:t>
            </a:r>
            <a:r>
              <a:rPr lang="fr-FR" b="0" i="1" kern="1200" baseline="0">
                <a:solidFill>
                  <a:schemeClr val="tx1"/>
                </a:solidFill>
                <a:effectLst/>
                <a:latin typeface="Calibri" panose="020F0502020204030204" pitchFamily="34" charset="0"/>
                <a:ea typeface="+mn-ea"/>
                <a:cs typeface="+mn-cs"/>
              </a:rPr>
              <a:t>7, car c’est le prix d’un seul manga.</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5AE3AD6-F4CD-BA50-A1EF-6F79A45E3C3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91200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2CE8E-BE46-FB09-EDC0-546616E5EA6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77FE59-CA91-89A1-4BCF-1DC06C0406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ACE399A-5230-A148-3889-07C1A0E53961}"/>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Voici les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rPr>
              <a:t>12 mangas qui coutent tous le même prix : 7 euros.</a:t>
            </a:r>
          </a:p>
          <a:p>
            <a:pPr marL="0" lvl="0" indent="0" algn="l" rtl="0">
              <a:spcBef>
                <a:spcPts val="0"/>
              </a:spcBef>
              <a:spcAft>
                <a:spcPts val="0"/>
              </a:spcAft>
              <a:buNone/>
            </a:pP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sym typeface="Calibri"/>
              </a:rPr>
              <a:t>Qu’avez-vous placé dans la grande barre ?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Calibri" panose="020F0502020204030204" pitchFamily="34" charset="0"/>
                <a:sym typeface="Calibri"/>
              </a:rPr>
              <a:t>→ </a:t>
            </a:r>
            <a:r>
              <a:rPr lang="fr-FR" b="0" i="1">
                <a:solidFill>
                  <a:schemeClr val="dk1"/>
                </a:solidFill>
                <a:latin typeface="Calibri" panose="020F0502020204030204" pitchFamily="34" charset="0"/>
                <a:ea typeface="Calibri"/>
                <a:cs typeface="Calibri"/>
                <a:sym typeface="Calibri"/>
              </a:rPr>
              <a:t>On met un point d’interrogation dans la grande barre car c’est ce que l’on cherche.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FB31AA54-A35D-8CBE-E9C3-C58ADC99E20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0660926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AD5DA-124A-BBEA-4519-12108F76D9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47D070-6C1B-6046-4ED1-45EE2CE6959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95AA6D8-92F6-DB5B-FBB8-24073BF8493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coutent les 12 mangas.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F689D3C5-656C-8101-0460-8F71C7F3A49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82862575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D940AD-1CBA-5228-FBCF-5F0E2BF511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48C64A-4553-8CE6-5154-11CD1BA3179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AE37472-7983-80DC-0FC9-3A022DCB34B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Il faut écrire une  multiplication : 12 × 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son résultat.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1F6F3DED-6A67-7254-E851-B43BA7ED0A7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120623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A66607-F48E-743A-90DA-371DB03E0E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1263B02-D389-ACDE-E71C-C57A3D86E50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74F0F5-52D2-8B95-679A-1D32ABF03F6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12 × 7 = 84.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On peut décomposer 12 × 7 en  10 × 7 + 2 × 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Est-ce la réponse à notre problème ? </a:t>
            </a:r>
            <a:r>
              <a:rPr lang="fr-FR" b="0" i="1">
                <a:solidFill>
                  <a:schemeClr val="dk1"/>
                </a:solidFill>
                <a:latin typeface="Calibri" panose="020F0502020204030204" pitchFamily="34" charset="0"/>
                <a:ea typeface="Calibri"/>
                <a:cs typeface="Calibri"/>
                <a:sym typeface="Calibri"/>
              </a:rPr>
              <a:t>→ Non, c’est juste le prix des 12 mangas.</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 doit-on chercher ensuite ? </a:t>
            </a:r>
            <a:r>
              <a:rPr lang="fr-FR" b="0" i="1">
                <a:solidFill>
                  <a:schemeClr val="dk1"/>
                </a:solidFill>
                <a:latin typeface="Calibri" panose="020F0502020204030204" pitchFamily="34" charset="0"/>
                <a:ea typeface="Calibri"/>
                <a:cs typeface="Calibri"/>
                <a:sym typeface="Calibri"/>
              </a:rPr>
              <a:t>→ Combien on économise si on achète le lot.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dk1"/>
                </a:solidFill>
                <a:effectLst/>
                <a:latin typeface="Calibri" panose="020F0502020204030204" pitchFamily="34" charset="0"/>
                <a:ea typeface="+mn-ea"/>
                <a:cs typeface="Calibri"/>
                <a:sym typeface="Calibri"/>
              </a:rPr>
              <a:t>Il faut donc comparer les deux prix.</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Comment avez-vous fait le schéma de la deuxième étape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Faire émerger que c’est un schéma qui permet de comparer deux quantités.</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20E5358-6067-A814-66EA-D9FB2AEE5B0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2295936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2168B-4350-9862-F1E8-A30166B57B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268F54-9A8C-56DD-8B15-2270D138DFA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F560726-1001-1D5A-2805-D33369B3B107}"/>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2 petites barres que l’on met bout à bout pour former la longueur de la grande barre.</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Quels nombres peut-on placer ?</a:t>
            </a:r>
          </a:p>
          <a:p>
            <a:pPr marL="0" lvl="0" indent="0" algn="l" rtl="0">
              <a:spcBef>
                <a:spcPts val="0"/>
              </a:spcBef>
              <a:spcAft>
                <a:spcPts val="0"/>
              </a:spcAft>
              <a:buNone/>
            </a:pPr>
            <a:r>
              <a:rPr lang="fr-FR" b="0" i="0" kern="1200" baseline="0">
                <a:solidFill>
                  <a:schemeClr val="tx1"/>
                </a:solidFill>
                <a:effectLst/>
                <a:latin typeface="Calibri" panose="020F0502020204030204" pitchFamily="34" charset="0"/>
                <a:ea typeface="+mn-ea"/>
                <a:cs typeface="+mn-cs"/>
              </a:rPr>
              <a:t>Faire verbaliser qu’on place les 2 quantités à comparer l’une sous l’autre.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3AB0C806-0DAC-3302-B3CA-DC3B1E45BAE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653468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CDAE-D202-F46F-190F-FCDD2EC33E1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805BEFC-DBBA-D2F3-65B2-FAC73AD358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107B98-1AE4-A8E3-791F-9FC404EA6D6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3 petites barres identiques pour représenter les 3 parties et une grande barre pour représenter le tout. On peut mettre une accolade pour montrer qu’il y a 3 parties identiques.</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Qu’avez-vous noté dans les 3 petite barres ? </a:t>
            </a:r>
            <a:r>
              <a:rPr lang="fr-FR" b="0" i="1" kern="1200" baseline="0">
                <a:solidFill>
                  <a:schemeClr val="tx1"/>
                </a:solidFill>
                <a:effectLst/>
                <a:latin typeface="Calibri" panose="020F0502020204030204" pitchFamily="34" charset="0"/>
                <a:ea typeface="+mn-ea"/>
                <a:cs typeface="Calibri" panose="020F0502020204030204" pitchFamily="34" charset="0"/>
              </a:rPr>
              <a:t>→ </a:t>
            </a:r>
            <a:r>
              <a:rPr lang="fr-FR" b="0" i="1" kern="1200" baseline="0">
                <a:solidFill>
                  <a:schemeClr val="tx1"/>
                </a:solidFill>
                <a:effectLst/>
                <a:latin typeface="Calibri" panose="020F0502020204030204" pitchFamily="34" charset="0"/>
                <a:ea typeface="+mn-ea"/>
                <a:cs typeface="+mn-cs"/>
              </a:rPr>
              <a:t>On place le prix d’un croissant, c’est-à-dire 1,20.</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15024B8-42FF-7CB0-0B32-54C2D330705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9101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5D602-C7CA-0057-F9C2-9A3686E319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9BEE46-2391-5B8C-3A5B-11C93CD7439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36C770F-8A3A-890A-857C-974101A6544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kern="1200" baseline="0">
                <a:solidFill>
                  <a:schemeClr val="tx1"/>
                </a:solidFill>
                <a:effectLst/>
                <a:latin typeface="Calibri" panose="020F0502020204030204" pitchFamily="34" charset="0"/>
                <a:ea typeface="+mn-ea"/>
                <a:cs typeface="+mn-cs"/>
              </a:rPr>
              <a:t>On place 84 dans le grande barre (</a:t>
            </a:r>
            <a:r>
              <a:rPr lang="fr-FR" b="0" i="1">
                <a:solidFill>
                  <a:schemeClr val="dk1"/>
                </a:solidFill>
                <a:latin typeface="Calibri" panose="020F0502020204030204" pitchFamily="34" charset="0"/>
                <a:ea typeface="Calibri"/>
                <a:cs typeface="Calibri" panose="020F0502020204030204" pitchFamily="34" charset="0"/>
                <a:sym typeface="Calibri"/>
              </a:rPr>
              <a:t>c’est le résultat de la première étape) </a:t>
            </a:r>
            <a:r>
              <a:rPr lang="fr-FR" b="0" i="1" kern="1200" baseline="0">
                <a:solidFill>
                  <a:schemeClr val="tx1"/>
                </a:solidFill>
                <a:effectLst/>
                <a:latin typeface="Calibri" panose="020F0502020204030204" pitchFamily="34" charset="0"/>
                <a:ea typeface="+mn-ea"/>
                <a:cs typeface="+mn-cs"/>
              </a:rPr>
              <a:t>et 75 dans une des petites barres car ce sont les deux prix que l’on compare.</a:t>
            </a:r>
          </a:p>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panose="020F0502020204030204" pitchFamily="34" charset="0"/>
                <a:sym typeface="Calibri"/>
              </a:rPr>
              <a:t>Que </a:t>
            </a:r>
            <a:r>
              <a:rPr lang="fr-FR" b="0" i="1">
                <a:solidFill>
                  <a:schemeClr val="dk1"/>
                </a:solidFill>
                <a:latin typeface="Calibri" panose="020F0502020204030204" pitchFamily="34" charset="0"/>
                <a:ea typeface="Calibri"/>
                <a:cs typeface="Calibri"/>
                <a:sym typeface="Calibri"/>
              </a:rPr>
              <a:t>place-t-on dans la deuxième petite barre ? </a:t>
            </a:r>
            <a:r>
              <a:rPr lang="fr-FR" b="0" i="1">
                <a:solidFill>
                  <a:schemeClr val="dk1"/>
                </a:solidFill>
                <a:latin typeface="Calibri" panose="020F0502020204030204" pitchFamily="34" charset="0"/>
                <a:ea typeface="Calibri"/>
                <a:cs typeface="Calibri" panose="020F0502020204030204" pitchFamily="34" charset="0"/>
                <a:sym typeface="Calibri"/>
              </a:rPr>
              <a:t>→ Un point d’interrogation car on cherche l’écart entre les deux prix.</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0CF1A962-EC0B-5368-9EE8-8D8C287954E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1165554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52CFD7-3F20-AF39-A734-78CADA1A191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2AF1AD0-DBA1-38BD-9CDB-1F55B2AE91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748B8C6-56F1-446F-FBBB-17A2511AB94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quel est l’écart entre les deux prix.</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sa modélisation.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93B75CAB-AA80-EE54-D337-52A2833E6E6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239904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3BA88-E82B-3FF2-EA4E-847822E00AF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DA374D9-EBF7-FC14-CB6D-2482267A142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E898253-6ED1-BE82-2A9E-828909D09AF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faut écrire une soustraction : 84 – 75.</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Quel résultat avez-vous trouvé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D86D5341-9197-C3B0-42FE-EFE2A067670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8463764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3A5FA-B5CE-A855-B15C-5CA80AF3426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4D65DCB-FB26-84E8-8877-A8B92ED961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CCCB0D-D299-CF9A-77B7-76F68C446F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84 – 75 = 9.</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Avons-nous trouvé la réponse à notre problème ? </a:t>
            </a:r>
            <a:r>
              <a:rPr lang="fr-FR" b="0" i="1">
                <a:solidFill>
                  <a:schemeClr val="dk1"/>
                </a:solidFill>
                <a:latin typeface="Calibri" panose="020F0502020204030204" pitchFamily="34" charset="0"/>
                <a:ea typeface="Calibri"/>
                <a:cs typeface="Calibri"/>
                <a:sym typeface="Calibri"/>
              </a:rPr>
              <a:t>→ Oui, car on cherchait l’écart entre les deux prix.</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 pour qu’il propose une phrase-réponse.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268E4F74-28F3-FD80-8DC2-970F726599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31907518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9729B-173D-A02D-CA37-B458B3A33D7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BAB1ACA-1D35-A8CF-7F7C-83AA0F3CD04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27CEBFF-A6A0-AB11-1533-674109F6CB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On fait une économie de 9 euros.</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127A73CB-8865-E29D-51F7-A309473244C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7977303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4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5" name="Google Shape;655;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i="1"/>
              <a:t>Voici un autre problème que vous allez résoudre sur votre ardoise. </a:t>
            </a:r>
            <a:endParaRPr/>
          </a:p>
          <a:p>
            <a:pPr marL="0" lvl="0" indent="0" algn="l" rtl="0">
              <a:spcBef>
                <a:spcPts val="0"/>
              </a:spcBef>
              <a:spcAft>
                <a:spcPts val="0"/>
              </a:spcAft>
              <a:buNone/>
            </a:pPr>
            <a:r>
              <a:rPr lang="fr-FR" b="0"/>
              <a:t>Lire le problème et le faire reformuler par les élèves. </a:t>
            </a:r>
            <a:endParaRPr/>
          </a:p>
          <a:p>
            <a:pPr marL="0" lvl="0" indent="0" algn="l" rtl="0">
              <a:spcBef>
                <a:spcPts val="0"/>
              </a:spcBef>
              <a:spcAft>
                <a:spcPts val="0"/>
              </a:spcAft>
              <a:buNone/>
            </a:pPr>
            <a:r>
              <a:rPr lang="fr-FR" b="0"/>
              <a:t>Laisser les élèves chercher.</a:t>
            </a:r>
            <a:endParaRPr/>
          </a:p>
          <a:p>
            <a:pPr marL="0" lvl="0" indent="0" algn="l" rtl="0">
              <a:spcBef>
                <a:spcPts val="0"/>
              </a:spcBef>
              <a:spcAft>
                <a:spcPts val="0"/>
              </a:spcAft>
              <a:buNone/>
            </a:pPr>
            <a:r>
              <a:rPr lang="fr-FR" b="0"/>
              <a:t>Faire une correction rapide avec schéma en barres et modélisation mathématique. </a:t>
            </a:r>
            <a:endParaRPr/>
          </a:p>
          <a:p>
            <a:pPr marL="0" lvl="0" indent="0" algn="l" rtl="0">
              <a:spcBef>
                <a:spcPts val="0"/>
              </a:spcBef>
              <a:spcAft>
                <a:spcPts val="0"/>
              </a:spcAft>
              <a:buNone/>
            </a:pPr>
            <a:r>
              <a:rPr lang="fr-FR" b="0" i="0"/>
              <a:t>Conversion : 1 kg = 1 000 g.</a:t>
            </a:r>
          </a:p>
          <a:p>
            <a:pPr marL="0" lvl="0" indent="0" algn="l" rtl="0">
              <a:spcBef>
                <a:spcPts val="0"/>
              </a:spcBef>
              <a:spcAft>
                <a:spcPts val="0"/>
              </a:spcAft>
              <a:buNone/>
            </a:pPr>
            <a:r>
              <a:rPr lang="fr-FR" b="0" i="0"/>
              <a:t>Calcul : 1 000 – 320 = 680.</a:t>
            </a:r>
            <a:endParaRPr/>
          </a:p>
          <a:p>
            <a:pPr marL="0" lvl="0" indent="0" algn="l" rtl="0">
              <a:spcBef>
                <a:spcPts val="0"/>
              </a:spcBef>
              <a:spcAft>
                <a:spcPts val="0"/>
              </a:spcAft>
              <a:buNone/>
            </a:pPr>
            <a:r>
              <a:rPr lang="fr-FR" b="1" i="0"/>
              <a:t>Réponse attendue </a:t>
            </a:r>
            <a:r>
              <a:rPr lang="fr-FR" b="0" i="0"/>
              <a:t>:</a:t>
            </a:r>
            <a:r>
              <a:rPr lang="fr-FR" b="1" i="0"/>
              <a:t> </a:t>
            </a:r>
            <a:r>
              <a:rPr lang="fr-FR" b="0" i="0"/>
              <a:t>Il reste 680 g de farine dans le paquet.</a:t>
            </a:r>
            <a:endParaRPr/>
          </a:p>
          <a:p>
            <a:pPr marL="0" lvl="0" indent="0" algn="l" rtl="0">
              <a:spcBef>
                <a:spcPts val="0"/>
              </a:spcBef>
              <a:spcAft>
                <a:spcPts val="0"/>
              </a:spcAft>
              <a:buNone/>
            </a:pPr>
            <a:endParaRPr b="0"/>
          </a:p>
        </p:txBody>
      </p:sp>
      <p:sp>
        <p:nvSpPr>
          <p:cNvPr id="656" name="Google Shape;65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45</a:t>
            </a:fld>
            <a:endParaRPr>
              <a:solidFill>
                <a:srgbClr val="000000"/>
              </a:solidFill>
            </a:endParaRPr>
          </a:p>
        </p:txBody>
      </p:sp>
    </p:spTree>
    <p:extLst>
      <p:ext uri="{BB962C8B-B14F-4D97-AF65-F5344CB8AC3E}">
        <p14:creationId xmlns:p14="http://schemas.microsoft.com/office/powerpoint/2010/main" val="35767087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Prenez vos ardoises, nous allons résoudre un premier problème.</a:t>
            </a:r>
          </a:p>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46</a:t>
            </a:fld>
            <a:endParaRPr/>
          </a:p>
        </p:txBody>
      </p:sp>
    </p:spTree>
    <p:extLst>
      <p:ext uri="{BB962C8B-B14F-4D97-AF65-F5344CB8AC3E}">
        <p14:creationId xmlns:p14="http://schemas.microsoft.com/office/powerpoint/2010/main" val="333177972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5" name="Google Shape;1305;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a:t>Demander à un élève de lire le problème et le faire reformuler. </a:t>
            </a:r>
          </a:p>
          <a:p>
            <a:pPr marL="0" lvl="0" indent="0" algn="l" rtl="0">
              <a:spcBef>
                <a:spcPts val="0"/>
              </a:spcBef>
              <a:spcAft>
                <a:spcPts val="0"/>
              </a:spcAft>
              <a:buNone/>
            </a:pPr>
            <a:r>
              <a:rPr lang="fr-FR" sz="1200" b="0" i="1">
                <a:solidFill>
                  <a:schemeClr val="dk1"/>
                </a:solidFill>
                <a:latin typeface="Calibri"/>
                <a:ea typeface="Calibri"/>
                <a:cs typeface="Calibri"/>
                <a:sym typeface="Calibri"/>
              </a:rPr>
              <a:t>Prenez vos ardoises et essayez de résoudre</a:t>
            </a:r>
            <a:r>
              <a:rPr lang="fr-FR" sz="1200" b="0" i="1">
                <a:solidFill>
                  <a:srgbClr val="8296B0"/>
                </a:solidFill>
                <a:latin typeface="Calibri"/>
                <a:ea typeface="Calibri"/>
                <a:cs typeface="Calibri"/>
                <a:sym typeface="Calibri"/>
              </a:rPr>
              <a:t> ce problème. Pensez à bien détailler les étapes de calcul.</a:t>
            </a:r>
            <a:endParaRPr lang="fr-FR"/>
          </a:p>
          <a:p>
            <a:pPr marL="0" lvl="0" indent="0" algn="l" rtl="0">
              <a:spcBef>
                <a:spcPts val="0"/>
              </a:spcBef>
              <a:spcAft>
                <a:spcPts val="0"/>
              </a:spcAft>
              <a:buNone/>
            </a:pPr>
            <a:r>
              <a:rPr lang="fr-FR" sz="1200" b="0" i="0">
                <a:solidFill>
                  <a:srgbClr val="8296B0"/>
                </a:solidFill>
                <a:latin typeface="Calibri"/>
                <a:ea typeface="Calibri"/>
                <a:cs typeface="Calibri"/>
                <a:sym typeface="Calibri"/>
              </a:rPr>
              <a:t>Laisser un temps aux élèves pour résoudre le problème sur leur ardoise,</a:t>
            </a:r>
            <a:r>
              <a:rPr lang="fr-FR" sz="1200" b="0" i="0" baseline="0">
                <a:solidFill>
                  <a:srgbClr val="8296B0"/>
                </a:solidFill>
                <a:latin typeface="Calibri"/>
                <a:ea typeface="Calibri"/>
                <a:cs typeface="Calibri"/>
                <a:sym typeface="Calibri"/>
              </a:rPr>
              <a:t> puis, </a:t>
            </a:r>
            <a:r>
              <a:rPr lang="fr-FR" b="0"/>
              <a:t>reprendre en collectif :</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Combien d’étapes y a-t-il dans ce problème ? </a:t>
            </a:r>
            <a:r>
              <a:rPr lang="fr-FR" sz="1200" b="0" i="1">
                <a:solidFill>
                  <a:schemeClr val="dk1"/>
                </a:solidFill>
                <a:latin typeface="Calibri"/>
                <a:ea typeface="Calibri"/>
                <a:cs typeface="Calibri"/>
                <a:sym typeface="Calibri"/>
              </a:rPr>
              <a:t>→ 2.</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1</a:t>
            </a:r>
            <a:r>
              <a:rPr lang="fr-FR" sz="1200" b="0" i="1" baseline="30000">
                <a:solidFill>
                  <a:schemeClr val="dk1"/>
                </a:solidFill>
                <a:latin typeface="Calibri"/>
                <a:ea typeface="Calibri"/>
                <a:cs typeface="Calibri"/>
                <a:sym typeface="Calibri"/>
              </a:rPr>
              <a:t>re</a:t>
            </a:r>
            <a:r>
              <a:rPr lang="fr-FR" sz="1200" b="0" i="1" baseline="0">
                <a:solidFill>
                  <a:schemeClr val="dk1"/>
                </a:solidFill>
                <a:latin typeface="Calibri"/>
                <a:ea typeface="Calibri"/>
                <a:cs typeface="Calibri"/>
                <a:sym typeface="Calibri"/>
              </a:rPr>
              <a:t> étape ? </a:t>
            </a:r>
            <a:r>
              <a:rPr lang="fr-FR" sz="1200" b="0" i="1">
                <a:solidFill>
                  <a:schemeClr val="dk1"/>
                </a:solidFill>
                <a:latin typeface="Calibri"/>
                <a:ea typeface="Calibri"/>
                <a:cs typeface="Calibri"/>
                <a:sym typeface="Calibri"/>
              </a:rPr>
              <a:t>→ Trouver le nombre de fleurs dans un seul bouquet.</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2</a:t>
            </a:r>
            <a:r>
              <a:rPr lang="fr-FR" sz="1200" b="0" i="1" baseline="30000">
                <a:solidFill>
                  <a:schemeClr val="dk1"/>
                </a:solidFill>
                <a:latin typeface="Calibri"/>
                <a:ea typeface="Calibri"/>
                <a:cs typeface="Calibri"/>
                <a:sym typeface="Calibri"/>
              </a:rPr>
              <a:t>e </a:t>
            </a:r>
            <a:r>
              <a:rPr lang="fr-FR" sz="1200" b="0" i="1" baseline="0">
                <a:solidFill>
                  <a:schemeClr val="dk1"/>
                </a:solidFill>
                <a:latin typeface="Calibri"/>
                <a:ea typeface="Calibri"/>
                <a:cs typeface="Calibri"/>
                <a:sym typeface="Calibri"/>
              </a:rPr>
              <a:t>étape</a:t>
            </a:r>
            <a:r>
              <a:rPr lang="fr-FR" sz="1200" b="0" i="1" baseline="30000">
                <a:solidFill>
                  <a:schemeClr val="dk1"/>
                </a:solidFill>
                <a:latin typeface="Calibri"/>
                <a:ea typeface="Calibri"/>
                <a:cs typeface="Calibri"/>
                <a:sym typeface="Calibri"/>
              </a:rPr>
              <a:t> </a:t>
            </a:r>
            <a:r>
              <a:rPr lang="fr-FR" sz="1200" b="0" i="1" baseline="0">
                <a:solidFill>
                  <a:schemeClr val="dk1"/>
                </a:solidFill>
                <a:latin typeface="Calibri"/>
                <a:ea typeface="Calibri"/>
                <a:cs typeface="Calibri"/>
                <a:sym typeface="Calibri"/>
              </a:rPr>
              <a:t>? </a:t>
            </a:r>
            <a:r>
              <a:rPr lang="fr-FR" sz="1200" b="0" i="1">
                <a:solidFill>
                  <a:schemeClr val="dk1"/>
                </a:solidFill>
                <a:latin typeface="Calibri"/>
                <a:ea typeface="Calibri"/>
                <a:cs typeface="Calibri"/>
                <a:sym typeface="Calibri"/>
              </a:rPr>
              <a:t>→ Trouver le nombre total de fleurs.</a:t>
            </a:r>
          </a:p>
          <a:p>
            <a:pPr marL="0" lvl="0" indent="0" algn="l" rtl="0">
              <a:spcBef>
                <a:spcPts val="0"/>
              </a:spcBef>
              <a:spcAft>
                <a:spcPts val="0"/>
              </a:spcAft>
              <a:buNone/>
            </a:pPr>
            <a:r>
              <a:rPr lang="fr-FR" sz="1200" b="0" i="1" kern="1200" baseline="0">
                <a:solidFill>
                  <a:schemeClr val="tx1"/>
                </a:solidFill>
                <a:effectLst/>
                <a:latin typeface="+mn-lt"/>
                <a:ea typeface="+mn-ea"/>
                <a:cs typeface="+mn-cs"/>
              </a:rPr>
              <a:t>Comment avez-vous fait ce schéma pour trouver le nombre de fleurs dans un bouquet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Faire émerger que c’est un schéma avec quatre parties et qu’on cherche le tout.</a:t>
            </a:r>
            <a:endParaRPr lang="fr-FR" b="0"/>
          </a:p>
          <a:p>
            <a:pPr marL="0" marR="0" lvl="0" indent="0" algn="l" defTabSz="914400" rtl="0" eaLnBrk="1" fontAlgn="auto" latinLnBrk="0" hangingPunct="1">
              <a:lnSpc>
                <a:spcPct val="100000"/>
              </a:lnSpc>
              <a:spcBef>
                <a:spcPts val="0"/>
              </a:spcBef>
              <a:spcAft>
                <a:spcPts val="0"/>
              </a:spcAft>
              <a:buClr>
                <a:srgbClr val="8296B0"/>
              </a:buClr>
              <a:buSzPts val="1200"/>
              <a:buFont typeface="Arial"/>
              <a:buNone/>
              <a:tabLst/>
              <a:defRPr/>
            </a:pPr>
            <a:endParaRPr lang="fr-FR" sz="1200" b="0" i="0">
              <a:solidFill>
                <a:srgbClr val="8296B0"/>
              </a:solidFill>
              <a:latin typeface="Calibri"/>
              <a:ea typeface="Calibri"/>
              <a:cs typeface="Calibri"/>
              <a:sym typeface="Calibri"/>
            </a:endParaRPr>
          </a:p>
          <a:p>
            <a:pPr marL="0" lvl="0" indent="0" algn="l" rtl="0">
              <a:spcBef>
                <a:spcPts val="0"/>
              </a:spcBef>
              <a:spcAft>
                <a:spcPts val="0"/>
              </a:spcAft>
              <a:buNone/>
            </a:pPr>
            <a:endParaRPr lang="fr-FR" b="0" i="0"/>
          </a:p>
        </p:txBody>
      </p:sp>
      <p:sp>
        <p:nvSpPr>
          <p:cNvPr id="1306" name="Google Shape;1306;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solidFill>
                  <a:srgbClr val="000000"/>
                </a:solidFill>
              </a:rPr>
              <a:t>47</a:t>
            </a:fld>
            <a:endParaRPr>
              <a:solidFill>
                <a:srgbClr val="000000"/>
              </a:solidFill>
            </a:endParaRPr>
          </a:p>
        </p:txBody>
      </p:sp>
    </p:spTree>
    <p:extLst>
      <p:ext uri="{BB962C8B-B14F-4D97-AF65-F5344CB8AC3E}">
        <p14:creationId xmlns:p14="http://schemas.microsoft.com/office/powerpoint/2010/main" val="41939600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4CDAE-D202-F46F-190F-FCDD2EC33E1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805BEFC-DBBA-D2F3-65B2-FAC73AD358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107B98-1AE4-A8E3-791F-9FC404EA6D6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4 petites barres pour représenter les 4 parties et une grande barre pour représenter le tout.</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Qu’avez-vous noté dans les 4 petite barres ? </a:t>
            </a:r>
            <a:r>
              <a:rPr lang="fr-FR" b="0" i="1" kern="1200" baseline="0">
                <a:solidFill>
                  <a:schemeClr val="tx1"/>
                </a:solidFill>
                <a:effectLst/>
                <a:latin typeface="Calibri" panose="020F0502020204030204" pitchFamily="34" charset="0"/>
                <a:ea typeface="+mn-ea"/>
                <a:cs typeface="Calibri" panose="020F0502020204030204" pitchFamily="34" charset="0"/>
              </a:rPr>
              <a:t>→ </a:t>
            </a:r>
            <a:r>
              <a:rPr lang="fr-FR" b="0" i="1" kern="1200" baseline="0">
                <a:solidFill>
                  <a:schemeClr val="tx1"/>
                </a:solidFill>
                <a:effectLst/>
                <a:latin typeface="Calibri" panose="020F0502020204030204" pitchFamily="34" charset="0"/>
                <a:ea typeface="+mn-ea"/>
                <a:cs typeface="+mn-cs"/>
              </a:rPr>
              <a:t>On place les nombres 7, 9, 3 et 5 dans les petites barres car </a:t>
            </a:r>
            <a:r>
              <a:rPr lang="fr-FR" b="0" i="1">
                <a:solidFill>
                  <a:schemeClr val="dk1"/>
                </a:solidFill>
                <a:latin typeface="Calibri" panose="020F0502020204030204" pitchFamily="34" charset="0"/>
                <a:ea typeface="Calibri"/>
                <a:cs typeface="Calibri"/>
                <a:sym typeface="Calibri"/>
              </a:rPr>
              <a:t>cela représente les 4 types de fleurs qu’il y a dans un bouquet. </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15024B8-42FF-7CB0-0B32-54C2D330705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0910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CEEFD-C60A-E688-7C05-8609E034D8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D41ED2C-4646-1069-BB22-9D8EE409CD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1EA7B37-12F9-3454-06D3-2B4D9A13C63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Voici les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rPr>
              <a:t>7 lys, 9 œillets, 3 lys et 5 marguerites.</a:t>
            </a:r>
          </a:p>
          <a:p>
            <a:pPr marL="0" lvl="0" indent="0" algn="l" rtl="0">
              <a:spcBef>
                <a:spcPts val="0"/>
              </a:spcBef>
              <a:spcAft>
                <a:spcPts val="0"/>
              </a:spcAft>
              <a:buNone/>
            </a:pP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sym typeface="Calibri"/>
              </a:rPr>
              <a:t>Qu’avez-vous placé dans la grande barre ?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Calibri" panose="020F0502020204030204" pitchFamily="34" charset="0"/>
                <a:sym typeface="Calibri"/>
              </a:rPr>
              <a:t>→ </a:t>
            </a:r>
            <a:r>
              <a:rPr lang="fr-FR" b="0" i="1">
                <a:solidFill>
                  <a:schemeClr val="dk1"/>
                </a:solidFill>
                <a:latin typeface="Calibri" panose="020F0502020204030204" pitchFamily="34" charset="0"/>
                <a:ea typeface="Calibri"/>
                <a:cs typeface="Calibri"/>
                <a:sym typeface="Calibri"/>
              </a:rPr>
              <a:t>On met un point d’interrogation dans la grande barre car c’est ce que l’on cherche.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4E687EF-E9A2-595C-583B-22375A3B5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3590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DCEEFD-C60A-E688-7C05-8609E034D89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D41ED2C-4646-1069-BB22-9D8EE409CD8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1EA7B37-12F9-3454-06D3-2B4D9A13C63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Voici les 3 croissants.</a:t>
            </a:r>
            <a:endPar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endParaRPr>
          </a:p>
          <a:p>
            <a:pPr marL="0" lvl="0" indent="0" algn="l" rtl="0">
              <a:spcBef>
                <a:spcPts val="0"/>
              </a:spcBef>
              <a:spcAft>
                <a:spcPts val="0"/>
              </a:spcAft>
              <a:buNone/>
            </a:pP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sym typeface="Calibri"/>
              </a:rPr>
              <a:t>Qu’avez-vous placé dans la grande barre ?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Calibri" panose="020F0502020204030204" pitchFamily="34" charset="0"/>
                <a:sym typeface="Calibri"/>
              </a:rPr>
              <a:t>→ </a:t>
            </a:r>
            <a:r>
              <a:rPr lang="fr-FR" b="0" i="1">
                <a:solidFill>
                  <a:schemeClr val="dk1"/>
                </a:solidFill>
                <a:latin typeface="Calibri" panose="020F0502020204030204" pitchFamily="34" charset="0"/>
                <a:ea typeface="Calibri"/>
                <a:cs typeface="Calibri"/>
                <a:sym typeface="Calibri"/>
              </a:rPr>
              <a:t>On met un point d’interrogation dans la grande barre car c’est ce que l’on cherche.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4E687EF-E9A2-595C-583B-22375A3B5B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35904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9FB8B-0E98-3B35-3968-9F6902C065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6B4542-97BA-6D48-E4C0-FAEAD35A00D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98FD915-7064-8C69-6114-2DCB61EBB3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il y a de fleurs dans un bouquet.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7AE3BA4-45F4-AE26-50D2-8E2924365F3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4189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56C74-8E8C-A2A5-4890-079EBEA0CB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596884-D0ED-E573-573A-0ACF8A488C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1E907C-E462-333A-779C-8BA22AD754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Il faut écrire une addition : 7 + 9 + 3 + 5, car on cherche la valeur de la grande barre qui représente le tout.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son résultat.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CBE0BB8-05F0-AF06-F94C-5D79ABF57B4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4824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4D9B4-4AA1-99E2-9FC7-4CF47018711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DB3D0F-DEC0-159E-B267-13AD72D88B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067A76D-8C03-B863-1CF6-0B175A4941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7 + 9 + 3 + 5 = 27.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Est-ce la réponse à notre problème ? </a:t>
            </a:r>
            <a:r>
              <a:rPr lang="fr-FR" b="0" i="1">
                <a:solidFill>
                  <a:schemeClr val="dk1"/>
                </a:solidFill>
                <a:latin typeface="Calibri" panose="020F0502020204030204" pitchFamily="34" charset="0"/>
                <a:ea typeface="Calibri"/>
                <a:cs typeface="Calibri"/>
                <a:sym typeface="Calibri"/>
              </a:rPr>
              <a:t>→ Non, c’est juste le résultat de la</a:t>
            </a:r>
            <a:r>
              <a:rPr lang="fr-FR" b="0" i="1" kern="1200" baseline="0">
                <a:solidFill>
                  <a:schemeClr val="tx1"/>
                </a:solidFill>
                <a:effectLst/>
                <a:latin typeface="Calibri" panose="020F0502020204030204" pitchFamily="34" charset="0"/>
                <a:ea typeface="+mn-ea"/>
                <a:cs typeface="+mn-cs"/>
                <a:sym typeface="Calibri"/>
              </a:rPr>
              <a:t> </a:t>
            </a:r>
            <a:r>
              <a:rPr lang="fr-FR" b="0" i="1" kern="1200" baseline="0">
                <a:solidFill>
                  <a:schemeClr val="tx1"/>
                </a:solidFill>
                <a:effectLst/>
                <a:latin typeface="Calibri" panose="020F0502020204030204" pitchFamily="34" charset="0"/>
                <a:ea typeface="+mn-ea"/>
                <a:cs typeface="+mn-cs"/>
              </a:rPr>
              <a:t>première étape.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 doit-on chercher ensuite ? </a:t>
            </a:r>
            <a:r>
              <a:rPr lang="fr-FR" b="0" i="1">
                <a:solidFill>
                  <a:schemeClr val="dk1"/>
                </a:solidFill>
                <a:latin typeface="Calibri" panose="020F0502020204030204" pitchFamily="34" charset="0"/>
                <a:ea typeface="Calibri"/>
                <a:cs typeface="Calibri"/>
                <a:sym typeface="Calibri"/>
              </a:rPr>
              <a:t>→ Combien il y a de fleurs dans les 20 bouquets.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Comment avez-vous fait le schéma de cette deuxième étape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Faire émerger que c’est un schéma avec 20 parties identiques et on cherche le tout.</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F45205CD-43DE-C758-4B25-15416C1A70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6393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6102E-526D-9F16-4204-62C6987839B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ECF0F9-8A1D-CE5C-1521-A7E4E6E4D4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AB255A-5E52-1DB0-96F9-529BB2CF890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ne peut pas tracer 20 petites barres identiques donc on place la première et la dernière barre et on ajoute l’accolade pour indiquer qu’il y a 20 bouquets identiques. On met une grande barre pour représenter le tout.</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Que place-t-on dans chacune des petites barres ?</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3A5881EF-2D95-D82B-AAE1-0ACC7F6C27B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483601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57FE15-FEA3-CB93-5C30-1557C3BEE4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9BB96EC-809D-09BF-94E5-A7402EEF2A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6833B3-2E19-2B1D-2632-397A48336890}"/>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le nombre 24 dans chacune de petites barres car </a:t>
            </a:r>
            <a:r>
              <a:rPr lang="fr-FR" b="0" i="1">
                <a:solidFill>
                  <a:schemeClr val="dk1"/>
                </a:solidFill>
                <a:latin typeface="Calibri" panose="020F0502020204030204" pitchFamily="34" charset="0"/>
                <a:ea typeface="Calibri"/>
                <a:cs typeface="Calibri"/>
                <a:sym typeface="Calibri"/>
              </a:rPr>
              <a:t>il y a 24 fleurs dans un bouquet. </a:t>
            </a:r>
          </a:p>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a:sym typeface="Calibri"/>
              </a:rPr>
              <a:t>Comment le sait-on  ? </a:t>
            </a:r>
            <a:r>
              <a:rPr lang="fr-FR" b="0" i="1">
                <a:solidFill>
                  <a:schemeClr val="dk1"/>
                </a:solidFill>
                <a:latin typeface="Calibri" panose="020F0502020204030204" pitchFamily="34" charset="0"/>
                <a:ea typeface="Calibri"/>
                <a:cs typeface="Calibri" panose="020F0502020204030204" pitchFamily="34" charset="0"/>
                <a:sym typeface="Calibri"/>
              </a:rPr>
              <a:t>→ C’est le résultat de la première étape.</a:t>
            </a:r>
          </a:p>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panose="020F0502020204030204" pitchFamily="34" charset="0"/>
                <a:sym typeface="Calibri"/>
              </a:rPr>
              <a:t>Que </a:t>
            </a:r>
            <a:r>
              <a:rPr lang="fr-FR" b="0" i="1">
                <a:solidFill>
                  <a:schemeClr val="dk1"/>
                </a:solidFill>
                <a:latin typeface="Calibri" panose="020F0502020204030204" pitchFamily="34" charset="0"/>
                <a:ea typeface="Calibri"/>
                <a:cs typeface="Calibri"/>
                <a:sym typeface="Calibri"/>
              </a:rPr>
              <a:t>place-t-on dans la grande barre ? </a:t>
            </a:r>
            <a:r>
              <a:rPr lang="fr-FR" b="0" i="1">
                <a:solidFill>
                  <a:schemeClr val="dk1"/>
                </a:solidFill>
                <a:latin typeface="Calibri" panose="020F0502020204030204" pitchFamily="34" charset="0"/>
                <a:ea typeface="Calibri"/>
                <a:cs typeface="Calibri" panose="020F0502020204030204" pitchFamily="34" charset="0"/>
                <a:sym typeface="Calibri"/>
              </a:rPr>
              <a:t>→ Un point d’interrogation car on cherche le nombre total de fleurs.</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B143ECA2-EE9E-20FD-24E2-E53CBC9C48A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89915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5F4EB-BF74-19E4-D2A9-F0420B02E5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0AB747-4AD3-309D-7B72-66ACFA5038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38B9850-5660-2961-3128-ADF18D4A7A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il y a de fleurs en tout.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sa modélisation.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1D0A46D-B77E-979B-350C-72FDCD79624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008577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9152E-55C8-97EE-6DD3-10B21D80EC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90945F-C04F-9367-E8F4-83E0E5082A5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8CED21-1584-5D56-CE21-1AB0CDB6E07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faut écrire une multiplication : 20 × 24.</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Quel résultat avez-vous trouvé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37FE6846-D9F8-B7E9-3568-874E6BF1791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69677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4F5C8-377C-1C99-6960-5E6925BB596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02BC69-74E1-7D90-083A-AEA1AF1C80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D66B52E-B34D-F696-A9D3-59B84B03089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20 × 24 = 480.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20, c’est 2 dizaines, donc on calcule 2 dizaines × 24, c’est-à-dire 48 dizaines.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Avons-nous trouvé la réponse à notre problème ? </a:t>
            </a:r>
            <a:r>
              <a:rPr lang="fr-FR" b="0" i="1">
                <a:solidFill>
                  <a:schemeClr val="dk1"/>
                </a:solidFill>
                <a:latin typeface="Calibri" panose="020F0502020204030204" pitchFamily="34" charset="0"/>
                <a:ea typeface="Calibri"/>
                <a:cs typeface="Calibri"/>
                <a:sym typeface="Calibri"/>
              </a:rPr>
              <a:t>→ Oui, car on cherchait le nombre total de fleurs.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 pour qu’il propose une phrase-réponse.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4C9B95CD-722E-C233-8B1B-E5C1BC01B64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68158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C572DD-5DBC-30DB-533F-2900565E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2CDA859-6D51-B6E8-FEA8-FE559D5FB5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A64A7E7-A47C-7BBB-97D5-82357E6AC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utilisera 480 fleurs en tout.</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C47F8BCD-C230-59BD-5238-2968C787AE9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1694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Distribuer la fiche photocopiable n° 62.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Expliquer que l’objectif ici est de dénombrer les figures de chacune des couleurs, puis, de placer les résultats dans le tableau.</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rPr>
              <a:t>Comment peut-on compléter la première ligne du tableau ? </a:t>
            </a:r>
            <a:r>
              <a:rPr lang="fr-FR" b="0" i="1">
                <a:latin typeface="Calibri" panose="020F0502020204030204" pitchFamily="34" charset="0"/>
                <a:cs typeface="Calibri" panose="020F0502020204030204" pitchFamily="34" charset="0"/>
              </a:rPr>
              <a:t>→ </a:t>
            </a:r>
            <a:r>
              <a:rPr lang="fr-FR" b="0" i="1">
                <a:latin typeface="Calibri" panose="020F0502020204030204" pitchFamily="34" charset="0"/>
              </a:rPr>
              <a:t>En comptant les cœurs de chaque couleur.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rPr>
              <a:t>Sur la feuille, complétez la première ligne du tableau</a:t>
            </a:r>
            <a:r>
              <a:rPr lang="fr-FR" b="0" i="1" baseline="0">
                <a:latin typeface="Calibri" panose="020F0502020204030204" pitchFamily="34" charset="0"/>
              </a:rPr>
              <a:t>.</a:t>
            </a:r>
            <a:r>
              <a:rPr lang="fr-FR" b="0" strike="noStrike">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strike="noStrike">
                <a:latin typeface="Calibri" panose="020F0502020204030204" pitchFamily="34" charset="0"/>
              </a:rPr>
              <a:t>Laisser 1 à 2 minutes aux élèves pour compléter, puis, f</a:t>
            </a:r>
            <a:r>
              <a:rPr lang="fr-FR" b="0">
                <a:latin typeface="Calibri" panose="020F0502020204030204" pitchFamily="34" charset="0"/>
              </a:rPr>
              <a:t>aire une correction collective rapide en interrogeant des élèves.</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089E3F0C-85DA-C008-54D8-3462AAD29F0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1116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69FB8B-0E98-3B35-3968-9F6902C065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6B4542-97BA-6D48-E4C0-FAEAD35A00D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98FD915-7064-8C69-6114-2DCB61EBB3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coutent les 3 croissants.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7AE3BA4-45F4-AE26-50D2-8E2924365F3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4189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D46CB-F42B-D9FD-C2D2-C89B37B1442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101B20D-7F50-9957-A29C-EA5238B008C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D4EBE63-ED13-F568-8504-3D9AFB4E8B9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verbaliser qu’on trouve le total de 7 cœurs par une addition : 2 + 4 + 1 = 7.</a:t>
            </a:r>
          </a:p>
        </p:txBody>
      </p:sp>
      <p:sp>
        <p:nvSpPr>
          <p:cNvPr id="4" name="Espace réservé du numéro de diapositive 3">
            <a:extLst>
              <a:ext uri="{FF2B5EF4-FFF2-40B4-BE49-F238E27FC236}">
                <a16:creationId xmlns:a16="http://schemas.microsoft.com/office/drawing/2014/main" id="{4E8CEF08-3355-620C-71C6-BB3BB3EF504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337C339E-EEE0-1A8F-CB4B-C4293939FEFC}"/>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5432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C3995F-4320-8ED0-1CCB-B076A9A1F41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C06E013-AE05-2527-984A-9A0B70056E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4817D1B-E3A7-70F3-AA89-AE0044169A0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Complétez à présent la deuxième ligne du tableau en comptant les étoiles de chaque couleur</a:t>
            </a:r>
            <a:r>
              <a:rPr lang="fr-FR" b="0" i="1" baseline="0" dirty="0">
                <a:latin typeface="Calibri" panose="020F0502020204030204" pitchFamily="34" charset="0"/>
              </a:rPr>
              <a:t>.</a:t>
            </a:r>
            <a:r>
              <a:rPr lang="fr-FR" b="0" strike="noStrike"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strike="noStrike" dirty="0">
                <a:latin typeface="Calibri" panose="020F0502020204030204" pitchFamily="34" charset="0"/>
              </a:rPr>
              <a:t>Laisser les élèves compléter la deuxième ligne du tableau.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une correction collective rapide en interrogeant des élèves.</a:t>
            </a:r>
          </a:p>
        </p:txBody>
      </p:sp>
      <p:sp>
        <p:nvSpPr>
          <p:cNvPr id="4" name="Espace réservé du numéro de diapositive 3">
            <a:extLst>
              <a:ext uri="{FF2B5EF4-FFF2-40B4-BE49-F238E27FC236}">
                <a16:creationId xmlns:a16="http://schemas.microsoft.com/office/drawing/2014/main" id="{AF2AFDD7-8421-1EB4-F3A5-448F7ED9314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875116FB-A368-372D-FE30-CD999F724384}"/>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567250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FD40E-86B0-3FD2-7A25-0D05EE53E4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E81770B-CE2F-00CB-A972-34B98158F86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21E10B0-3361-610D-2575-D2FD22C8600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verbaliser que, quand il n’y a pas de figures représentées, on inscrit 0 dans la </a:t>
            </a:r>
            <a:r>
              <a:rPr lang="fr-FR" b="0" u="none" dirty="0">
                <a:latin typeface="Calibri" panose="020F0502020204030204" pitchFamily="34" charset="0"/>
              </a:rPr>
              <a:t>case.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On trouve le total de 8 étoiles par une addition : 3 + 0 + 5 = 8.</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Comment peut-on compléter la dernière ligne du tableau ? </a:t>
            </a:r>
            <a:r>
              <a:rPr lang="fr-FR" b="0" i="1" dirty="0">
                <a:latin typeface="Calibri" panose="020F0502020204030204" pitchFamily="34" charset="0"/>
                <a:cs typeface="Calibri" panose="020F0502020204030204" pitchFamily="34" charset="0"/>
              </a:rPr>
              <a:t>→ </a:t>
            </a:r>
            <a:r>
              <a:rPr lang="fr-FR" b="0" i="1" dirty="0">
                <a:latin typeface="Calibri" panose="020F0502020204030204" pitchFamily="34" charset="0"/>
              </a:rPr>
              <a:t>En ajoutant pour chaque couleur les cœurs et les étoiles.</a:t>
            </a:r>
            <a:endParaRPr lang="fr-FR" b="0" strike="noStrike"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strike="noStrike" dirty="0">
                <a:latin typeface="Calibri" panose="020F0502020204030204" pitchFamily="34" charset="0"/>
              </a:rPr>
              <a:t>Laisser les élèves compléter la troisième ligne du tableau.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Faire une correction collective rapide en interrogeant des élèves.</a:t>
            </a:r>
          </a:p>
        </p:txBody>
      </p:sp>
      <p:sp>
        <p:nvSpPr>
          <p:cNvPr id="4" name="Espace réservé du numéro de diapositive 3">
            <a:extLst>
              <a:ext uri="{FF2B5EF4-FFF2-40B4-BE49-F238E27FC236}">
                <a16:creationId xmlns:a16="http://schemas.microsoft.com/office/drawing/2014/main" id="{6DBE4B9D-18AB-3BB1-6E7B-B0D81CC8A5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FAFF8B38-884F-B0F9-9133-BE69FA7B1B03}"/>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121840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3B8EFB-D6A4-9AA6-C36B-8A9A628FB61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4D7CED5-33FD-6AA6-8C56-4F8DDE568A5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F5A2A4-A186-8785-FB24-6EEEF630AE4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Pointer au fur et à mesure les cases complétées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2 + 3 = 5 figures rouges au total.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4 + 0 = 4 figures jaunes au total.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1 + 5 = 6 figures bleues au total.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rPr>
              <a:t>Comment peut-on trouver la valeur de la case en bas à droite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a:latin typeface="Calibri" panose="020F0502020204030204" pitchFamily="34" charset="0"/>
                <a:cs typeface="Calibri" panose="020F0502020204030204" pitchFamily="34" charset="0"/>
              </a:rPr>
              <a:t>Interroger des élèves et faire émerger les 2 possibilités.</a:t>
            </a:r>
          </a:p>
        </p:txBody>
      </p:sp>
      <p:sp>
        <p:nvSpPr>
          <p:cNvPr id="4" name="Espace réservé du numéro de diapositive 3">
            <a:extLst>
              <a:ext uri="{FF2B5EF4-FFF2-40B4-BE49-F238E27FC236}">
                <a16:creationId xmlns:a16="http://schemas.microsoft.com/office/drawing/2014/main" id="{0A69F553-7B2C-FFCC-6519-945F866A8B5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5BC0B372-1642-802C-FB94-AE7C63D0D311}"/>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326569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81268-4CFF-BDB2-8F32-84A31F06A6E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890F70B-B134-FEE8-6A11-3CB5C0A5E9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1B26820-9995-0359-F055-EAD82AD5F8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Il y a 2 solutions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on ajoute les cœurs et les étoiles : 7 + 8 = 15.</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on ajoute les figures rouges, jaunes et bleues : 5 + 4 + 6 = 15.</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On doit trouver le même résultat.</a:t>
            </a:r>
            <a:endParaRPr lang="fr-FR" b="0"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503989C1-2761-DF61-3B7B-DF4AFC8AD42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E7295F6F-477F-433F-2206-F5A04AE76AB9}"/>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284419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Prenez vos ardoises, nous allons résoudre un premier problème.</a:t>
            </a:r>
          </a:p>
          <a:p>
            <a:pPr marL="0" lvl="0" indent="0" algn="l" rtl="0">
              <a:spcBef>
                <a:spcPts val="0"/>
              </a:spcBef>
              <a:spcAft>
                <a:spcPts val="0"/>
              </a:spcAft>
              <a:buNone/>
            </a:pPr>
            <a:endParaRP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65</a:t>
            </a:fld>
            <a:endParaRPr/>
          </a:p>
        </p:txBody>
      </p:sp>
    </p:spTree>
    <p:extLst>
      <p:ext uri="{BB962C8B-B14F-4D97-AF65-F5344CB8AC3E}">
        <p14:creationId xmlns:p14="http://schemas.microsoft.com/office/powerpoint/2010/main" val="38313287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b="0"/>
              <a:t>Demander à un élève de lire le problème et le faire reformuler. </a:t>
            </a:r>
          </a:p>
          <a:p>
            <a:pPr marL="0" lvl="0" indent="0" algn="l" rtl="0">
              <a:spcBef>
                <a:spcPts val="0"/>
              </a:spcBef>
              <a:spcAft>
                <a:spcPts val="0"/>
              </a:spcAft>
              <a:buNone/>
            </a:pPr>
            <a:r>
              <a:rPr lang="fr-FR" sz="1200" b="0" i="1">
                <a:solidFill>
                  <a:schemeClr val="dk1"/>
                </a:solidFill>
                <a:latin typeface="Calibri"/>
                <a:ea typeface="Calibri"/>
                <a:cs typeface="Calibri"/>
                <a:sym typeface="Calibri"/>
              </a:rPr>
              <a:t>Prenez vos ardoises et essayez de résoudre</a:t>
            </a:r>
            <a:r>
              <a:rPr lang="fr-FR" sz="1200" b="0" i="1">
                <a:solidFill>
                  <a:srgbClr val="8296B0"/>
                </a:solidFill>
                <a:latin typeface="Calibri"/>
                <a:ea typeface="Calibri"/>
                <a:cs typeface="Calibri"/>
                <a:sym typeface="Calibri"/>
              </a:rPr>
              <a:t> ce problème. Pensez à bien détailler les étapes de calcul.</a:t>
            </a:r>
            <a:endParaRPr lang="fr-FR"/>
          </a:p>
          <a:p>
            <a:pPr marL="0" lvl="0" indent="0" algn="l" rtl="0">
              <a:spcBef>
                <a:spcPts val="0"/>
              </a:spcBef>
              <a:spcAft>
                <a:spcPts val="0"/>
              </a:spcAft>
              <a:buNone/>
            </a:pPr>
            <a:r>
              <a:rPr lang="fr-FR" sz="1200" b="0" i="0">
                <a:solidFill>
                  <a:srgbClr val="8296B0"/>
                </a:solidFill>
                <a:latin typeface="Calibri"/>
                <a:ea typeface="Calibri"/>
                <a:cs typeface="Calibri"/>
                <a:sym typeface="Calibri"/>
              </a:rPr>
              <a:t>Laisser un temps aux élèves pour résoudre le problème sur leur ardoise</a:t>
            </a:r>
            <a:r>
              <a:rPr lang="fr-FR" sz="1200" b="0" i="0" baseline="0">
                <a:solidFill>
                  <a:srgbClr val="8296B0"/>
                </a:solidFill>
                <a:latin typeface="Calibri"/>
                <a:ea typeface="Calibri"/>
                <a:cs typeface="Calibri"/>
                <a:sym typeface="Calibri"/>
              </a:rPr>
              <a:t> puis reprendre en collectif :</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Combien d’étapes y a-t-il dans ce problème ? </a:t>
            </a:r>
            <a:r>
              <a:rPr lang="fr-FR" sz="1200" b="0" i="1">
                <a:solidFill>
                  <a:schemeClr val="dk1"/>
                </a:solidFill>
                <a:latin typeface="Calibri"/>
                <a:ea typeface="Calibri"/>
                <a:cs typeface="Calibri"/>
                <a:sym typeface="Calibri"/>
              </a:rPr>
              <a:t>→ 2.</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1</a:t>
            </a:r>
            <a:r>
              <a:rPr lang="fr-FR" sz="1200" b="0" i="1" baseline="30000">
                <a:solidFill>
                  <a:schemeClr val="dk1"/>
                </a:solidFill>
                <a:latin typeface="Calibri"/>
                <a:ea typeface="Calibri"/>
                <a:cs typeface="Calibri"/>
                <a:sym typeface="Calibri"/>
              </a:rPr>
              <a:t>re</a:t>
            </a:r>
            <a:r>
              <a:rPr lang="fr-FR" sz="1200" b="0" i="1" baseline="0">
                <a:solidFill>
                  <a:schemeClr val="dk1"/>
                </a:solidFill>
                <a:latin typeface="Calibri"/>
                <a:ea typeface="Calibri"/>
                <a:cs typeface="Calibri"/>
                <a:sym typeface="Calibri"/>
              </a:rPr>
              <a:t> étape ? </a:t>
            </a:r>
            <a:r>
              <a:rPr lang="fr-FR" sz="1200" b="0" i="1">
                <a:solidFill>
                  <a:schemeClr val="dk1"/>
                </a:solidFill>
                <a:latin typeface="Calibri"/>
                <a:ea typeface="Calibri"/>
                <a:cs typeface="Calibri"/>
                <a:sym typeface="Calibri"/>
              </a:rPr>
              <a:t>→ Trouver combien de salades il a déjà planté.</a:t>
            </a:r>
          </a:p>
          <a:p>
            <a:pPr marL="0" lvl="0" indent="0" algn="l" rtl="0">
              <a:spcBef>
                <a:spcPts val="0"/>
              </a:spcBef>
              <a:spcAft>
                <a:spcPts val="0"/>
              </a:spcAft>
              <a:buNone/>
            </a:pPr>
            <a:r>
              <a:rPr lang="fr-FR" sz="1200" b="0" i="1" baseline="0">
                <a:solidFill>
                  <a:schemeClr val="dk1"/>
                </a:solidFill>
                <a:latin typeface="Calibri"/>
                <a:ea typeface="Calibri"/>
                <a:cs typeface="Calibri"/>
                <a:sym typeface="Calibri"/>
              </a:rPr>
              <a:t>Quelle est la 2</a:t>
            </a:r>
            <a:r>
              <a:rPr lang="fr-FR" sz="1200" b="0" i="1" baseline="30000">
                <a:solidFill>
                  <a:schemeClr val="dk1"/>
                </a:solidFill>
                <a:latin typeface="Calibri"/>
                <a:ea typeface="Calibri"/>
                <a:cs typeface="Calibri"/>
                <a:sym typeface="Calibri"/>
              </a:rPr>
              <a:t>e </a:t>
            </a:r>
            <a:r>
              <a:rPr lang="fr-FR" sz="1200" b="0" i="1" baseline="0">
                <a:solidFill>
                  <a:schemeClr val="dk1"/>
                </a:solidFill>
                <a:latin typeface="Calibri"/>
                <a:ea typeface="Calibri"/>
                <a:cs typeface="Calibri"/>
                <a:sym typeface="Calibri"/>
              </a:rPr>
              <a:t>étape</a:t>
            </a:r>
            <a:r>
              <a:rPr lang="fr-FR" sz="1200" b="0" i="1" baseline="30000">
                <a:solidFill>
                  <a:schemeClr val="dk1"/>
                </a:solidFill>
                <a:latin typeface="Calibri"/>
                <a:ea typeface="Calibri"/>
                <a:cs typeface="Calibri"/>
                <a:sym typeface="Calibri"/>
              </a:rPr>
              <a:t> </a:t>
            </a:r>
            <a:r>
              <a:rPr lang="fr-FR" sz="1200" b="0" i="1" baseline="0">
                <a:solidFill>
                  <a:schemeClr val="dk1"/>
                </a:solidFill>
                <a:latin typeface="Calibri"/>
                <a:ea typeface="Calibri"/>
                <a:cs typeface="Calibri"/>
                <a:sym typeface="Calibri"/>
              </a:rPr>
              <a:t>? </a:t>
            </a:r>
            <a:r>
              <a:rPr lang="fr-FR" sz="1200" b="0" i="1">
                <a:solidFill>
                  <a:schemeClr val="dk1"/>
                </a:solidFill>
                <a:latin typeface="Calibri"/>
                <a:ea typeface="Calibri"/>
                <a:cs typeface="Calibri"/>
                <a:sym typeface="Calibri"/>
              </a:rPr>
              <a:t>→ Trouver combien il reste de salades à planter.</a:t>
            </a:r>
          </a:p>
          <a:p>
            <a:pPr marL="0" lvl="0" indent="0" algn="l" rtl="0">
              <a:spcBef>
                <a:spcPts val="0"/>
              </a:spcBef>
              <a:spcAft>
                <a:spcPts val="0"/>
              </a:spcAft>
              <a:buNone/>
            </a:pPr>
            <a:r>
              <a:rPr lang="fr-FR" sz="1200" b="0" i="1" kern="1200" baseline="0">
                <a:solidFill>
                  <a:schemeClr val="tx1"/>
                </a:solidFill>
                <a:effectLst/>
                <a:latin typeface="+mn-lt"/>
                <a:ea typeface="+mn-ea"/>
                <a:cs typeface="+mn-cs"/>
              </a:rPr>
              <a:t>Comment avez-vous fait le schéma pour la première étape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baseline="0">
                <a:solidFill>
                  <a:schemeClr val="tx1"/>
                </a:solidFill>
                <a:effectLst/>
                <a:latin typeface="+mn-lt"/>
                <a:ea typeface="+mn-ea"/>
                <a:cs typeface="+mn-cs"/>
              </a:rPr>
              <a:t>Faire émerger que c’est un schéma avec six parties identiques et qu’on cherche le tout.</a:t>
            </a:r>
            <a:endParaRPr lang="fr-FR" b="0"/>
          </a:p>
          <a:p>
            <a:pPr marL="0" lvl="0" indent="0" algn="l" rtl="0">
              <a:spcBef>
                <a:spcPts val="0"/>
              </a:spcBef>
              <a:spcAft>
                <a:spcPts val="0"/>
              </a:spcAft>
              <a:buClr>
                <a:srgbClr val="8296B0"/>
              </a:buClr>
              <a:buSzPts val="1200"/>
              <a:buFont typeface="Arial"/>
              <a:buNone/>
            </a:pPr>
            <a:endParaRPr lang="fr-FR" sz="1200" b="0" i="0">
              <a:solidFill>
                <a:srgbClr val="8296B0"/>
              </a:solidFill>
              <a:latin typeface="Calibri"/>
              <a:ea typeface="Calibri"/>
              <a:cs typeface="Calibri"/>
              <a:sym typeface="Calibri"/>
            </a:endParaRPr>
          </a:p>
        </p:txBody>
      </p:sp>
      <p:sp>
        <p:nvSpPr>
          <p:cNvPr id="671" name="Google Shape;671;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91118092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B4F47-1292-C743-E82C-5575D42DDDF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92085E-6DC5-4769-3735-EC74C8645A4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272CFF1-A064-B6A9-06CF-45958FD003BD}"/>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Au lieu de faire 6 petites barres identiques pour représenter les 6 rangées, on peut tracer la première et la dernière et mettre une accolade pour montrer qu’il y a 6 parties identiques.</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Qu’avez-vous noté dans les 6 petite barres ? </a:t>
            </a:r>
            <a:r>
              <a:rPr lang="fr-FR" b="0" i="1" kern="1200" baseline="0">
                <a:solidFill>
                  <a:schemeClr val="tx1"/>
                </a:solidFill>
                <a:effectLst/>
                <a:latin typeface="Calibri" panose="020F0502020204030204" pitchFamily="34" charset="0"/>
                <a:ea typeface="+mn-ea"/>
                <a:cs typeface="Calibri" panose="020F0502020204030204" pitchFamily="34" charset="0"/>
              </a:rPr>
              <a:t>→ </a:t>
            </a:r>
            <a:r>
              <a:rPr lang="fr-FR" b="0" i="1" kern="1200" baseline="0">
                <a:solidFill>
                  <a:schemeClr val="tx1"/>
                </a:solidFill>
                <a:effectLst/>
                <a:latin typeface="Calibri" panose="020F0502020204030204" pitchFamily="34" charset="0"/>
                <a:ea typeface="+mn-ea"/>
                <a:cs typeface="+mn-cs"/>
              </a:rPr>
              <a:t>On place le nombre de salades par rangée.</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AD1E37BB-E895-BF43-6DF7-BCFC61C1932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8519406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1BC3B-D6F4-89A4-6183-27149238C24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FBB9DB2-0EA8-6B8D-36C9-4064090571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08CE4AA-DEB0-264C-F2A2-702047380C09}"/>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Voici les 6 rangées de 12 salades.</a:t>
            </a:r>
            <a:endPar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endParaRPr>
          </a:p>
          <a:p>
            <a:pPr marL="0" lvl="0" indent="0" algn="l" rtl="0">
              <a:spcBef>
                <a:spcPts val="0"/>
              </a:spcBef>
              <a:spcAft>
                <a:spcPts val="0"/>
              </a:spcAft>
              <a:buNone/>
            </a:pP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Arial" panose="020B0604020202020204" pitchFamily="34" charset="0"/>
                <a:sym typeface="Calibri"/>
              </a:rPr>
              <a:t>Qu’avez-vous placé dans la grande barre ? </a:t>
            </a:r>
            <a:r>
              <a:rPr kumimoji="0" lang="fr-FR" b="0" i="1" u="none" strike="noStrike" kern="1200" cap="none" spc="0" normalizeH="0" baseline="0" noProof="0">
                <a:ln>
                  <a:noFill/>
                </a:ln>
                <a:solidFill>
                  <a:prstClr val="black"/>
                </a:solidFill>
                <a:effectLst/>
                <a:uLnTx/>
                <a:uFillTx/>
                <a:latin typeface="Calibri" panose="020F0502020204030204" pitchFamily="34" charset="0"/>
                <a:ea typeface="+mj-ea"/>
                <a:cs typeface="Calibri" panose="020F0502020204030204" pitchFamily="34" charset="0"/>
                <a:sym typeface="Calibri"/>
              </a:rPr>
              <a:t>→ </a:t>
            </a:r>
            <a:r>
              <a:rPr lang="fr-FR" b="0" i="1">
                <a:solidFill>
                  <a:schemeClr val="dk1"/>
                </a:solidFill>
                <a:latin typeface="Calibri" panose="020F0502020204030204" pitchFamily="34" charset="0"/>
                <a:ea typeface="Calibri"/>
                <a:cs typeface="Calibri"/>
                <a:sym typeface="Calibri"/>
              </a:rPr>
              <a:t>On met un point d’interrogation dans la grande barre car c’est ce que l’on cherche.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5EFF700B-A745-AD1A-8093-4F6CB5E8FF84}"/>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59783396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0A05E1-86E3-B132-756C-56E291CA1C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E9F976-B600-6EAA-C3D6-A3F6ED91CDC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492086B-0263-7E9A-5F04-AD1532DEEDE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de trouver combien de salades ont déjà été plantées.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08306613-8E44-5262-D4A5-E57B2C4A65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132458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756C74-8E8C-A2A5-4890-079EBEA0CB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A596884-D0ED-E573-573A-0ACF8A488CF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1E907C-E462-333A-779C-8BA22AD754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Il faut écrire une multiplication : 3 × 1,20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son résultat.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CBE0BB8-05F0-AF06-F94C-5D79ABF57B45}"/>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48248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6C1D9-6E91-5DA4-8E4D-8ECCA492FE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2200D9-500C-1CC2-0CE5-65DC2E66079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7E52CF-ECF6-518A-F7D0-3AECE30E6D4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Il faut écrire une multiplication 6 × 12.</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son résultat.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675D4036-5E3D-93DA-84EA-3372D05722C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3962932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DCC20-5F25-D755-BFE2-7ECB68B5332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19A19C-6E8C-EEE2-C618-277DE1EC63C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DE16CE-D1FC-2AA1-3AE8-AD7F8AC17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6 × 12 = 72.</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Est-ce la réponse à notre problème ? </a:t>
            </a:r>
            <a:r>
              <a:rPr lang="fr-FR" b="0" i="1">
                <a:solidFill>
                  <a:schemeClr val="dk1"/>
                </a:solidFill>
                <a:latin typeface="Calibri" panose="020F0502020204030204" pitchFamily="34" charset="0"/>
                <a:ea typeface="Calibri"/>
                <a:cs typeface="Calibri"/>
                <a:sym typeface="Calibri"/>
              </a:rPr>
              <a:t>→ Non, c’est le nombre de salades déjà plantées.</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 doit-on chercher ensuite ? </a:t>
            </a:r>
            <a:r>
              <a:rPr lang="fr-FR" b="0" i="1">
                <a:solidFill>
                  <a:schemeClr val="dk1"/>
                </a:solidFill>
                <a:latin typeface="Calibri" panose="020F0502020204030204" pitchFamily="34" charset="0"/>
                <a:ea typeface="Calibri"/>
                <a:cs typeface="Calibri"/>
                <a:sym typeface="Calibri"/>
              </a:rPr>
              <a:t>→ Combien il reste de salades à planter.</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Comment avez-vous fait le schéma en barres représentant la deuxième étape de ce problème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Faire émerger que c’est un schéma où l’on enlève et où on cherche ce qu’il y a à la fin.</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86C5065-90C3-8472-716C-34021FBF0E8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6242032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6A97A-1590-53DD-B1B7-9918B37B9C7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C9239C3-C32D-EE11-9857-5836412B2B9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EEC4C4D-8940-59EC-662E-53F70F9055C5}"/>
              </a:ext>
            </a:extLst>
          </p:cNvPr>
          <p:cNvSpPr>
            <a:spLocks noGrp="1"/>
          </p:cNvSpPr>
          <p:nvPr>
            <p:ph type="body" idx="1"/>
          </p:nvPr>
        </p:nvSpPr>
        <p:spPr/>
        <p:txBody>
          <a:bodyPr/>
          <a:lstStyle/>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On place 2 petites barres et une grande barre.</a:t>
            </a:r>
          </a:p>
          <a:p>
            <a:pPr marL="0" lvl="0" indent="0" algn="l" rtl="0">
              <a:spcBef>
                <a:spcPts val="0"/>
              </a:spcBef>
              <a:spcAft>
                <a:spcPts val="0"/>
              </a:spcAft>
              <a:buNone/>
            </a:pPr>
            <a:r>
              <a:rPr lang="fr-FR" b="0" i="1" kern="1200" baseline="0">
                <a:solidFill>
                  <a:schemeClr val="tx1"/>
                </a:solidFill>
                <a:effectLst/>
                <a:latin typeface="Calibri" panose="020F0502020204030204" pitchFamily="34" charset="0"/>
                <a:ea typeface="+mn-ea"/>
                <a:cs typeface="+mn-cs"/>
              </a:rPr>
              <a:t>Que place-t-on dans la grande barre ? </a:t>
            </a:r>
            <a:r>
              <a:rPr lang="fr-FR" b="0" i="1">
                <a:solidFill>
                  <a:schemeClr val="dk1"/>
                </a:solidFill>
                <a:latin typeface="Calibri" panose="020F0502020204030204" pitchFamily="34" charset="0"/>
                <a:ea typeface="Calibri"/>
                <a:cs typeface="Calibri" panose="020F0502020204030204" pitchFamily="34" charset="0"/>
                <a:sym typeface="Calibri"/>
              </a:rPr>
              <a:t>→ On place 90 car c’est le nombre de salades qu’il y avait à planter au départ.</a:t>
            </a:r>
            <a:endParaRPr lang="fr-FR" b="0" i="0"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36426A5D-100E-47A4-8D6B-EA305B5D7DC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76573775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A7F1E-F0A7-86DA-AF48-5150BD12B59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2F30CC5-3E5A-1FDA-58B2-FD8D16E2B8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C43E72C-4D05-98D5-8BC0-ACA3D6BFF1A6}"/>
              </a:ext>
            </a:extLst>
          </p:cNvPr>
          <p:cNvSpPr>
            <a:spLocks noGrp="1"/>
          </p:cNvSpPr>
          <p:nvPr>
            <p:ph type="body" idx="1"/>
          </p:nvPr>
        </p:nvSpPr>
        <p:spPr/>
        <p:txBody>
          <a:bodyPr/>
          <a:lstStyle/>
          <a:p>
            <a:pPr marL="0" lvl="0" indent="0" algn="l" rtl="0">
              <a:spcBef>
                <a:spcPts val="0"/>
              </a:spcBef>
              <a:spcAft>
                <a:spcPts val="0"/>
              </a:spcAft>
              <a:buNone/>
            </a:pPr>
            <a:r>
              <a:rPr lang="fr-FR" b="0" i="1">
                <a:solidFill>
                  <a:schemeClr val="dk1"/>
                </a:solidFill>
                <a:latin typeface="Calibri" panose="020F0502020204030204" pitchFamily="34" charset="0"/>
                <a:ea typeface="Calibri"/>
                <a:cs typeface="Calibri" panose="020F0502020204030204" pitchFamily="34" charset="0"/>
                <a:sym typeface="Calibri"/>
              </a:rPr>
              <a:t>Que </a:t>
            </a:r>
            <a:r>
              <a:rPr lang="fr-FR" b="0" i="1">
                <a:solidFill>
                  <a:schemeClr val="dk1"/>
                </a:solidFill>
                <a:latin typeface="Calibri" panose="020F0502020204030204" pitchFamily="34" charset="0"/>
                <a:ea typeface="Calibri"/>
                <a:cs typeface="Calibri"/>
                <a:sym typeface="Calibri"/>
              </a:rPr>
              <a:t>place-t-on dans les petites barres ? </a:t>
            </a:r>
            <a:r>
              <a:rPr lang="fr-FR" b="0" i="1">
                <a:solidFill>
                  <a:schemeClr val="dk1"/>
                </a:solidFill>
                <a:latin typeface="Calibri" panose="020F0502020204030204" pitchFamily="34" charset="0"/>
                <a:ea typeface="Calibri"/>
                <a:cs typeface="Calibri" panose="020F0502020204030204" pitchFamily="34" charset="0"/>
                <a:sym typeface="Calibri"/>
              </a:rPr>
              <a:t>→ Dans une des petites barres, on place 72 car c’est le résultat de la première étape (le nombre de salades déjà plantées) et dans la deuxième petite barre, on place un point d’interrogation car on cherche ce qu’il reste à planter.</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DF5EA9D3-9060-5BFB-89F0-07DD2BCB2EB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13904084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0C978-88D2-C76E-D033-C049B667970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73954D5-BB5C-88CC-9EE7-048CA8E86C2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0A833E7-A601-4912-05AC-1D9D58C4C72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Voici le schéma en barres qui permet trouver combien il reste de salades à planter.</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Quelle opération avez-vous écrite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a:solidFill>
                  <a:schemeClr val="tx1"/>
                </a:solidFill>
                <a:effectLst/>
                <a:latin typeface="Calibri" panose="020F0502020204030204" pitchFamily="34" charset="0"/>
                <a:ea typeface="+mn-ea"/>
                <a:cs typeface="+mn-cs"/>
              </a:rPr>
              <a:t>Interroger un élève pour qu’il propose sa modélisation.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A4D90C88-B535-CBDA-8D08-217FBA5762A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292385675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9A964-BC1D-CBEF-A7B5-99C214C8E88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75C9A52-966E-4A94-3070-BDC2B99A436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A0559E-CAC5-98DB-0634-39AB32C8546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faut écrire une soustraction : 90 – 72.</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Quel résultat avez-vous trouvé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2A1A0ECD-B22A-0860-B57B-DEE3137D96E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1405775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9F883C-4FCF-71AA-28E3-4FA16AC1203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393B617-7850-E001-E551-819E6792EB7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AA2F2BB-DF7D-D4E0-59EB-540FF6C39A3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90 – 72 = 18.</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On peut décomposer en 90 – 70 – 2.</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Avons-nous trouvé la réponse à notre problème ? </a:t>
            </a:r>
            <a:r>
              <a:rPr lang="fr-FR" b="0" i="1">
                <a:solidFill>
                  <a:schemeClr val="dk1"/>
                </a:solidFill>
                <a:latin typeface="Calibri" panose="020F0502020204030204" pitchFamily="34" charset="0"/>
                <a:ea typeface="Calibri"/>
                <a:cs typeface="Calibri"/>
                <a:sym typeface="Calibri"/>
              </a:rPr>
              <a:t>→ Oui, car on cherche le nombre de salades qu’il reste à planter.</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dk1"/>
                </a:solidFill>
                <a:effectLst/>
                <a:latin typeface="Calibri" panose="020F0502020204030204" pitchFamily="34" charset="0"/>
                <a:ea typeface="+mn-ea"/>
                <a:cs typeface="Calibri"/>
                <a:sym typeface="Calibri"/>
              </a:rPr>
              <a:t>Interroger un élève pour qu’il propose une phrase-réponse.</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56786B4D-73BA-1FF4-7F0D-6429E9A7227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126790580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CC6AE8-35B6-AB9A-3364-A10F34E56D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410E501-54CE-66F5-8F07-10AEC6477CC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D7A1256-CE06-820B-C38D-3EEF55EDC0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reste 48 salades à planter.</a:t>
            </a:r>
            <a:endParaRPr lang="fr-FR" b="0" i="0" kern="1200" baseline="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8DDE90ED-7B55-3240-A89B-1B255CAA1CC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40148672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Distribuer la fiche photocopiable n° 63.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dirty="0">
                <a:latin typeface="Calibri" panose="020F0502020204030204" pitchFamily="34" charset="0"/>
              </a:rPr>
              <a:t>Expliquer que certaines figures sont cachées et que l’objectif est de retrouver les valeurs manquantes par calcul.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Comment peut-on trouver le nombre de ronds orange ? </a:t>
            </a:r>
            <a:r>
              <a:rPr lang="fr-FR" b="0" i="1" dirty="0">
                <a:latin typeface="Calibri" panose="020F0502020204030204" pitchFamily="34" charset="0"/>
                <a:cs typeface="Calibri" panose="020F0502020204030204" pitchFamily="34" charset="0"/>
              </a:rPr>
              <a:t>→ </a:t>
            </a:r>
            <a:r>
              <a:rPr lang="fr-FR" b="0" i="1" dirty="0">
                <a:latin typeface="Calibri" panose="020F0502020204030204" pitchFamily="34" charset="0"/>
              </a:rPr>
              <a:t>En se servant des informations de la première ligne.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Sur la feuille, complétez la case correspondant au nombre de ronds orange</a:t>
            </a:r>
            <a:r>
              <a:rPr lang="fr-FR" b="0" i="1" baseline="0" dirty="0">
                <a:latin typeface="Calibri" panose="020F0502020204030204" pitchFamily="34" charset="0"/>
              </a:rPr>
              <a:t>.</a:t>
            </a:r>
            <a:r>
              <a:rPr lang="fr-FR" b="0" strike="noStrike"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strike="noStrike" dirty="0">
                <a:latin typeface="Calibri" panose="020F0502020204030204" pitchFamily="34" charset="0"/>
              </a:rPr>
              <a:t>Laisser 1 minute aux élèves, puis, reprendre en collectif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strike="noStrike" dirty="0">
                <a:latin typeface="Calibri" panose="020F0502020204030204" pitchFamily="34" charset="0"/>
              </a:rPr>
              <a:t>Quels calculs peut-on faire pour trouver combien il y a de ronds orange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strike="noStrike" dirty="0">
                <a:latin typeface="Calibri" panose="020F0502020204030204" pitchFamily="34" charset="0"/>
              </a:rPr>
              <a:t>Interroger un élève.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Calibri" panose="020F0502020204030204" pitchFamily="34" charset="0"/>
              </a:rPr>
              <a:t>5 + 2 = 7 :  il y a 7 ronds verts et violets.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Calibri" panose="020F0502020204030204" pitchFamily="34" charset="0"/>
              </a:rPr>
              <a:t>10 – 7 = 3 : il faut 3 ronds orange pour arriver à un total de 10.</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089E3F0C-85DA-C008-54D8-3462AAD29F00}"/>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311161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B98FF-F565-DCC5-8E39-DA66E4B01EA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D40247D-54D8-7508-5A10-A42867117E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A682E-E9D4-E7EA-DE8E-7F9FBB6DE98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Calibri" panose="020F0502020204030204" pitchFamily="34" charset="0"/>
              </a:rPr>
              <a:t>Vous allez à présent finir de compléter toutes les cases du tableau en vous servant des informations déjà données.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cs typeface="Calibri" panose="020F0502020204030204" pitchFamily="34" charset="0"/>
              </a:rPr>
              <a:t>Laisser un moment aux élèves puis faire une correction collective.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Comment peut-on trouver le nombre de carrés violets ? </a:t>
            </a:r>
            <a:r>
              <a:rPr lang="fr-FR" b="0" i="1" dirty="0">
                <a:latin typeface="Calibri" panose="020F0502020204030204" pitchFamily="34" charset="0"/>
                <a:cs typeface="Calibri" panose="020F0502020204030204" pitchFamily="34" charset="0"/>
              </a:rPr>
              <a:t>→ En se servant des 2 ronds violets et du nombre total de figures violettes.</a:t>
            </a:r>
            <a:endParaRPr lang="fr-FR" b="0" i="0"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E3BFB21-7A10-EE27-984C-C82AFACD2D7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DFD38D53-FD6F-B71A-4945-98DDEFB1B8C4}"/>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7150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24D9B4-4AA1-99E2-9FC7-4CF47018711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DB3D0F-DEC0-159E-B267-13AD72D88BA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067A76D-8C03-B863-1CF6-0B175A4941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3 × 1,20 = 3,60.</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Est-ce la réponse à notre problème ? </a:t>
            </a:r>
            <a:r>
              <a:rPr lang="fr-FR" b="0" i="1">
                <a:solidFill>
                  <a:schemeClr val="dk1"/>
                </a:solidFill>
                <a:latin typeface="Calibri" panose="020F0502020204030204" pitchFamily="34" charset="0"/>
                <a:ea typeface="Calibri"/>
                <a:cs typeface="Calibri"/>
                <a:sym typeface="Calibri"/>
              </a:rPr>
              <a:t>→ Non, c’est juste le prix des 3 croissants.</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1" kern="1200" baseline="0">
                <a:solidFill>
                  <a:schemeClr val="tx1"/>
                </a:solidFill>
                <a:effectLst/>
                <a:latin typeface="Calibri" panose="020F0502020204030204" pitchFamily="34" charset="0"/>
                <a:ea typeface="+mn-ea"/>
                <a:cs typeface="+mn-cs"/>
              </a:rPr>
              <a:t>Que doit-on chercher ensuite ? </a:t>
            </a:r>
            <a:r>
              <a:rPr lang="fr-FR" b="0" i="1">
                <a:solidFill>
                  <a:schemeClr val="dk1"/>
                </a:solidFill>
                <a:latin typeface="Calibri" panose="020F0502020204030204" pitchFamily="34" charset="0"/>
                <a:ea typeface="Calibri"/>
                <a:cs typeface="Calibri"/>
                <a:sym typeface="Calibri"/>
              </a:rPr>
              <a:t>→ Combien il reste d’argent à Malo.</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F45205CD-43DE-C758-4B25-15416C1A70F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663934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D7C844-B1EE-5F23-CAFD-4259B86CC8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64C4B39-5EEA-F411-94B6-530B7BD1B78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DB27DFD-4DE3-11D0-B046-EE37272E4C1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cs typeface="Calibri" panose="020F0502020204030204" pitchFamily="34" charset="0"/>
              </a:rPr>
              <a:t>6 – 2 = 4 : il faut 4 carrés violets pour arriver à un total de 6 figures violettes.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Calibri" panose="020F0502020204030204" pitchFamily="34" charset="0"/>
              </a:rPr>
              <a:t>Comment peut-on trouver le nombre de carrés verts ? </a:t>
            </a:r>
            <a:r>
              <a:rPr lang="fr-FR" b="0" i="1" dirty="0">
                <a:latin typeface="Calibri" panose="020F0502020204030204" pitchFamily="34" charset="0"/>
                <a:cs typeface="Calibri" panose="020F0502020204030204" pitchFamily="34" charset="0"/>
              </a:rPr>
              <a:t>→ En se servant de la deuxième ligne du tableau. Le nombre total de carrés est 6.</a:t>
            </a:r>
            <a:endParaRPr lang="fr-FR" b="0" i="0"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2298679-954A-337F-A2DF-F3D81D073E7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78C6F704-5CE4-A40C-3539-4CCE281CA486}"/>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866942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5B55-A0E2-1DFF-8029-CB315E7ECE5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1D44609-33E9-897A-9085-10B960CC83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2BC8ADB-7414-8129-0091-16913529CF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2 + 4 = 6 :  il y a 6 carrés orange et violets.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6 – 6 = 0 : il n’y a donc pas de carrés verts.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a:latin typeface="Calibri" panose="020F0502020204030204" pitchFamily="34" charset="0"/>
                <a:cs typeface="Calibri" panose="020F0502020204030204" pitchFamily="34" charset="0"/>
              </a:rPr>
              <a:t>Interroger des élèves pour finir de compléter les cases manquantes en demandant de justifier les réponses.</a:t>
            </a:r>
          </a:p>
        </p:txBody>
      </p:sp>
      <p:sp>
        <p:nvSpPr>
          <p:cNvPr id="4" name="Espace réservé du numéro de diapositive 3">
            <a:extLst>
              <a:ext uri="{FF2B5EF4-FFF2-40B4-BE49-F238E27FC236}">
                <a16:creationId xmlns:a16="http://schemas.microsoft.com/office/drawing/2014/main" id="{4047853C-CCAE-464C-8BD2-DFC4260140B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93FD79EC-2D8F-699C-2388-D562C19CE1BB}"/>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687060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B596D1-A805-EEA6-D753-71E9BF82C73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F5E4593-2FDE-A2BF-E73F-71ECED61C30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7FC2727-221F-89B9-1CFF-2D8509866EC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Pointer avec le doigt au fur et à mesure les cases complétées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5 + 0 = 5 figures vertes au total.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a:latin typeface="Calibri" panose="020F0502020204030204" pitchFamily="34" charset="0"/>
              </a:rPr>
              <a:t>3 + 2 = 5 figures orange au total.</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rPr>
              <a:t>Comment peut-on trouver le nombre total de figures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a:latin typeface="Calibri" panose="020F0502020204030204" pitchFamily="34" charset="0"/>
                <a:cs typeface="Calibri" panose="020F0502020204030204" pitchFamily="34" charset="0"/>
              </a:rPr>
              <a:t>Interroger des élèves et faire émerger les 2 possibilités.</a:t>
            </a:r>
          </a:p>
        </p:txBody>
      </p:sp>
      <p:sp>
        <p:nvSpPr>
          <p:cNvPr id="4" name="Espace réservé du numéro de diapositive 3">
            <a:extLst>
              <a:ext uri="{FF2B5EF4-FFF2-40B4-BE49-F238E27FC236}">
                <a16:creationId xmlns:a16="http://schemas.microsoft.com/office/drawing/2014/main" id="{950138BB-9F65-35DB-B9E1-2D94AE5C2C4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E8EA8EA3-62FC-27A4-A27B-2CE008A15549}"/>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71634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C90085-F885-ED29-2538-0C9617414D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9C89257-88EE-A223-B59B-7C60327C33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BC1B75-C3BD-A999-2622-A4B444BE1FF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Il y a 2 solutions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on ajoute les ronds et les carrés : 10 + 6 = 16</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 on ajoute les figures vertes, orange et violettes : 5 + 5 + 6 = 16.</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a:latin typeface="Calibri" panose="020F0502020204030204" pitchFamily="34" charset="0"/>
                <a:cs typeface="Calibri" panose="020F0502020204030204" pitchFamily="34" charset="0"/>
              </a:rPr>
              <a:t>On doit trouver le même résultat.</a:t>
            </a:r>
            <a:endParaRPr lang="fr-FR" b="0"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98512515-C400-392F-83EF-6862131EAA2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Espace réservé de la date 4">
            <a:extLst>
              <a:ext uri="{FF2B5EF4-FFF2-40B4-BE49-F238E27FC236}">
                <a16:creationId xmlns:a16="http://schemas.microsoft.com/office/drawing/2014/main" id="{321D5BC7-3A8B-6047-FD30-D38757F6E304}"/>
              </a:ext>
            </a:extLst>
          </p:cNvPr>
          <p:cNvSpPr>
            <a:spLocks noGrp="1"/>
          </p:cNvSpPr>
          <p:nvPr>
            <p:ph type="dt" idx="1"/>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endParaRPr kumimoji="0" lang="fr-FR"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9487401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 name="Google Shape;8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t>Aujourd’hui, vous allez résoudre deux problèmes par écrit pour vérifier que vous avez bien compris comment on résout des problèmes à étapes.</a:t>
            </a:r>
          </a:p>
          <a:p>
            <a:pPr marL="0" lvl="0" indent="0" algn="l" rtl="0">
              <a:spcBef>
                <a:spcPts val="0"/>
              </a:spcBef>
              <a:spcAft>
                <a:spcPts val="0"/>
              </a:spcAft>
              <a:buNone/>
            </a:pPr>
            <a:endParaRPr lang="fr-FR"/>
          </a:p>
        </p:txBody>
      </p:sp>
      <p:sp>
        <p:nvSpPr>
          <p:cNvPr id="83" name="Google Shape;8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84</a:t>
            </a:fld>
            <a:endParaRPr/>
          </a:p>
        </p:txBody>
      </p:sp>
    </p:spTree>
    <p:extLst>
      <p:ext uri="{BB962C8B-B14F-4D97-AF65-F5344CB8AC3E}">
        <p14:creationId xmlns:p14="http://schemas.microsoft.com/office/powerpoint/2010/main" val="14419900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a:extLst>
            <a:ext uri="{FF2B5EF4-FFF2-40B4-BE49-F238E27FC236}">
              <a16:creationId xmlns:a16="http://schemas.microsoft.com/office/drawing/2014/main" id="{742AF3D9-CAB5-672A-71B9-D5A287200655}"/>
            </a:ext>
          </a:extLst>
        </p:cNvPr>
        <p:cNvGrpSpPr/>
        <p:nvPr/>
      </p:nvGrpSpPr>
      <p:grpSpPr>
        <a:xfrm>
          <a:off x="0" y="0"/>
          <a:ext cx="0" cy="0"/>
          <a:chOff x="0" y="0"/>
          <a:chExt cx="0" cy="0"/>
        </a:xfrm>
      </p:grpSpPr>
      <p:sp>
        <p:nvSpPr>
          <p:cNvPr id="1304" name="Google Shape;1304;p82:notes">
            <a:extLst>
              <a:ext uri="{FF2B5EF4-FFF2-40B4-BE49-F238E27FC236}">
                <a16:creationId xmlns:a16="http://schemas.microsoft.com/office/drawing/2014/main" id="{117758E0-5A27-9817-5AA5-DF83E0D11F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5" name="Google Shape;1305;p82:notes">
            <a:extLst>
              <a:ext uri="{FF2B5EF4-FFF2-40B4-BE49-F238E27FC236}">
                <a16:creationId xmlns:a16="http://schemas.microsoft.com/office/drawing/2014/main" id="{DE302D05-E27B-58FF-551A-D9D814C4249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t>Voici le premier problème. </a:t>
            </a:r>
            <a:r>
              <a:rPr lang="fr-FR" b="0" dirty="0"/>
              <a:t>Demander à un élève de lire le problème.</a:t>
            </a:r>
          </a:p>
          <a:p>
            <a:pPr marL="0" lvl="0" indent="0" algn="l" rtl="0">
              <a:spcBef>
                <a:spcPts val="0"/>
              </a:spcBef>
              <a:spcAft>
                <a:spcPts val="0"/>
              </a:spcAft>
              <a:buNone/>
            </a:pPr>
            <a:r>
              <a:rPr lang="fr-FR" b="0" dirty="0"/>
              <a:t>S’il n’y a pas de question relative à des difficultés de vocabulaire, distribuer la fiche-réponse. </a:t>
            </a:r>
          </a:p>
          <a:p>
            <a:pPr marL="0" lvl="0" indent="0" algn="l" rtl="0">
              <a:spcBef>
                <a:spcPts val="0"/>
              </a:spcBef>
              <a:spcAft>
                <a:spcPts val="0"/>
              </a:spcAft>
              <a:buNone/>
            </a:pPr>
            <a:r>
              <a:rPr lang="fr-FR" b="0" dirty="0"/>
              <a:t>Expliquer que les élèves devront répondre dans le cadre 1.</a:t>
            </a:r>
          </a:p>
          <a:p>
            <a:pPr marL="0" lvl="0" indent="0" algn="l" rtl="0">
              <a:spcBef>
                <a:spcPts val="0"/>
              </a:spcBef>
              <a:spcAft>
                <a:spcPts val="0"/>
              </a:spcAft>
              <a:buClr>
                <a:schemeClr val="dk1"/>
              </a:buClr>
              <a:buSzPts val="1200"/>
              <a:buFont typeface="Arial"/>
              <a:buNone/>
            </a:pPr>
            <a:r>
              <a:rPr lang="fr-FR" sz="1200" b="0" i="1" dirty="0">
                <a:solidFill>
                  <a:schemeClr val="dk1"/>
                </a:solidFill>
                <a:latin typeface="Calibri"/>
                <a:ea typeface="Calibri"/>
                <a:cs typeface="Calibri"/>
                <a:sym typeface="Calibri"/>
              </a:rPr>
              <a:t>Vous allez résoudre</a:t>
            </a:r>
            <a:r>
              <a:rPr lang="fr-FR" sz="1200" b="0" i="1" dirty="0">
                <a:solidFill>
                  <a:srgbClr val="8296B0"/>
                </a:solidFill>
                <a:latin typeface="Calibri"/>
                <a:ea typeface="Calibri"/>
                <a:cs typeface="Calibri"/>
                <a:sym typeface="Calibri"/>
              </a:rPr>
              <a:t> ce problème. Vous pouvez faire un schéma.</a:t>
            </a:r>
            <a:endParaRPr lang="fr-FR" dirty="0"/>
          </a:p>
          <a:p>
            <a:pPr marL="0" marR="0" lvl="0" indent="0" algn="l" defTabSz="914400" rtl="0" eaLnBrk="1" fontAlgn="auto" latinLnBrk="0" hangingPunct="1">
              <a:lnSpc>
                <a:spcPct val="100000"/>
              </a:lnSpc>
              <a:spcBef>
                <a:spcPts val="0"/>
              </a:spcBef>
              <a:spcAft>
                <a:spcPts val="0"/>
              </a:spcAft>
              <a:buClr>
                <a:srgbClr val="8296B0"/>
              </a:buClr>
              <a:buSzPts val="1200"/>
              <a:buFont typeface="Arial"/>
              <a:buNone/>
              <a:tabLst/>
              <a:defRPr/>
            </a:pPr>
            <a:r>
              <a:rPr lang="fr-FR" sz="1200" b="0" i="0" dirty="0">
                <a:solidFill>
                  <a:srgbClr val="8296B0"/>
                </a:solidFill>
                <a:latin typeface="Calibri"/>
                <a:ea typeface="Calibri"/>
                <a:cs typeface="Calibri"/>
                <a:sym typeface="Calibri"/>
              </a:rPr>
              <a:t>Laisser entre 5 et 7 minutes aux élèves pour résoudre le problème.</a:t>
            </a:r>
          </a:p>
          <a:p>
            <a:pPr marL="0" marR="0" lvl="0" indent="0" algn="l" defTabSz="914400" rtl="0" eaLnBrk="1" fontAlgn="auto" latinLnBrk="0" hangingPunct="1">
              <a:lnSpc>
                <a:spcPct val="100000"/>
              </a:lnSpc>
              <a:spcBef>
                <a:spcPts val="0"/>
              </a:spcBef>
              <a:spcAft>
                <a:spcPts val="0"/>
              </a:spcAft>
              <a:buClr>
                <a:srgbClr val="8296B0"/>
              </a:buClr>
              <a:buSzPts val="1200"/>
              <a:buFont typeface="Arial"/>
              <a:buNone/>
              <a:tabLst/>
              <a:defRPr/>
            </a:pPr>
            <a:r>
              <a:rPr lang="fr-FR" sz="1200" b="0" i="0" baseline="0" dirty="0">
                <a:solidFill>
                  <a:srgbClr val="8296B0"/>
                </a:solidFill>
                <a:latin typeface="Calibri"/>
                <a:ea typeface="Calibri"/>
                <a:cs typeface="Calibri"/>
                <a:sym typeface="Calibri"/>
              </a:rPr>
              <a:t>Faire une correction collective des 2 problèmes </a:t>
            </a:r>
            <a:r>
              <a:rPr lang="fr-FR" sz="1200" b="1" i="0" baseline="0" dirty="0">
                <a:solidFill>
                  <a:srgbClr val="8296B0"/>
                </a:solidFill>
                <a:latin typeface="Calibri"/>
                <a:ea typeface="Calibri"/>
                <a:cs typeface="Calibri"/>
                <a:sym typeface="Calibri"/>
              </a:rPr>
              <a:t>après la résolution du 2</a:t>
            </a:r>
            <a:r>
              <a:rPr lang="fr-FR" sz="1200" b="1" i="0" baseline="30000" dirty="0">
                <a:solidFill>
                  <a:srgbClr val="8296B0"/>
                </a:solidFill>
                <a:latin typeface="Calibri"/>
                <a:ea typeface="Calibri"/>
                <a:cs typeface="Calibri"/>
                <a:sym typeface="Calibri"/>
              </a:rPr>
              <a:t>e</a:t>
            </a:r>
            <a:r>
              <a:rPr lang="fr-FR" sz="1200" b="1" i="0" baseline="0" dirty="0">
                <a:solidFill>
                  <a:srgbClr val="8296B0"/>
                </a:solidFill>
                <a:latin typeface="Calibri"/>
                <a:ea typeface="Calibri"/>
                <a:cs typeface="Calibri"/>
                <a:sym typeface="Calibri"/>
              </a:rPr>
              <a:t> problème </a:t>
            </a:r>
            <a:r>
              <a:rPr lang="fr-FR" sz="1200" b="0" i="0" baseline="0" dirty="0">
                <a:solidFill>
                  <a:srgbClr val="8296B0"/>
                </a:solidFill>
                <a:latin typeface="Calibri"/>
                <a:ea typeface="Calibri"/>
                <a:cs typeface="Calibri"/>
                <a:sym typeface="Calibri"/>
              </a:rPr>
              <a:t>en détaillant les étapes </a:t>
            </a:r>
            <a:r>
              <a:rPr lang="fr-FR" b="0" i="0" dirty="0"/>
              <a:t>:</a:t>
            </a:r>
            <a:r>
              <a:rPr lang="fr-FR" sz="1200" b="0" i="0" baseline="0" dirty="0">
                <a:solidFill>
                  <a:srgbClr val="8296B0"/>
                </a:solidFill>
                <a:latin typeface="Calibri"/>
                <a:ea typeface="Calibri"/>
                <a:cs typeface="Calibri"/>
                <a:sym typeface="Calibri"/>
              </a:rPr>
              <a:t> </a:t>
            </a:r>
            <a:r>
              <a:rPr lang="fr-FR" b="0" dirty="0"/>
              <a:t>schémas en barres et modélisation. </a:t>
            </a:r>
          </a:p>
          <a:p>
            <a:pPr marL="0" lvl="0" indent="0" algn="l" rtl="0">
              <a:spcBef>
                <a:spcPts val="0"/>
              </a:spcBef>
              <a:spcAft>
                <a:spcPts val="0"/>
              </a:spcAft>
              <a:buNone/>
            </a:pPr>
            <a:r>
              <a:rPr lang="fr-FR" b="0" i="0" dirty="0"/>
              <a:t>Calcul en deux étapes : 5 × 25 = 125 puis 125 – 108 = 17.</a:t>
            </a:r>
          </a:p>
          <a:p>
            <a:pPr marL="0" lvl="0" indent="0" algn="l" rtl="0">
              <a:spcBef>
                <a:spcPts val="0"/>
              </a:spcBef>
              <a:spcAft>
                <a:spcPts val="0"/>
              </a:spcAft>
              <a:buNone/>
            </a:pPr>
            <a:r>
              <a:rPr lang="fr-FR" b="1" i="0" dirty="0"/>
              <a:t>Réponse attendue </a:t>
            </a:r>
            <a:r>
              <a:rPr lang="fr-FR" b="0" i="0" dirty="0"/>
              <a:t>: Il reste 17 vis à Rose.</a:t>
            </a:r>
          </a:p>
        </p:txBody>
      </p:sp>
      <p:sp>
        <p:nvSpPr>
          <p:cNvPr id="1306" name="Google Shape;1306;p82:notes">
            <a:extLst>
              <a:ext uri="{FF2B5EF4-FFF2-40B4-BE49-F238E27FC236}">
                <a16:creationId xmlns:a16="http://schemas.microsoft.com/office/drawing/2014/main" id="{DAB590B5-6028-722A-8B31-763BE7E2BB6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49969127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a:extLst>
            <a:ext uri="{FF2B5EF4-FFF2-40B4-BE49-F238E27FC236}">
              <a16:creationId xmlns:a16="http://schemas.microsoft.com/office/drawing/2014/main" id="{79354489-44EF-7BC9-8212-94D0C18B2C63}"/>
            </a:ext>
          </a:extLst>
        </p:cNvPr>
        <p:cNvGrpSpPr/>
        <p:nvPr/>
      </p:nvGrpSpPr>
      <p:grpSpPr>
        <a:xfrm>
          <a:off x="0" y="0"/>
          <a:ext cx="0" cy="0"/>
          <a:chOff x="0" y="0"/>
          <a:chExt cx="0" cy="0"/>
        </a:xfrm>
      </p:grpSpPr>
      <p:sp>
        <p:nvSpPr>
          <p:cNvPr id="1304" name="Google Shape;1304;p82:notes">
            <a:extLst>
              <a:ext uri="{FF2B5EF4-FFF2-40B4-BE49-F238E27FC236}">
                <a16:creationId xmlns:a16="http://schemas.microsoft.com/office/drawing/2014/main" id="{E9F589E0-26D1-92C4-996D-5D9E3660274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5" name="Google Shape;1305;p82:notes">
            <a:extLst>
              <a:ext uri="{FF2B5EF4-FFF2-40B4-BE49-F238E27FC236}">
                <a16:creationId xmlns:a16="http://schemas.microsoft.com/office/drawing/2014/main" id="{B039ED38-41CB-3D06-24EE-D5B8AEB8F7D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t>Voici le deuxième problème. </a:t>
            </a:r>
            <a:r>
              <a:rPr lang="fr-FR" b="0" dirty="0"/>
              <a:t>Demander à un élève de lire le problème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0" i="1" dirty="0">
                <a:solidFill>
                  <a:schemeClr val="dk1"/>
                </a:solidFill>
                <a:latin typeface="Calibri"/>
                <a:ea typeface="Calibri"/>
                <a:cs typeface="Calibri"/>
                <a:sym typeface="Calibri"/>
              </a:rPr>
              <a:t>Vous allez résoudre</a:t>
            </a:r>
            <a:r>
              <a:rPr lang="fr-FR" sz="1200" b="0" i="1" dirty="0">
                <a:solidFill>
                  <a:srgbClr val="8296B0"/>
                </a:solidFill>
                <a:latin typeface="Calibri"/>
                <a:ea typeface="Calibri"/>
                <a:cs typeface="Calibri"/>
                <a:sym typeface="Calibri"/>
              </a:rPr>
              <a:t> ce problème. Vous pouvez faire </a:t>
            </a:r>
            <a:r>
              <a:rPr lang="fr-FR" sz="1200" b="0" i="1">
                <a:solidFill>
                  <a:srgbClr val="8296B0"/>
                </a:solidFill>
                <a:latin typeface="Calibri"/>
                <a:ea typeface="Calibri"/>
                <a:cs typeface="Calibri"/>
                <a:sym typeface="Calibri"/>
              </a:rPr>
              <a:t>un schéma.</a:t>
            </a:r>
            <a:endParaRPr lang="fr-FR" dirty="0"/>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0" dirty="0"/>
              <a:t>Expliquer que les élèves devront répondre dans le cadre 2.</a:t>
            </a:r>
          </a:p>
          <a:p>
            <a:pPr marL="0" lvl="0" indent="0" algn="l" rtl="0">
              <a:spcBef>
                <a:spcPts val="0"/>
              </a:spcBef>
              <a:spcAft>
                <a:spcPts val="0"/>
              </a:spcAft>
              <a:buClr>
                <a:schemeClr val="dk1"/>
              </a:buClr>
              <a:buSzPts val="1200"/>
              <a:buFont typeface="Arial"/>
              <a:buNone/>
            </a:pPr>
            <a:r>
              <a:rPr lang="fr-FR" sz="1200" b="0" i="0" dirty="0">
                <a:solidFill>
                  <a:srgbClr val="8296B0"/>
                </a:solidFill>
                <a:latin typeface="Calibri"/>
                <a:ea typeface="Calibri"/>
                <a:cs typeface="Calibri"/>
                <a:sym typeface="Calibri"/>
              </a:rPr>
              <a:t>Laisser entre 5 et 7 minutes aux élèves pour résoudre le problème.</a:t>
            </a:r>
          </a:p>
          <a:p>
            <a:pPr marL="0" marR="0" lvl="0" indent="0" algn="l" defTabSz="914400" rtl="0" eaLnBrk="1" fontAlgn="auto" latinLnBrk="0" hangingPunct="1">
              <a:lnSpc>
                <a:spcPct val="100000"/>
              </a:lnSpc>
              <a:spcBef>
                <a:spcPts val="0"/>
              </a:spcBef>
              <a:spcAft>
                <a:spcPts val="0"/>
              </a:spcAft>
              <a:buClr>
                <a:srgbClr val="8296B0"/>
              </a:buClr>
              <a:buSzPts val="1200"/>
              <a:buFont typeface="Arial"/>
              <a:buNone/>
              <a:tabLst/>
              <a:defRPr/>
            </a:pPr>
            <a:r>
              <a:rPr lang="fr-FR" sz="1200" b="0" i="0" baseline="0" dirty="0">
                <a:solidFill>
                  <a:srgbClr val="8296B0"/>
                </a:solidFill>
                <a:latin typeface="Calibri"/>
                <a:ea typeface="Calibri"/>
                <a:cs typeface="Calibri"/>
                <a:sym typeface="Calibri"/>
              </a:rPr>
              <a:t>Faire une correction collective à la suite de la correction du 1</a:t>
            </a:r>
            <a:r>
              <a:rPr lang="fr-FR" sz="1200" b="0" i="0" baseline="30000" dirty="0">
                <a:solidFill>
                  <a:srgbClr val="8296B0"/>
                </a:solidFill>
                <a:latin typeface="Calibri"/>
                <a:ea typeface="Calibri"/>
                <a:cs typeface="Calibri"/>
                <a:sym typeface="Calibri"/>
              </a:rPr>
              <a:t>er</a:t>
            </a:r>
            <a:r>
              <a:rPr lang="fr-FR" sz="1200" b="0" i="0" baseline="0" dirty="0">
                <a:solidFill>
                  <a:srgbClr val="8296B0"/>
                </a:solidFill>
                <a:latin typeface="Calibri"/>
                <a:ea typeface="Calibri"/>
                <a:cs typeface="Calibri"/>
                <a:sym typeface="Calibri"/>
              </a:rPr>
              <a:t> problème en détaillant les étapes </a:t>
            </a:r>
            <a:r>
              <a:rPr lang="fr-FR" b="0" i="0" dirty="0"/>
              <a:t>:</a:t>
            </a:r>
            <a:r>
              <a:rPr lang="fr-FR" b="0" i="1" dirty="0"/>
              <a:t> </a:t>
            </a:r>
            <a:r>
              <a:rPr lang="fr-FR" b="0" dirty="0"/>
              <a:t>schéma en barres et modélisation mathématique. </a:t>
            </a:r>
            <a:endParaRPr lang="fr-FR" dirty="0"/>
          </a:p>
          <a:p>
            <a:pPr marL="0" lvl="0" indent="0" algn="l" rtl="0">
              <a:spcBef>
                <a:spcPts val="0"/>
              </a:spcBef>
              <a:spcAft>
                <a:spcPts val="0"/>
              </a:spcAft>
              <a:buNone/>
            </a:pPr>
            <a:r>
              <a:rPr lang="fr-FR" b="0" i="0" dirty="0"/>
              <a:t>Calcul en deux étapes : 7 + 9 + 10 + 6 = 32 puis 3 × 32 = 96.</a:t>
            </a:r>
          </a:p>
          <a:p>
            <a:pPr marL="0" lvl="0" indent="0" algn="l" rtl="0">
              <a:spcBef>
                <a:spcPts val="0"/>
              </a:spcBef>
              <a:spcAft>
                <a:spcPts val="0"/>
              </a:spcAft>
              <a:buNone/>
            </a:pPr>
            <a:r>
              <a:rPr lang="fr-FR" b="1" i="0" dirty="0"/>
              <a:t>Réponse attendue </a:t>
            </a:r>
            <a:r>
              <a:rPr lang="fr-FR" b="0" i="0" dirty="0"/>
              <a:t>:</a:t>
            </a:r>
            <a:r>
              <a:rPr lang="fr-FR" b="1" i="0" dirty="0"/>
              <a:t> </a:t>
            </a:r>
            <a:r>
              <a:rPr lang="fr-FR" b="0" i="0" dirty="0"/>
              <a:t>Malo a 96 ballons en tout.</a:t>
            </a:r>
            <a:endParaRPr lang="fr-FR" sz="1200" b="0" i="0" dirty="0">
              <a:solidFill>
                <a:srgbClr val="8296B0"/>
              </a:solidFill>
              <a:latin typeface="Calibri"/>
              <a:ea typeface="Calibri"/>
              <a:cs typeface="Calibri"/>
              <a:sym typeface="Calibri"/>
            </a:endParaRPr>
          </a:p>
          <a:p>
            <a:pPr marL="0" lvl="0" indent="0" algn="l" rtl="0">
              <a:spcBef>
                <a:spcPts val="0"/>
              </a:spcBef>
              <a:spcAft>
                <a:spcPts val="0"/>
              </a:spcAft>
              <a:buNone/>
            </a:pPr>
            <a:endParaRPr lang="fr-FR" b="0" i="0" dirty="0"/>
          </a:p>
        </p:txBody>
      </p:sp>
      <p:sp>
        <p:nvSpPr>
          <p:cNvPr id="1306" name="Google Shape;1306;p82:notes">
            <a:extLst>
              <a:ext uri="{FF2B5EF4-FFF2-40B4-BE49-F238E27FC236}">
                <a16:creationId xmlns:a16="http://schemas.microsoft.com/office/drawing/2014/main" id="{7DBA020B-8BD3-BAC9-AEE4-57AE5189943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9086819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98597-F654-8C6A-75ED-87DB12A456D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39D706-D319-5D50-28A8-D584CC125F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D23641A-572C-DE93-6DF8-C473BE1E14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Vous allez faire un schéma sur vos ardoises pour représenter deuxième étape de ce problème puis vous trouverez la réponse.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a:solidFill>
                  <a:schemeClr val="tx1"/>
                </a:solidFill>
                <a:effectLst/>
                <a:latin typeface="Calibri" panose="020F0502020204030204" pitchFamily="34" charset="0"/>
                <a:ea typeface="+mn-ea"/>
                <a:cs typeface="+mn-cs"/>
              </a:rPr>
              <a:t>Il s’agit de savoir combien il reste à Malo après son achat.</a:t>
            </a:r>
          </a:p>
          <a:p>
            <a:pPr marL="0" lvl="0" indent="0" algn="l" rtl="0">
              <a:spcBef>
                <a:spcPts val="0"/>
              </a:spcBef>
              <a:spcAft>
                <a:spcPts val="0"/>
              </a:spcAft>
              <a:buNone/>
            </a:pPr>
            <a:r>
              <a:rPr lang="fr-FR" b="0" i="0" kern="1200" baseline="0">
                <a:solidFill>
                  <a:schemeClr val="tx1"/>
                </a:solidFill>
                <a:effectLst/>
                <a:latin typeface="Calibri" panose="020F0502020204030204" pitchFamily="34" charset="0"/>
                <a:ea typeface="+mn-ea"/>
                <a:cs typeface="+mn-cs"/>
              </a:rPr>
              <a:t>Rappeler que l’on vient de trouver 3,60 € pour les prix des 3 croissants.</a:t>
            </a:r>
            <a:endParaRPr lang="fr-FR" b="0" i="0" baseline="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a:latin typeface="Calibri" panose="020F0502020204030204" pitchFamily="34" charset="0"/>
              </a:rPr>
              <a:t>Laisser quelques instants aux élèves pour faire le schéma.</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Reprendre en collectif : </a:t>
            </a:r>
            <a:r>
              <a:rPr lang="fr-FR" b="0" i="1" kern="1200" baseline="0">
                <a:solidFill>
                  <a:schemeClr val="tx1"/>
                </a:solidFill>
                <a:effectLst/>
                <a:latin typeface="Calibri" panose="020F0502020204030204" pitchFamily="34" charset="0"/>
                <a:ea typeface="+mn-ea"/>
                <a:cs typeface="+mn-cs"/>
              </a:rPr>
              <a:t>comment avez-vous fait ce schéma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a:solidFill>
                  <a:schemeClr val="tx1"/>
                </a:solidFill>
                <a:effectLst/>
                <a:latin typeface="Calibri" panose="020F0502020204030204" pitchFamily="34" charset="0"/>
                <a:ea typeface="+mn-ea"/>
                <a:cs typeface="+mn-cs"/>
              </a:rPr>
              <a:t>Faire émerger que c’est un schéma où l’on enlève et on cherche ce qu’il y a à la fin. On trace deux petites barres et une grande barre.</a:t>
            </a: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b="0" i="1" kern="1200" baseline="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527E2259-F4B0-EBD1-7797-82478BAF7E4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44923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20"/>
        <p:cNvGrpSpPr/>
        <p:nvPr/>
      </p:nvGrpSpPr>
      <p:grpSpPr>
        <a:xfrm>
          <a:off x="0" y="0"/>
          <a:ext cx="0" cy="0"/>
          <a:chOff x="0" y="0"/>
          <a:chExt cx="0" cy="0"/>
        </a:xfrm>
      </p:grpSpPr>
      <p:sp>
        <p:nvSpPr>
          <p:cNvPr id="21" name="Google Shape;21;p99"/>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99"/>
          <p:cNvSpPr txBox="1">
            <a:spLocks noGrp="1"/>
          </p:cNvSpPr>
          <p:nvPr>
            <p:ph type="title"/>
          </p:nvPr>
        </p:nvSpPr>
        <p:spPr>
          <a:xfrm>
            <a:off x="0" y="-1"/>
            <a:ext cx="4113032"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99"/>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99"/>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5" name="Google Shape;25;p99"/>
          <p:cNvSpPr txBox="1">
            <a:spLocks noGrp="1"/>
          </p:cNvSpPr>
          <p:nvPr>
            <p:ph type="body" idx="1"/>
          </p:nvPr>
        </p:nvSpPr>
        <p:spPr>
          <a:xfrm>
            <a:off x="628650" y="968375"/>
            <a:ext cx="7886700" cy="536575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0"/>
              </a:spcBef>
              <a:spcAft>
                <a:spcPts val="0"/>
              </a:spcAft>
              <a:buClr>
                <a:schemeClr val="dk1"/>
              </a:buClr>
              <a:buSzPts val="4400"/>
              <a:buNone/>
              <a:defRPr sz="4400">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6" name="Image 5" descr="Une image contenant texte, capture d’écran, graphisme, garçon&#10;&#10;Le contenu généré par l’IA peut être incorrect.">
            <a:extLst>
              <a:ext uri="{FF2B5EF4-FFF2-40B4-BE49-F238E27FC236}">
                <a16:creationId xmlns:a16="http://schemas.microsoft.com/office/drawing/2014/main" id="{03E6CA24-D993-A0C5-3B3F-4F978E5D6EFC}"/>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30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3" name="Titre 3">
            <a:extLst>
              <a:ext uri="{FF2B5EF4-FFF2-40B4-BE49-F238E27FC236}">
                <a16:creationId xmlns:a16="http://schemas.microsoft.com/office/drawing/2014/main" id="{4164825B-4A20-8B4E-800D-BBF8BEAE7FB1}"/>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3946777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28CBC52-B074-4A71-9624-55309944C595}"/>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a:extLst>
              <a:ext uri="{FF2B5EF4-FFF2-40B4-BE49-F238E27FC236}">
                <a16:creationId xmlns:a16="http://schemas.microsoft.com/office/drawing/2014/main" id="{6BAAB04C-9CBD-4FC0-8945-8817C812F94C}"/>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8" name="Title 1">
            <a:extLst>
              <a:ext uri="{FF2B5EF4-FFF2-40B4-BE49-F238E27FC236}">
                <a16:creationId xmlns:a16="http://schemas.microsoft.com/office/drawing/2014/main" id="{81D5C981-E610-4CBF-B558-88EC9C03FA32}"/>
              </a:ext>
            </a:extLst>
          </p:cNvPr>
          <p:cNvSpPr>
            <a:spLocks noGrp="1"/>
          </p:cNvSpPr>
          <p:nvPr>
            <p:ph type="title" hasCustomPrompt="1"/>
          </p:nvPr>
        </p:nvSpPr>
        <p:spPr>
          <a:xfrm>
            <a:off x="-1" y="-1"/>
            <a:ext cx="6047715"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pic>
        <p:nvPicPr>
          <p:cNvPr id="9" name="Image 8">
            <a:extLst>
              <a:ext uri="{FF2B5EF4-FFF2-40B4-BE49-F238E27FC236}">
                <a16:creationId xmlns:a16="http://schemas.microsoft.com/office/drawing/2014/main" id="{C3731DB5-E174-4C34-8517-ADCE13E0643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Content Placeholder 2">
            <a:extLst>
              <a:ext uri="{FF2B5EF4-FFF2-40B4-BE49-F238E27FC236}">
                <a16:creationId xmlns:a16="http://schemas.microsoft.com/office/drawing/2014/main" id="{A368C4C1-2D29-4C58-8443-4CAB06EFBD5C}"/>
              </a:ext>
            </a:extLst>
          </p:cNvPr>
          <p:cNvSpPr>
            <a:spLocks noGrp="1"/>
          </p:cNvSpPr>
          <p:nvPr>
            <p:ph idx="1"/>
          </p:nvPr>
        </p:nvSpPr>
        <p:spPr>
          <a:xfrm>
            <a:off x="628650" y="967784"/>
            <a:ext cx="7886700" cy="5367027"/>
          </a:xfrm>
        </p:spPr>
        <p:txBody>
          <a:bodyPr>
            <a:normAutofit/>
          </a:bodyPr>
          <a:lstStyle>
            <a:lvl1pPr marL="0" indent="0" algn="ctr">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Tree>
    <p:extLst>
      <p:ext uri="{BB962C8B-B14F-4D97-AF65-F5344CB8AC3E}">
        <p14:creationId xmlns:p14="http://schemas.microsoft.com/office/powerpoint/2010/main" val="42170610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pic>
        <p:nvPicPr>
          <p:cNvPr id="8" name="Image 7">
            <a:extLst>
              <a:ext uri="{FF2B5EF4-FFF2-40B4-BE49-F238E27FC236}">
                <a16:creationId xmlns:a16="http://schemas.microsoft.com/office/drawing/2014/main" id="{D15AAE59-7EC9-4320-B115-C92B9FEB04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3379665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8CDD3B"/>
          </a:solidFill>
          <a:ln>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title" hasCustomPrompt="1"/>
          </p:nvPr>
        </p:nvSpPr>
        <p:spPr>
          <a:xfrm>
            <a:off x="0" y="-1"/>
            <a:ext cx="1756372" cy="476673"/>
          </a:xfrm>
          <a:ln>
            <a:solidFill>
              <a:srgbClr val="8CDD3B"/>
            </a:solidFill>
          </a:ln>
        </p:spPr>
        <p:txBody>
          <a:bodyPr>
            <a:normAutofit/>
          </a:bodyPr>
          <a:lstStyle>
            <a:lvl1pPr algn="l">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CCFF99"/>
              </a:solidFill>
              <a:effectLst/>
              <a:uLnTx/>
              <a:uFillTx/>
              <a:latin typeface="Calibri" panose="020F0502020204030204"/>
              <a:ea typeface="+mn-ea"/>
              <a:cs typeface="+mn-cs"/>
            </a:endParaRPr>
          </a:p>
        </p:txBody>
      </p:sp>
      <p:pic>
        <p:nvPicPr>
          <p:cNvPr id="5" name="Image 4">
            <a:extLst>
              <a:ext uri="{FF2B5EF4-FFF2-40B4-BE49-F238E27FC236}">
                <a16:creationId xmlns:a16="http://schemas.microsoft.com/office/drawing/2014/main" id="{E2740521-671F-4921-BF75-AB73E8C8E9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Content Placeholder 2">
            <a:extLst>
              <a:ext uri="{FF2B5EF4-FFF2-40B4-BE49-F238E27FC236}">
                <a16:creationId xmlns:a16="http://schemas.microsoft.com/office/drawing/2014/main" id="{A50285D9-DDC1-4343-84A8-086F1B552822}"/>
              </a:ext>
            </a:extLst>
          </p:cNvPr>
          <p:cNvSpPr>
            <a:spLocks noGrp="1"/>
          </p:cNvSpPr>
          <p:nvPr>
            <p:ph idx="1"/>
          </p:nvPr>
        </p:nvSpPr>
        <p:spPr>
          <a:xfrm>
            <a:off x="534154" y="472440"/>
            <a:ext cx="8066638" cy="138611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Tree>
    <p:extLst>
      <p:ext uri="{BB962C8B-B14F-4D97-AF65-F5344CB8AC3E}">
        <p14:creationId xmlns:p14="http://schemas.microsoft.com/office/powerpoint/2010/main" val="12923804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70BDA54-719E-4C03-B799-9E30D6FF0CB7}"/>
              </a:ext>
            </a:extLst>
          </p:cNvPr>
          <p:cNvSpPr/>
          <p:nvPr userDrawn="1"/>
        </p:nvSpPr>
        <p:spPr>
          <a:xfrm>
            <a:off x="0" y="0"/>
            <a:ext cx="9144000" cy="476672"/>
          </a:xfrm>
          <a:prstGeom prst="rect">
            <a:avLst/>
          </a:prstGeom>
          <a:solidFill>
            <a:srgbClr val="8CDD3B"/>
          </a:solidFill>
          <a:ln>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8" name="Image 7">
            <a:extLst>
              <a:ext uri="{FF2B5EF4-FFF2-40B4-BE49-F238E27FC236}">
                <a16:creationId xmlns:a16="http://schemas.microsoft.com/office/drawing/2014/main" id="{D15AAE59-7EC9-4320-B115-C92B9FEB04A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83D37AC7-F5AA-4A6A-88D5-7E9D78004307}"/>
              </a:ext>
            </a:extLst>
          </p:cNvPr>
          <p:cNvSpPr/>
          <p:nvPr userDrawn="1"/>
        </p:nvSpPr>
        <p:spPr>
          <a:xfrm>
            <a:off x="0" y="0"/>
            <a:ext cx="9144000" cy="6858000"/>
          </a:xfrm>
          <a:prstGeom prst="rect">
            <a:avLst/>
          </a:prstGeom>
          <a:noFill/>
          <a:ln w="101600">
            <a:solidFill>
              <a:srgbClr val="8CDD3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CCFF99"/>
              </a:solidFill>
              <a:effectLst/>
              <a:uLnTx/>
              <a:uFillTx/>
              <a:latin typeface="Calibri" panose="020F0502020204030204"/>
              <a:ea typeface="+mn-ea"/>
              <a:cs typeface="+mn-cs"/>
            </a:endParaRPr>
          </a:p>
        </p:txBody>
      </p:sp>
      <p:sp>
        <p:nvSpPr>
          <p:cNvPr id="6" name="Title 1">
            <a:extLst>
              <a:ext uri="{FF2B5EF4-FFF2-40B4-BE49-F238E27FC236}">
                <a16:creationId xmlns:a16="http://schemas.microsoft.com/office/drawing/2014/main" id="{20B0EEF7-EB69-46ED-BC53-06DCF905E682}"/>
              </a:ext>
            </a:extLst>
          </p:cNvPr>
          <p:cNvSpPr>
            <a:spLocks noGrp="1"/>
          </p:cNvSpPr>
          <p:nvPr>
            <p:ph type="title" hasCustomPrompt="1"/>
          </p:nvPr>
        </p:nvSpPr>
        <p:spPr>
          <a:xfrm>
            <a:off x="0" y="-1"/>
            <a:ext cx="1756372" cy="476673"/>
          </a:xfrm>
          <a:ln>
            <a:solidFill>
              <a:srgbClr val="8CDD3B"/>
            </a:solidFill>
          </a:ln>
        </p:spPr>
        <p:txBody>
          <a:bodyPr>
            <a:normAutofit/>
          </a:bodyPr>
          <a:lstStyle>
            <a:lvl1pPr algn="l">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spTree>
    <p:extLst>
      <p:ext uri="{BB962C8B-B14F-4D97-AF65-F5344CB8AC3E}">
        <p14:creationId xmlns:p14="http://schemas.microsoft.com/office/powerpoint/2010/main" val="7326542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638941B0-F4D5-4460-BCAD-F7E2B41A8257}" type="datetimeFigureOut">
              <a:rPr lang="fr-FR" smtClean="0"/>
              <a:t>16/01/2026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27C6CCC6-2BE5-4E42-96A4-D1E8E81A3D8E}" type="slidenum">
              <a:rPr lang="fr-FR" smtClean="0"/>
              <a:t>‹N°›</a:t>
            </a:fld>
            <a:endParaRPr lang="fr-FR"/>
          </a:p>
        </p:txBody>
      </p:sp>
    </p:spTree>
    <p:extLst>
      <p:ext uri="{BB962C8B-B14F-4D97-AF65-F5344CB8AC3E}">
        <p14:creationId xmlns:p14="http://schemas.microsoft.com/office/powerpoint/2010/main" val="39371078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Vide" userDrawn="1">
  <p:cSld name="2_Vide">
    <p:spTree>
      <p:nvGrpSpPr>
        <p:cNvPr id="1" name="Shape 15"/>
        <p:cNvGrpSpPr/>
        <p:nvPr/>
      </p:nvGrpSpPr>
      <p:grpSpPr>
        <a:xfrm>
          <a:off x="0" y="0"/>
          <a:ext cx="0" cy="0"/>
          <a:chOff x="0" y="0"/>
          <a:chExt cx="0" cy="0"/>
        </a:xfrm>
      </p:grpSpPr>
      <p:pic>
        <p:nvPicPr>
          <p:cNvPr id="4" name="Image 3" descr="Une image contenant texte, capture d’écran, graphisme, garçon&#10;&#10;Le contenu généré par l’IA peut être incorrect.">
            <a:extLst>
              <a:ext uri="{FF2B5EF4-FFF2-40B4-BE49-F238E27FC236}">
                <a16:creationId xmlns:a16="http://schemas.microsoft.com/office/drawing/2014/main" id="{FD8F80FA-42D8-567F-2BAB-E5B2216163BA}"/>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5" name="Title 1">
            <a:extLst>
              <a:ext uri="{FF2B5EF4-FFF2-40B4-BE49-F238E27FC236}">
                <a16:creationId xmlns:a16="http://schemas.microsoft.com/office/drawing/2014/main" id="{826261BE-40B6-7163-5BFE-70BFF4C8888C}"/>
              </a:ext>
            </a:extLst>
          </p:cNvPr>
          <p:cNvSpPr>
            <a:spLocks noGrp="1"/>
          </p:cNvSpPr>
          <p:nvPr>
            <p:ph type="ctrTitle" hasCustomPrompt="1"/>
          </p:nvPr>
        </p:nvSpPr>
        <p:spPr>
          <a:xfrm>
            <a:off x="751788" y="2326530"/>
            <a:ext cx="7763562" cy="645270"/>
          </a:xfrm>
          <a:ln w="28575">
            <a:noFill/>
          </a:ln>
        </p:spPr>
        <p:txBody>
          <a:bodyPr anchor="b">
            <a:normAutofit/>
          </a:bodyPr>
          <a:lstStyle>
            <a:lvl1pPr algn="ctr">
              <a:defRPr sz="2000" b="1">
                <a:solidFill>
                  <a:srgbClr val="0093A7"/>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6" name="Content Placeholder 2">
            <a:extLst>
              <a:ext uri="{FF2B5EF4-FFF2-40B4-BE49-F238E27FC236}">
                <a16:creationId xmlns:a16="http://schemas.microsoft.com/office/drawing/2014/main" id="{7C7D9CEB-0E4F-B0AE-684C-A8E89049159D}"/>
              </a:ext>
            </a:extLst>
          </p:cNvPr>
          <p:cNvSpPr>
            <a:spLocks noGrp="1"/>
          </p:cNvSpPr>
          <p:nvPr>
            <p:ph sz="half" idx="1"/>
          </p:nvPr>
        </p:nvSpPr>
        <p:spPr>
          <a:xfrm>
            <a:off x="697116" y="3105339"/>
            <a:ext cx="3817733" cy="3071623"/>
          </a:xfrm>
        </p:spPr>
        <p:txBody>
          <a:bodyPr>
            <a:normAutofit/>
          </a:bodyPr>
          <a:lstStyle>
            <a:lvl1pPr marL="0" indent="0">
              <a:buFontTx/>
              <a:buNone/>
              <a:defRPr sz="1400">
                <a:solidFill>
                  <a:srgbClr val="0093A7"/>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
        <p:nvSpPr>
          <p:cNvPr id="7" name="Content Placeholder 3">
            <a:extLst>
              <a:ext uri="{FF2B5EF4-FFF2-40B4-BE49-F238E27FC236}">
                <a16:creationId xmlns:a16="http://schemas.microsoft.com/office/drawing/2014/main" id="{21C3DD2A-102A-7C31-E955-BBC1A7F1C44D}"/>
              </a:ext>
            </a:extLst>
          </p:cNvPr>
          <p:cNvSpPr>
            <a:spLocks noGrp="1"/>
          </p:cNvSpPr>
          <p:nvPr>
            <p:ph sz="half" idx="2"/>
          </p:nvPr>
        </p:nvSpPr>
        <p:spPr>
          <a:xfrm>
            <a:off x="4879818" y="3105339"/>
            <a:ext cx="3635532" cy="3071623"/>
          </a:xfrm>
        </p:spPr>
        <p:txBody>
          <a:bodyPr>
            <a:normAutofit/>
          </a:bodyPr>
          <a:lstStyle>
            <a:lvl1pPr marL="0" indent="0">
              <a:buFontTx/>
              <a:buNone/>
              <a:defRPr sz="1400">
                <a:solidFill>
                  <a:srgbClr val="0093A7"/>
                </a:solidFill>
                <a:latin typeface="Verdana" panose="020B0604030504040204" pitchFamily="34" charset="0"/>
                <a:ea typeface="Verdana" panose="020B0604030504040204" pitchFamily="34" charset="0"/>
              </a:defRPr>
            </a:lvl1pPr>
          </a:lstStyle>
          <a:p>
            <a:pPr lvl="0"/>
            <a:r>
              <a:rPr lang="fr-FR"/>
              <a:t>Cliquez pour modifier les styles du texte du masque</a:t>
            </a:r>
          </a:p>
        </p:txBody>
      </p:sp>
    </p:spTree>
    <p:extLst>
      <p:ext uri="{BB962C8B-B14F-4D97-AF65-F5344CB8AC3E}">
        <p14:creationId xmlns:p14="http://schemas.microsoft.com/office/powerpoint/2010/main" val="16005521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20"/>
        <p:cNvGrpSpPr/>
        <p:nvPr/>
      </p:nvGrpSpPr>
      <p:grpSpPr>
        <a:xfrm>
          <a:off x="0" y="0"/>
          <a:ext cx="0" cy="0"/>
          <a:chOff x="0" y="0"/>
          <a:chExt cx="0" cy="0"/>
        </a:xfrm>
      </p:grpSpPr>
      <p:sp>
        <p:nvSpPr>
          <p:cNvPr id="21" name="Google Shape;21;p99"/>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99"/>
          <p:cNvSpPr txBox="1">
            <a:spLocks noGrp="1"/>
          </p:cNvSpPr>
          <p:nvPr>
            <p:ph type="title"/>
          </p:nvPr>
        </p:nvSpPr>
        <p:spPr>
          <a:xfrm>
            <a:off x="0" y="-1"/>
            <a:ext cx="4113032"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99"/>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99"/>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5" name="Google Shape;25;p99"/>
          <p:cNvSpPr txBox="1">
            <a:spLocks noGrp="1"/>
          </p:cNvSpPr>
          <p:nvPr>
            <p:ph type="body" idx="1"/>
          </p:nvPr>
        </p:nvSpPr>
        <p:spPr>
          <a:xfrm>
            <a:off x="628650" y="968375"/>
            <a:ext cx="7886700" cy="536575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0"/>
              </a:spcBef>
              <a:spcAft>
                <a:spcPts val="0"/>
              </a:spcAft>
              <a:buClr>
                <a:schemeClr val="dk1"/>
              </a:buClr>
              <a:buSzPts val="4400"/>
              <a:buNone/>
              <a:defRPr sz="4400">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8324269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7"/>
        <p:cNvGrpSpPr/>
        <p:nvPr/>
      </p:nvGrpSpPr>
      <p:grpSpPr>
        <a:xfrm>
          <a:off x="0" y="0"/>
          <a:ext cx="0" cy="0"/>
          <a:chOff x="0" y="0"/>
          <a:chExt cx="0" cy="0"/>
        </a:xfrm>
      </p:grpSpPr>
      <p:sp>
        <p:nvSpPr>
          <p:cNvPr id="38" name="Google Shape;38;p105"/>
          <p:cNvSpPr/>
          <p:nvPr/>
        </p:nvSpPr>
        <p:spPr>
          <a:xfrm>
            <a:off x="0" y="0"/>
            <a:ext cx="9144000" cy="6858000"/>
          </a:xfrm>
          <a:prstGeom prst="rect">
            <a:avLst/>
          </a:prstGeom>
          <a:noFill/>
          <a:ln w="101600" cap="flat" cmpd="sng">
            <a:solidFill>
              <a:srgbClr val="FF66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 name="Google Shape;39;p105"/>
          <p:cNvSpPr/>
          <p:nvPr/>
        </p:nvSpPr>
        <p:spPr>
          <a:xfrm>
            <a:off x="0" y="1"/>
            <a:ext cx="9144000" cy="476672"/>
          </a:xfrm>
          <a:prstGeom prst="rect">
            <a:avLst/>
          </a:prstGeom>
          <a:solidFill>
            <a:srgbClr val="FF6600"/>
          </a:solidFill>
          <a:ln w="12700" cap="flat" cmpd="sng">
            <a:solidFill>
              <a:srgbClr val="FF66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105"/>
          <p:cNvSpPr txBox="1">
            <a:spLocks noGrp="1"/>
          </p:cNvSpPr>
          <p:nvPr>
            <p:ph type="title"/>
          </p:nvPr>
        </p:nvSpPr>
        <p:spPr>
          <a:xfrm>
            <a:off x="0" y="0"/>
            <a:ext cx="4113032" cy="476673"/>
          </a:xfrm>
          <a:prstGeom prst="rect">
            <a:avLst/>
          </a:prstGeom>
          <a:noFill/>
          <a:ln w="9525" cap="flat" cmpd="sng">
            <a:solidFill>
              <a:srgbClr val="FF660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1" name="Google Shape;41;p10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8335806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611592E-99CB-3BDD-FC86-6A7D83DD7FD9}"/>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4B34BC7B-CFC1-C3DE-222E-E659E83433F9}"/>
              </a:ext>
            </a:extLst>
          </p:cNvPr>
          <p:cNvSpPr>
            <a:spLocks noGrp="1"/>
          </p:cNvSpPr>
          <p:nvPr>
            <p:ph type="dt" idx="10"/>
          </p:nvPr>
        </p:nvSpPr>
        <p:spPr/>
        <p:txBody>
          <a:bodyPr/>
          <a:lstStyle/>
          <a:p>
            <a:endParaRPr lang="fr-FR"/>
          </a:p>
        </p:txBody>
      </p:sp>
      <p:sp>
        <p:nvSpPr>
          <p:cNvPr id="4" name="Espace réservé du pied de page 3">
            <a:extLst>
              <a:ext uri="{FF2B5EF4-FFF2-40B4-BE49-F238E27FC236}">
                <a16:creationId xmlns:a16="http://schemas.microsoft.com/office/drawing/2014/main" id="{BC423F72-D06F-C640-C0C4-611AC58F37A6}"/>
              </a:ext>
            </a:extLst>
          </p:cNvPr>
          <p:cNvSpPr>
            <a:spLocks noGrp="1"/>
          </p:cNvSpPr>
          <p:nvPr>
            <p:ph type="ft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BA62755C-01C5-01BB-322A-B35384D70A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fr-FR" smtClean="0"/>
              <a:t>‹N°›</a:t>
            </a:fld>
            <a:endParaRPr lang="fr-FR"/>
          </a:p>
        </p:txBody>
      </p:sp>
    </p:spTree>
    <p:extLst>
      <p:ext uri="{BB962C8B-B14F-4D97-AF65-F5344CB8AC3E}">
        <p14:creationId xmlns:p14="http://schemas.microsoft.com/office/powerpoint/2010/main" val="4036897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7"/>
        <p:cNvGrpSpPr/>
        <p:nvPr/>
      </p:nvGrpSpPr>
      <p:grpSpPr>
        <a:xfrm>
          <a:off x="0" y="0"/>
          <a:ext cx="0" cy="0"/>
          <a:chOff x="0" y="0"/>
          <a:chExt cx="0" cy="0"/>
        </a:xfrm>
      </p:grpSpPr>
      <p:sp>
        <p:nvSpPr>
          <p:cNvPr id="38" name="Google Shape;38;p10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9" name="Google Shape;39;p105"/>
          <p:cNvSpPr/>
          <p:nvPr/>
        </p:nvSpPr>
        <p:spPr>
          <a:xfrm>
            <a:off x="0" y="1"/>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105"/>
          <p:cNvSpPr txBox="1">
            <a:spLocks noGrp="1"/>
          </p:cNvSpPr>
          <p:nvPr>
            <p:ph type="title"/>
          </p:nvPr>
        </p:nvSpPr>
        <p:spPr>
          <a:xfrm>
            <a:off x="0" y="0"/>
            <a:ext cx="4113032"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1" name="Google Shape;41;p10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42"/>
        <p:cNvGrpSpPr/>
        <p:nvPr/>
      </p:nvGrpSpPr>
      <p:grpSpPr>
        <a:xfrm>
          <a:off x="0" y="0"/>
          <a:ext cx="0" cy="0"/>
          <a:chOff x="0" y="0"/>
          <a:chExt cx="0" cy="0"/>
        </a:xfrm>
      </p:grpSpPr>
      <p:sp>
        <p:nvSpPr>
          <p:cNvPr id="43" name="Google Shape;43;p106"/>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4" name="Google Shape;44;p106"/>
          <p:cNvSpPr txBox="1">
            <a:spLocks noGrp="1"/>
          </p:cNvSpPr>
          <p:nvPr>
            <p:ph type="title"/>
          </p:nvPr>
        </p:nvSpPr>
        <p:spPr>
          <a:xfrm>
            <a:off x="0" y="-1"/>
            <a:ext cx="175637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106"/>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CCFF99"/>
              </a:solidFill>
              <a:latin typeface="Calibri"/>
              <a:ea typeface="Calibri"/>
              <a:cs typeface="Calibri"/>
              <a:sym typeface="Calibri"/>
            </a:endParaRPr>
          </a:p>
        </p:txBody>
      </p:sp>
      <p:pic>
        <p:nvPicPr>
          <p:cNvPr id="46" name="Google Shape;46;p106"/>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47" name="Google Shape;47;p106"/>
          <p:cNvSpPr txBox="1">
            <a:spLocks noGrp="1"/>
          </p:cNvSpPr>
          <p:nvPr>
            <p:ph type="body" idx="1"/>
          </p:nvPr>
        </p:nvSpPr>
        <p:spPr>
          <a:xfrm>
            <a:off x="534154" y="472440"/>
            <a:ext cx="8066638" cy="13861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a:solidFill>
                  <a:schemeClr val="dk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9819675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1_Vide">
  <p:cSld name="1_Vide">
    <p:spTree>
      <p:nvGrpSpPr>
        <p:cNvPr id="1" name="Shape 48"/>
        <p:cNvGrpSpPr/>
        <p:nvPr/>
      </p:nvGrpSpPr>
      <p:grpSpPr>
        <a:xfrm>
          <a:off x="0" y="0"/>
          <a:ext cx="0" cy="0"/>
          <a:chOff x="0" y="0"/>
          <a:chExt cx="0" cy="0"/>
        </a:xfrm>
      </p:grpSpPr>
      <p:sp>
        <p:nvSpPr>
          <p:cNvPr id="49" name="Google Shape;49;p107"/>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50" name="Google Shape;50;p107"/>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51" name="Google Shape;51;p107"/>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CCFF99"/>
              </a:solidFill>
              <a:latin typeface="Calibri"/>
              <a:ea typeface="Calibri"/>
              <a:cs typeface="Calibri"/>
              <a:sym typeface="Calibri"/>
            </a:endParaRPr>
          </a:p>
        </p:txBody>
      </p:sp>
      <p:sp>
        <p:nvSpPr>
          <p:cNvPr id="52" name="Google Shape;52;p107"/>
          <p:cNvSpPr txBox="1">
            <a:spLocks noGrp="1"/>
          </p:cNvSpPr>
          <p:nvPr>
            <p:ph type="title"/>
          </p:nvPr>
        </p:nvSpPr>
        <p:spPr>
          <a:xfrm>
            <a:off x="0" y="-1"/>
            <a:ext cx="175637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extLst>
      <p:ext uri="{BB962C8B-B14F-4D97-AF65-F5344CB8AC3E}">
        <p14:creationId xmlns:p14="http://schemas.microsoft.com/office/powerpoint/2010/main" val="4645937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Disposition personnalisée">
  <p:cSld name="Disposition personnalisée">
    <p:spTree>
      <p:nvGrpSpPr>
        <p:cNvPr id="1" name="Shape 26"/>
        <p:cNvGrpSpPr/>
        <p:nvPr/>
      </p:nvGrpSpPr>
      <p:grpSpPr>
        <a:xfrm>
          <a:off x="0" y="0"/>
          <a:ext cx="0" cy="0"/>
          <a:chOff x="0" y="0"/>
          <a:chExt cx="0" cy="0"/>
        </a:xfrm>
      </p:grpSpPr>
      <p:sp>
        <p:nvSpPr>
          <p:cNvPr id="27" name="Google Shape;27;p103"/>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 name="Google Shape;28;p10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 name="Google Shape;29;p103"/>
          <p:cNvSpPr txBox="1">
            <a:spLocks noGrp="1"/>
          </p:cNvSpPr>
          <p:nvPr>
            <p:ph type="title"/>
          </p:nvPr>
        </p:nvSpPr>
        <p:spPr>
          <a:xfrm>
            <a:off x="-1" y="-1"/>
            <a:ext cx="6047715"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0" name="Google Shape;30;p103"/>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31" name="Google Shape;31;p103"/>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dk1"/>
              </a:buClr>
              <a:buSzPts val="3200"/>
              <a:buNone/>
              <a:defRPr sz="3200">
                <a:solidFill>
                  <a:schemeClr val="dk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20801872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72468" y="0"/>
            <a:ext cx="6355492" cy="476673"/>
          </a:xfrm>
          <a:ln>
            <a:no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22881932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6379864" cy="476672"/>
          </a:xfrm>
          <a:ln>
            <a:no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5179015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6255904" cy="476673"/>
          </a:xfrm>
          <a:ln>
            <a:no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4543970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re et contenu">
  <p:cSld name="1_Titre et contenu">
    <p:spTree>
      <p:nvGrpSpPr>
        <p:cNvPr id="1" name="Shape 42"/>
        <p:cNvGrpSpPr/>
        <p:nvPr/>
      </p:nvGrpSpPr>
      <p:grpSpPr>
        <a:xfrm>
          <a:off x="0" y="0"/>
          <a:ext cx="0" cy="0"/>
          <a:chOff x="0" y="0"/>
          <a:chExt cx="0" cy="0"/>
        </a:xfrm>
      </p:grpSpPr>
      <p:sp>
        <p:nvSpPr>
          <p:cNvPr id="43" name="Google Shape;43;p106"/>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4" name="Google Shape;44;p106"/>
          <p:cNvSpPr txBox="1">
            <a:spLocks noGrp="1"/>
          </p:cNvSpPr>
          <p:nvPr>
            <p:ph type="title"/>
          </p:nvPr>
        </p:nvSpPr>
        <p:spPr>
          <a:xfrm>
            <a:off x="0" y="-1"/>
            <a:ext cx="175637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106"/>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CCFF99"/>
              </a:solidFill>
              <a:latin typeface="Calibri"/>
              <a:ea typeface="Calibri"/>
              <a:cs typeface="Calibri"/>
              <a:sym typeface="Calibri"/>
            </a:endParaRPr>
          </a:p>
        </p:txBody>
      </p:sp>
      <p:pic>
        <p:nvPicPr>
          <p:cNvPr id="46" name="Google Shape;46;p106"/>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47" name="Google Shape;47;p106"/>
          <p:cNvSpPr txBox="1">
            <a:spLocks noGrp="1"/>
          </p:cNvSpPr>
          <p:nvPr>
            <p:ph type="body" idx="1"/>
          </p:nvPr>
        </p:nvSpPr>
        <p:spPr>
          <a:xfrm>
            <a:off x="534154" y="472440"/>
            <a:ext cx="8066638" cy="138611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3200"/>
              <a:buNone/>
              <a:defRPr sz="3200">
                <a:solidFill>
                  <a:schemeClr val="dk1"/>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Vide">
  <p:cSld name="1_Vide">
    <p:spTree>
      <p:nvGrpSpPr>
        <p:cNvPr id="1" name="Shape 48"/>
        <p:cNvGrpSpPr/>
        <p:nvPr/>
      </p:nvGrpSpPr>
      <p:grpSpPr>
        <a:xfrm>
          <a:off x="0" y="0"/>
          <a:ext cx="0" cy="0"/>
          <a:chOff x="0" y="0"/>
          <a:chExt cx="0" cy="0"/>
        </a:xfrm>
      </p:grpSpPr>
      <p:sp>
        <p:nvSpPr>
          <p:cNvPr id="49" name="Google Shape;49;p107"/>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50" name="Google Shape;50;p107"/>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51" name="Google Shape;51;p107"/>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CCFF99"/>
              </a:solidFill>
              <a:latin typeface="Calibri"/>
              <a:ea typeface="Calibri"/>
              <a:cs typeface="Calibri"/>
              <a:sym typeface="Calibri"/>
            </a:endParaRPr>
          </a:p>
        </p:txBody>
      </p:sp>
      <p:sp>
        <p:nvSpPr>
          <p:cNvPr id="52" name="Google Shape;52;p107"/>
          <p:cNvSpPr txBox="1">
            <a:spLocks noGrp="1"/>
          </p:cNvSpPr>
          <p:nvPr>
            <p:ph type="title"/>
          </p:nvPr>
        </p:nvSpPr>
        <p:spPr>
          <a:xfrm>
            <a:off x="0" y="-1"/>
            <a:ext cx="175637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pic>
        <p:nvPicPr>
          <p:cNvPr id="4" name="Image 3" descr="Une image contenant texte, capture d’écran, graphisme, garçon&#10;&#10;Le contenu généré par l’IA peut être incorrect.">
            <a:extLst>
              <a:ext uri="{FF2B5EF4-FFF2-40B4-BE49-F238E27FC236}">
                <a16:creationId xmlns:a16="http://schemas.microsoft.com/office/drawing/2014/main" id="{CDC50E77-FA65-A4D1-2DED-28ED5A292298}"/>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185709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2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72468" y="0"/>
            <a:ext cx="635549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870195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59"/>
        <p:cNvGrpSpPr/>
        <p:nvPr/>
      </p:nvGrpSpPr>
      <p:grpSpPr>
        <a:xfrm>
          <a:off x="0" y="0"/>
          <a:ext cx="0" cy="0"/>
          <a:chOff x="0" y="0"/>
          <a:chExt cx="0" cy="0"/>
        </a:xfrm>
      </p:grpSpPr>
      <p:sp>
        <p:nvSpPr>
          <p:cNvPr id="60" name="Google Shape;60;p101"/>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1" name="Google Shape;61;p101"/>
          <p:cNvSpPr txBox="1">
            <a:spLocks noGrp="1"/>
          </p:cNvSpPr>
          <p:nvPr>
            <p:ph type="title"/>
          </p:nvPr>
        </p:nvSpPr>
        <p:spPr>
          <a:xfrm>
            <a:off x="0" y="0"/>
            <a:ext cx="411303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62" name="Google Shape;62;p101"/>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63" name="Google Shape;63;p101"/>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CCFF9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67"/>
        <p:cNvGrpSpPr/>
        <p:nvPr/>
      </p:nvGrpSpPr>
      <p:grpSpPr>
        <a:xfrm>
          <a:off x="0" y="0"/>
          <a:ext cx="0" cy="0"/>
          <a:chOff x="0" y="0"/>
          <a:chExt cx="0" cy="0"/>
        </a:xfrm>
      </p:grpSpPr>
      <p:sp>
        <p:nvSpPr>
          <p:cNvPr id="68" name="Google Shape;68;p108"/>
          <p:cNvSpPr/>
          <p:nvPr/>
        </p:nvSpPr>
        <p:spPr>
          <a:xfrm>
            <a:off x="0" y="0"/>
            <a:ext cx="9144000" cy="476672"/>
          </a:xfrm>
          <a:prstGeom prst="rect">
            <a:avLst/>
          </a:prstGeom>
          <a:solidFill>
            <a:srgbClr val="8CDD3B"/>
          </a:solidFill>
          <a:ln w="127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9" name="Google Shape;69;p108"/>
          <p:cNvSpPr txBox="1">
            <a:spLocks noGrp="1"/>
          </p:cNvSpPr>
          <p:nvPr>
            <p:ph type="title"/>
          </p:nvPr>
        </p:nvSpPr>
        <p:spPr>
          <a:xfrm>
            <a:off x="0" y="-1"/>
            <a:ext cx="4113032" cy="476673"/>
          </a:xfrm>
          <a:prstGeom prst="rect">
            <a:avLst/>
          </a:prstGeom>
          <a:noFill/>
          <a:ln w="9525" cap="flat" cmpd="sng">
            <a:solidFill>
              <a:srgbClr val="8CDD3B"/>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08"/>
          <p:cNvSpPr/>
          <p:nvPr/>
        </p:nvSpPr>
        <p:spPr>
          <a:xfrm>
            <a:off x="0" y="0"/>
            <a:ext cx="9144000" cy="6858000"/>
          </a:xfrm>
          <a:prstGeom prst="rect">
            <a:avLst/>
          </a:prstGeom>
          <a:noFill/>
          <a:ln w="101600" cap="flat" cmpd="sng">
            <a:solidFill>
              <a:srgbClr val="8CDD3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CCFF99"/>
              </a:solidFill>
              <a:latin typeface="Calibri"/>
              <a:ea typeface="Calibri"/>
              <a:cs typeface="Calibri"/>
              <a:sym typeface="Calibri"/>
            </a:endParaRPr>
          </a:p>
        </p:txBody>
      </p:sp>
      <p:pic>
        <p:nvPicPr>
          <p:cNvPr id="71" name="Google Shape;71;p10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72" name="Google Shape;72;p108"/>
          <p:cNvSpPr txBox="1">
            <a:spLocks noGrp="1"/>
          </p:cNvSpPr>
          <p:nvPr>
            <p:ph type="body" idx="1"/>
          </p:nvPr>
        </p:nvSpPr>
        <p:spPr>
          <a:xfrm>
            <a:off x="628650" y="968375"/>
            <a:ext cx="7886700" cy="5365750"/>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0"/>
              </a:spcBef>
              <a:spcAft>
                <a:spcPts val="0"/>
              </a:spcAft>
              <a:buClr>
                <a:schemeClr val="dk1"/>
              </a:buClr>
              <a:buSzPts val="4400"/>
              <a:buNone/>
              <a:defRPr sz="4400">
                <a:solidFill>
                  <a:schemeClr val="dk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Disposition personnalisée">
    <p:spTree>
      <p:nvGrpSpPr>
        <p:cNvPr id="1" name=""/>
        <p:cNvGrpSpPr/>
        <p:nvPr/>
      </p:nvGrpSpPr>
      <p:grpSpPr>
        <a:xfrm>
          <a:off x="0" y="0"/>
          <a:ext cx="0" cy="0"/>
          <a:chOff x="0" y="0"/>
          <a:chExt cx="0" cy="0"/>
        </a:xfrm>
      </p:grpSpPr>
      <p:pic>
        <p:nvPicPr>
          <p:cNvPr id="4" name="Image 3" descr="Une image contenant texte, capture d’écran, graphisme, garçon&#10;&#10;Le contenu généré par l’IA peut être incorrect.">
            <a:extLst>
              <a:ext uri="{FF2B5EF4-FFF2-40B4-BE49-F238E27FC236}">
                <a16:creationId xmlns:a16="http://schemas.microsoft.com/office/drawing/2014/main" id="{027C46EB-3DE3-8EBC-EFF4-6A6771884B1D}"/>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048767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6"/>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9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1" r:id="rId1"/>
    <p:sldLayoutId id="2147483654" r:id="rId2"/>
    <p:sldLayoutId id="2147483655" r:id="rId3"/>
    <p:sldLayoutId id="2147483656" r:id="rId4"/>
    <p:sldLayoutId id="2147483661" r:id="rId5"/>
    <p:sldLayoutId id="2147483686"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3"/>
        <p:cNvGrpSpPr/>
        <p:nvPr/>
      </p:nvGrpSpPr>
      <p:grpSpPr>
        <a:xfrm>
          <a:off x="0" y="0"/>
          <a:ext cx="0" cy="0"/>
          <a:chOff x="0" y="0"/>
          <a:chExt cx="0" cy="0"/>
        </a:xfrm>
      </p:grpSpPr>
      <p:sp>
        <p:nvSpPr>
          <p:cNvPr id="54" name="Google Shape;54;p10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55" name="Google Shape;55;p100"/>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6" name="Google Shape;56;p10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10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8" name="Google Shape;58;p10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8" r:id="rId1"/>
    <p:sldLayoutId id="2147483660" r:id="rId2"/>
    <p:sldLayoutId id="2147483662"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16/01/2026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570909712"/>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6"/>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9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564856137"/>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5" r:id="rId3"/>
    <p:sldLayoutId id="2147483676" r:id="rId4"/>
    <p:sldLayoutId id="2147483677" r:id="rId5"/>
    <p:sldLayoutId id="2147483678" r:id="rId6"/>
    <p:sldLayoutId id="2147483680"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16/01/2026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4138178395"/>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84.xml"/><Relationship Id="rId3" Type="http://schemas.openxmlformats.org/officeDocument/2006/relationships/slide" Target="slide2.xml"/><Relationship Id="rId7" Type="http://schemas.openxmlformats.org/officeDocument/2006/relationships/slide" Target="slide65.xm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slide" Target="slide46.xml"/><Relationship Id="rId5" Type="http://schemas.openxmlformats.org/officeDocument/2006/relationships/slide" Target="slide32.xml"/><Relationship Id="rId4" Type="http://schemas.openxmlformats.org/officeDocument/2006/relationships/slide" Target="slide1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1.xml"/><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5.xml"/><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6.xml"/><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7.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2.xml"/><Relationship Id="rId1" Type="http://schemas.openxmlformats.org/officeDocument/2006/relationships/slideLayout" Target="../slideLayouts/slideLayout23.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3.xml"/><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4.xml"/><Relationship Id="rId1" Type="http://schemas.openxmlformats.org/officeDocument/2006/relationships/slideLayout" Target="../slideLayouts/slideLayout23.xml"/></Relationships>
</file>

<file path=ppt/slides/_rels/slide4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8.xml"/><Relationship Id="rId1" Type="http://schemas.openxmlformats.org/officeDocument/2006/relationships/slideLayout" Target="../slideLayouts/slideLayout23.xml"/></Relationships>
</file>

<file path=ppt/slides/_rels/slide4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50.xml"/><Relationship Id="rId1" Type="http://schemas.openxmlformats.org/officeDocument/2006/relationships/slideLayout" Target="../slideLayouts/slideLayout23.xml"/></Relationships>
</file>

<file path=ppt/slides/_rels/slide5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1.xml"/><Relationship Id="rId1" Type="http://schemas.openxmlformats.org/officeDocument/2006/relationships/slideLayout" Target="../slideLayouts/slideLayout23.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2.xml"/><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3.xml"/><Relationship Id="rId1" Type="http://schemas.openxmlformats.org/officeDocument/2006/relationships/slideLayout" Target="../slideLayouts/slideLayout23.xml"/></Relationships>
</file>

<file path=ppt/slides/_rels/slide54.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4.xml"/><Relationship Id="rId1" Type="http://schemas.openxmlformats.org/officeDocument/2006/relationships/slideLayout" Target="../slideLayouts/slideLayout23.xml"/></Relationships>
</file>

<file path=ppt/slides/_rels/slide5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5.xml"/><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7.xml"/><Relationship Id="rId1" Type="http://schemas.openxmlformats.org/officeDocument/2006/relationships/slideLayout" Target="../slideLayouts/slideLayout23.xml"/></Relationships>
</file>

<file path=ppt/slides/_rels/slide68.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8.xml"/><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9.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0.xml"/><Relationship Id="rId1" Type="http://schemas.openxmlformats.org/officeDocument/2006/relationships/slideLayout" Target="../slideLayouts/slideLayout23.xml"/></Relationships>
</file>

<file path=ppt/slides/_rels/slide7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1.xml"/><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2.xml"/><Relationship Id="rId1" Type="http://schemas.openxmlformats.org/officeDocument/2006/relationships/slideLayout" Target="../slideLayouts/slideLayout23.xml"/></Relationships>
</file>

<file path=ppt/slides/_rels/slide73.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3.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4.xml"/><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5.xml"/><Relationship Id="rId1" Type="http://schemas.openxmlformats.org/officeDocument/2006/relationships/slideLayout" Target="../slideLayouts/slideLayout23.xml"/></Relationships>
</file>

<file path=ppt/slides/_rels/slide76.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6.xml"/><Relationship Id="rId1" Type="http://schemas.openxmlformats.org/officeDocument/2006/relationships/slideLayout" Target="../slideLayouts/slideLayout23.xml"/></Relationships>
</file>

<file path=ppt/slides/_rels/slide77.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7.xml"/><Relationship Id="rId1" Type="http://schemas.openxmlformats.org/officeDocument/2006/relationships/slideLayout" Target="../slideLayouts/slideLayout23.xml"/></Relationships>
</file>

<file path=ppt/slides/_rels/slide78.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9.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8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5.xml"/><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6.xml"/><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1"/>
          <p:cNvSpPr txBox="1"/>
          <p:nvPr/>
        </p:nvSpPr>
        <p:spPr>
          <a:xfrm>
            <a:off x="2796120" y="3366682"/>
            <a:ext cx="5992279" cy="3156780"/>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1600" b="1" u="sng" dirty="0">
                <a:solidFill>
                  <a:schemeClr val="bg1"/>
                </a:solidFill>
                <a:latin typeface="Verdana"/>
                <a:ea typeface="Verdana"/>
                <a:cs typeface="Verdana"/>
                <a:sym typeface="Verdana"/>
                <a:hlinkClick r:id="rId3" action="ppaction://hlinksldjump">
                  <a:extLst>
                    <a:ext uri="{A12FA001-AC4F-418D-AE19-62706E023703}">
                      <ahyp:hlinkClr xmlns:ahyp="http://schemas.microsoft.com/office/drawing/2018/hyperlinkcolor" val="tx"/>
                    </a:ext>
                  </a:extLst>
                </a:hlinkClick>
              </a:rPr>
              <a:t>Séance 59</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Rechercher </a:t>
            </a:r>
            <a:r>
              <a:rPr lang="fr-FR" sz="1600" dirty="0">
                <a:solidFill>
                  <a:schemeClr val="bg1"/>
                </a:solidFill>
                <a:latin typeface="Verdana"/>
                <a:ea typeface="Verdana"/>
                <a:cs typeface="Verdana"/>
                <a:sym typeface="Verdana"/>
              </a:rPr>
              <a:t>le tout (produit) / l’état final</a:t>
            </a:r>
            <a:endParaRPr lang="fr-FR" sz="1600" b="1" i="0" u="none" strike="noStrike" cap="none" dirty="0">
              <a:solidFill>
                <a:schemeClr val="bg1"/>
              </a:solidFill>
              <a:latin typeface="Verdana"/>
              <a:ea typeface="Verdana"/>
              <a:cs typeface="Verdana"/>
              <a:sym typeface="Verdana"/>
            </a:endParaRPr>
          </a:p>
          <a:p>
            <a:pPr marL="0" marR="0" lvl="0" indent="0" algn="l" rtl="0">
              <a:spcBef>
                <a:spcPts val="0"/>
              </a:spcBef>
              <a:spcAft>
                <a:spcPts val="0"/>
              </a:spcAft>
              <a:buNone/>
            </a:pPr>
            <a:endParaRPr lang="fr-FR" sz="1600" b="1" u="sng" dirty="0">
              <a:solidFill>
                <a:schemeClr val="bg1"/>
              </a:solidFill>
              <a:latin typeface="Verdana"/>
              <a:ea typeface="Verdana"/>
              <a:cs typeface="Verdana"/>
              <a:sym typeface="Verdana"/>
            </a:endParaRPr>
          </a:p>
          <a:p>
            <a:pPr marL="0" marR="0" lvl="0" indent="0" algn="l" rtl="0">
              <a:spcBef>
                <a:spcPts val="0"/>
              </a:spcBef>
              <a:spcAft>
                <a:spcPts val="0"/>
              </a:spcAft>
              <a:buNone/>
            </a:pPr>
            <a:r>
              <a:rPr lang="fr-FR" sz="1600" b="1" u="sng" dirty="0">
                <a:solidFill>
                  <a:schemeClr val="bg1"/>
                </a:solidFill>
                <a:latin typeface="Verdana"/>
                <a:ea typeface="Verdana"/>
                <a:cs typeface="Verdana"/>
                <a:sym typeface="Verdana"/>
                <a:hlinkClick r:id="rId4" action="ppaction://hlinksldjump">
                  <a:extLst>
                    <a:ext uri="{A12FA001-AC4F-418D-AE19-62706E023703}">
                      <ahyp:hlinkClr xmlns:ahyp="http://schemas.microsoft.com/office/drawing/2018/hyperlinkcolor" val="tx"/>
                    </a:ext>
                  </a:extLst>
                </a:hlinkClick>
              </a:rPr>
              <a:t>Séance 60</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Rechercher </a:t>
            </a:r>
            <a:r>
              <a:rPr lang="fr-FR" sz="1600" dirty="0">
                <a:solidFill>
                  <a:schemeClr val="bg1"/>
                </a:solidFill>
                <a:latin typeface="Verdana"/>
                <a:ea typeface="Verdana"/>
                <a:cs typeface="Verdana"/>
                <a:sym typeface="Verdana"/>
              </a:rPr>
              <a:t>le tout (produit) / le tout</a:t>
            </a:r>
            <a:endParaRPr sz="1600" dirty="0">
              <a:solidFill>
                <a:schemeClr val="bg1"/>
              </a:solidFill>
            </a:endParaRPr>
          </a:p>
          <a:p>
            <a:pPr marL="0" marR="0" lvl="0" indent="0" algn="l" rtl="0">
              <a:lnSpc>
                <a:spcPct val="100000"/>
              </a:lnSpc>
              <a:spcBef>
                <a:spcPts val="0"/>
              </a:spcBef>
              <a:spcAft>
                <a:spcPts val="0"/>
              </a:spcAft>
              <a:buClr>
                <a:schemeClr val="dk1"/>
              </a:buClr>
              <a:buSzPts val="1400"/>
              <a:buFont typeface="Calibri"/>
              <a:buNone/>
            </a:pPr>
            <a:endParaRPr sz="1600" b="0" i="0" u="none" strike="noStrike" cap="none" dirty="0">
              <a:solidFill>
                <a:schemeClr val="bg1"/>
              </a:solidFill>
              <a:latin typeface="Verdana"/>
              <a:ea typeface="Verdana"/>
              <a:cs typeface="Verdana"/>
              <a:sym typeface="Verdana"/>
            </a:endParaRPr>
          </a:p>
          <a:p>
            <a:pPr marL="0" marR="0" lvl="0" indent="0" algn="l" rtl="0">
              <a:spcBef>
                <a:spcPts val="0"/>
              </a:spcBef>
              <a:spcAft>
                <a:spcPts val="0"/>
              </a:spcAft>
              <a:buNone/>
            </a:pPr>
            <a:r>
              <a:rPr lang="fr-FR" sz="1600" b="1" dirty="0">
                <a:solidFill>
                  <a:schemeClr val="bg1"/>
                </a:solidFill>
                <a:latin typeface="Verdana"/>
                <a:ea typeface="Verdana"/>
                <a:cs typeface="Verdana"/>
                <a:sym typeface="Verdana"/>
                <a:hlinkClick r:id="rId5" action="ppaction://hlinksldjump">
                  <a:extLst>
                    <a:ext uri="{A12FA001-AC4F-418D-AE19-62706E023703}">
                      <ahyp:hlinkClr xmlns:ahyp="http://schemas.microsoft.com/office/drawing/2018/hyperlinkcolor" val="tx"/>
                    </a:ext>
                  </a:extLst>
                </a:hlinkClick>
              </a:rPr>
              <a:t>Séance 61</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Rechercher </a:t>
            </a:r>
            <a:r>
              <a:rPr lang="fr-FR" sz="1600" dirty="0">
                <a:solidFill>
                  <a:schemeClr val="bg1"/>
                </a:solidFill>
                <a:latin typeface="Verdana"/>
                <a:ea typeface="Verdana"/>
                <a:cs typeface="Verdana"/>
                <a:sym typeface="Verdana"/>
              </a:rPr>
              <a:t>le tout (produit) / l’écart</a:t>
            </a:r>
            <a:endParaRPr lang="fr-FR" sz="1600" dirty="0">
              <a:solidFill>
                <a:schemeClr val="bg1"/>
              </a:solidFill>
            </a:endParaRPr>
          </a:p>
          <a:p>
            <a:pPr marL="0" marR="0" lvl="0" indent="0" algn="l" rtl="0">
              <a:lnSpc>
                <a:spcPct val="100000"/>
              </a:lnSpc>
              <a:spcBef>
                <a:spcPts val="0"/>
              </a:spcBef>
              <a:spcAft>
                <a:spcPts val="0"/>
              </a:spcAft>
              <a:buClr>
                <a:schemeClr val="dk1"/>
              </a:buClr>
              <a:buSzPts val="1400"/>
              <a:buFont typeface="Calibri"/>
              <a:buNone/>
            </a:pPr>
            <a:endParaRPr lang="fr-FR" sz="1600" b="1" i="0" u="none" strike="noStrike" cap="none" dirty="0">
              <a:solidFill>
                <a:schemeClr val="bg1"/>
              </a:solidFill>
              <a:latin typeface="Verdana"/>
              <a:ea typeface="Verdana"/>
              <a:cs typeface="Verdana"/>
              <a:sym typeface="Verdana"/>
            </a:endParaRPr>
          </a:p>
          <a:p>
            <a:pPr lvl="0"/>
            <a:r>
              <a:rPr lang="fr-FR" sz="1600" b="1" i="0" u="none" strike="noStrike" cap="none" dirty="0">
                <a:solidFill>
                  <a:schemeClr val="bg1"/>
                </a:solidFill>
                <a:latin typeface="Verdana"/>
                <a:ea typeface="Verdana"/>
                <a:cs typeface="Verdana"/>
                <a:sym typeface="Verdana"/>
                <a:hlinkClick r:id="rId6" action="ppaction://hlinksldjump">
                  <a:extLst>
                    <a:ext uri="{A12FA001-AC4F-418D-AE19-62706E023703}">
                      <ahyp:hlinkClr xmlns:ahyp="http://schemas.microsoft.com/office/drawing/2018/hyperlinkcolor" val="tx"/>
                    </a:ext>
                  </a:extLst>
                </a:hlinkClick>
              </a:rPr>
              <a:t>Séance 62</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Rechercher </a:t>
            </a:r>
            <a:r>
              <a:rPr lang="fr-FR" sz="1600" dirty="0">
                <a:solidFill>
                  <a:schemeClr val="bg1"/>
                </a:solidFill>
                <a:latin typeface="Verdana"/>
                <a:ea typeface="Verdana"/>
                <a:cs typeface="Verdana"/>
                <a:sym typeface="Verdana"/>
              </a:rPr>
              <a:t>le tout / le tout (produit) </a:t>
            </a:r>
            <a:endParaRPr lang="fr-FR" sz="1600" dirty="0">
              <a:solidFill>
                <a:schemeClr val="bg1"/>
              </a:solidFill>
            </a:endParaRPr>
          </a:p>
          <a:p>
            <a:pPr marL="0" marR="0" lvl="0" indent="0" algn="l" rtl="0">
              <a:spcBef>
                <a:spcPts val="0"/>
              </a:spcBef>
              <a:spcAft>
                <a:spcPts val="0"/>
              </a:spcAft>
              <a:buNone/>
            </a:pPr>
            <a:endParaRPr lang="fr-FR" sz="1600" b="0" i="0" u="none" strike="noStrike" cap="none" dirty="0">
              <a:solidFill>
                <a:schemeClr val="bg1"/>
              </a:solidFill>
              <a:latin typeface="Verdana"/>
              <a:ea typeface="Verdana"/>
              <a:cs typeface="Verdana"/>
              <a:sym typeface="Verdana"/>
            </a:endParaRPr>
          </a:p>
          <a:p>
            <a:r>
              <a:rPr lang="fr-FR" sz="1600" b="1" i="0" u="none" strike="noStrike" cap="none" dirty="0">
                <a:solidFill>
                  <a:schemeClr val="bg1"/>
                </a:solidFill>
                <a:latin typeface="Verdana"/>
                <a:ea typeface="Verdana"/>
                <a:cs typeface="Verdana"/>
                <a:sym typeface="Verdana"/>
                <a:hlinkClick r:id="rId7" action="ppaction://hlinksldjump">
                  <a:extLst>
                    <a:ext uri="{A12FA001-AC4F-418D-AE19-62706E023703}">
                      <ahyp:hlinkClr xmlns:ahyp="http://schemas.microsoft.com/office/drawing/2018/hyperlinkcolor" val="tx"/>
                    </a:ext>
                  </a:extLst>
                </a:hlinkClick>
              </a:rPr>
              <a:t>Séance 63</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Rechercher </a:t>
            </a:r>
            <a:r>
              <a:rPr lang="fr-FR" sz="1600" dirty="0">
                <a:solidFill>
                  <a:schemeClr val="bg1"/>
                </a:solidFill>
                <a:latin typeface="Verdana"/>
                <a:ea typeface="Verdana"/>
                <a:cs typeface="Verdana"/>
                <a:sym typeface="Verdana"/>
              </a:rPr>
              <a:t>le tout (produit) / l’état final</a:t>
            </a:r>
            <a:endParaRPr lang="fr-FR" sz="1600" b="0" i="0" u="none" strike="noStrike" cap="none" dirty="0">
              <a:solidFill>
                <a:schemeClr val="bg1"/>
              </a:solidFill>
              <a:latin typeface="Verdana"/>
              <a:ea typeface="Verdana"/>
              <a:cs typeface="Verdana"/>
              <a:sym typeface="Verdana"/>
            </a:endParaRPr>
          </a:p>
          <a:p>
            <a:pPr marL="0" marR="0" lvl="0" indent="0" algn="l" rtl="0">
              <a:spcBef>
                <a:spcPts val="0"/>
              </a:spcBef>
              <a:spcAft>
                <a:spcPts val="0"/>
              </a:spcAft>
              <a:buNone/>
            </a:pPr>
            <a:endParaRPr lang="fr-FR" sz="1600" dirty="0">
              <a:solidFill>
                <a:schemeClr val="bg1"/>
              </a:solidFill>
            </a:endParaRPr>
          </a:p>
          <a:p>
            <a:r>
              <a:rPr lang="fr-FR" sz="1600" b="1" i="0" u="none" strike="noStrike" cap="none" dirty="0">
                <a:solidFill>
                  <a:schemeClr val="bg1"/>
                </a:solidFill>
                <a:latin typeface="Verdana"/>
                <a:ea typeface="Verdana"/>
                <a:cs typeface="Verdana"/>
                <a:sym typeface="Verdana"/>
                <a:hlinkClick r:id="rId8" action="ppaction://hlinksldjump">
                  <a:extLst>
                    <a:ext uri="{A12FA001-AC4F-418D-AE19-62706E023703}">
                      <ahyp:hlinkClr xmlns:ahyp="http://schemas.microsoft.com/office/drawing/2018/hyperlinkcolor" val="tx"/>
                    </a:ext>
                  </a:extLst>
                </a:hlinkClick>
              </a:rPr>
              <a:t>Séance 64</a:t>
            </a:r>
            <a:r>
              <a:rPr lang="fr-FR" sz="1600" b="1" i="0" u="none" strike="noStrike" cap="none" dirty="0">
                <a:solidFill>
                  <a:schemeClr val="bg1"/>
                </a:solidFill>
                <a:latin typeface="Verdana"/>
                <a:ea typeface="Verdana"/>
                <a:cs typeface="Verdana"/>
                <a:sym typeface="Verdana"/>
              </a:rPr>
              <a:t>   </a:t>
            </a:r>
            <a:r>
              <a:rPr lang="fr-FR" sz="1600" b="0" i="0" u="none" strike="noStrike" cap="none" dirty="0">
                <a:solidFill>
                  <a:schemeClr val="bg1"/>
                </a:solidFill>
                <a:latin typeface="Verdana"/>
                <a:ea typeface="Verdana"/>
                <a:cs typeface="Verdana"/>
                <a:sym typeface="Verdana"/>
              </a:rPr>
              <a:t>Évaluation</a:t>
            </a:r>
            <a:endParaRPr sz="1600" b="0" i="0" u="none" strike="noStrike" cap="none" dirty="0">
              <a:solidFill>
                <a:schemeClr val="bg1"/>
              </a:solidFill>
              <a:latin typeface="Verdana"/>
              <a:ea typeface="Verdana"/>
              <a:cs typeface="Verdana"/>
              <a:sym typeface="Verdana"/>
            </a:endParaRPr>
          </a:p>
          <a:p>
            <a:pPr marL="0" marR="0" lvl="0" indent="0" algn="l" rtl="0">
              <a:spcBef>
                <a:spcPts val="0"/>
              </a:spcBef>
              <a:spcAft>
                <a:spcPts val="0"/>
              </a:spcAft>
              <a:buNone/>
            </a:pPr>
            <a:endParaRPr sz="1800" b="0" i="0" u="none" strike="noStrike" cap="none" dirty="0">
              <a:solidFill>
                <a:schemeClr val="bg1"/>
              </a:solidFill>
              <a:latin typeface="Calibri"/>
              <a:ea typeface="Calibri"/>
              <a:cs typeface="Calibri"/>
              <a:sym typeface="Calibri"/>
            </a:endParaRPr>
          </a:p>
          <a:p>
            <a:pPr marL="0" marR="0" lvl="0" indent="0" algn="l" rtl="0">
              <a:spcBef>
                <a:spcPts val="0"/>
              </a:spcBef>
              <a:spcAft>
                <a:spcPts val="0"/>
              </a:spcAft>
              <a:buNone/>
            </a:pPr>
            <a:endParaRPr sz="1800" b="0" i="0" u="none" strike="noStrike" cap="none" dirty="0">
              <a:solidFill>
                <a:schemeClr val="bg1"/>
              </a:solidFill>
              <a:latin typeface="Calibri"/>
              <a:ea typeface="Calibri"/>
              <a:cs typeface="Calibri"/>
              <a:sym typeface="Calibri"/>
            </a:endParaRPr>
          </a:p>
          <a:p>
            <a:pPr marL="0" marR="0" lvl="0" indent="0" algn="l" rtl="0">
              <a:spcBef>
                <a:spcPts val="0"/>
              </a:spcBef>
              <a:spcAft>
                <a:spcPts val="0"/>
              </a:spcAft>
              <a:buNone/>
            </a:pPr>
            <a:endParaRPr sz="1800" b="0" i="0" u="none" strike="noStrike" cap="none" dirty="0">
              <a:solidFill>
                <a:schemeClr val="bg1"/>
              </a:solidFill>
              <a:latin typeface="Calibri"/>
              <a:ea typeface="Calibri"/>
              <a:cs typeface="Calibri"/>
              <a:sym typeface="Calibri"/>
            </a:endParaRPr>
          </a:p>
          <a:p>
            <a:pPr marL="0" marR="0" lvl="0" indent="0" algn="l" rtl="0">
              <a:spcBef>
                <a:spcPts val="0"/>
              </a:spcBef>
              <a:spcAft>
                <a:spcPts val="0"/>
              </a:spcAft>
              <a:buNone/>
            </a:pPr>
            <a:endParaRPr sz="1800" b="0" i="0" u="none" strike="noStrike" cap="none" dirty="0">
              <a:solidFill>
                <a:schemeClr val="bg1"/>
              </a:solidFill>
              <a:latin typeface="Calibri"/>
              <a:ea typeface="Calibri"/>
              <a:cs typeface="Calibri"/>
              <a:sym typeface="Calibri"/>
            </a:endParaRPr>
          </a:p>
        </p:txBody>
      </p:sp>
      <p:sp>
        <p:nvSpPr>
          <p:cNvPr id="79" name="Google Shape;79;p1"/>
          <p:cNvSpPr txBox="1"/>
          <p:nvPr/>
        </p:nvSpPr>
        <p:spPr>
          <a:xfrm>
            <a:off x="3579578" y="2697113"/>
            <a:ext cx="212338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400" b="1" i="0" u="none" strike="noStrike" cap="none">
                <a:solidFill>
                  <a:schemeClr val="bg1"/>
                </a:solidFill>
                <a:latin typeface="Verdana"/>
                <a:ea typeface="Verdana"/>
                <a:cs typeface="Verdana"/>
                <a:sym typeface="Verdana"/>
              </a:rPr>
              <a:t>SOMMAIRE</a:t>
            </a:r>
            <a:endParaRPr>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8BCE3-60FB-1552-C003-633CEAA6D678}"/>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A59FDB72-7BC6-FB61-52AC-0DBCB6E2D25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8109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7295-C7B1-7AA6-6DBE-288987A38000}"/>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1D75C38D-2D6A-5497-E335-F7384FF8595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46041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294B4-D721-66F9-B0B1-5A57B04C340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F8A2CDCA-0C99-009B-B819-88700122686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718826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0E6A-EBFA-DF47-ABE4-69FEEE5D8B1A}"/>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CC651CCF-BEDF-6761-0710-CDB3C06580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51241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B756C-5F54-28CB-AB13-13C0F247337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B46BA0FC-1C76-FE02-4E1C-E608308183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27804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D5E59-5BA3-5DFB-B051-BDDBB98F2391}"/>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5DC9A311-C5BD-B84D-C561-EFD4A21DFC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78109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6"/>
        <p:cNvGrpSpPr/>
        <p:nvPr/>
      </p:nvGrpSpPr>
      <p:grpSpPr>
        <a:xfrm>
          <a:off x="0" y="0"/>
          <a:ext cx="0" cy="0"/>
          <a:chOff x="0" y="0"/>
          <a:chExt cx="0" cy="0"/>
        </a:xfrm>
      </p:grpSpPr>
      <p:sp>
        <p:nvSpPr>
          <p:cNvPr id="3" name="Titre 2">
            <a:extLst>
              <a:ext uri="{FF2B5EF4-FFF2-40B4-BE49-F238E27FC236}">
                <a16:creationId xmlns:a16="http://schemas.microsoft.com/office/drawing/2014/main" id="{86040EB2-795C-FD94-9937-6AA1E201C0E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260413BE-1357-B70C-9874-59E03A51868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573496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B49E7649-C49B-A7E2-210B-3E658AEA0C6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3804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07"/>
        <p:cNvGrpSpPr/>
        <p:nvPr/>
      </p:nvGrpSpPr>
      <p:grpSpPr>
        <a:xfrm>
          <a:off x="0" y="0"/>
          <a:ext cx="0" cy="0"/>
          <a:chOff x="0" y="0"/>
          <a:chExt cx="0" cy="0"/>
        </a:xfrm>
      </p:grpSpPr>
      <p:sp>
        <p:nvSpPr>
          <p:cNvPr id="3" name="Titre 2">
            <a:extLst>
              <a:ext uri="{FF2B5EF4-FFF2-40B4-BE49-F238E27FC236}">
                <a16:creationId xmlns:a16="http://schemas.microsoft.com/office/drawing/2014/main" id="{A6BBB29A-7CA0-1B7B-AC07-AB8E3C119A7F}"/>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471AE74-2BBA-2C13-73B0-07ADAF739C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884072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838DA-346E-A052-B489-3342913BF100}"/>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A99DDB93-4041-AD5B-3729-A52BC05348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197623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F61CCD3D-5127-5A9C-C560-D03E66D2339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3EB6-ED5C-7F7D-53C3-0D910759ACA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1B2FF420-600A-F627-B95E-832F60D19E6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45275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66E1F-8152-3C33-1BA3-FF05C15D852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120A38E7-0626-5568-E194-D19D83CEDF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57433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F2A81-A36F-AF74-E2FF-F10FA55413C2}"/>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670AD60A-FF8F-F7C4-94AE-19FAF0C74E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793014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60555-7ACD-D295-3F23-68A5BEFFFA82}"/>
            </a:ext>
          </a:extLst>
        </p:cNvPr>
        <p:cNvGrpSpPr/>
        <p:nvPr/>
      </p:nvGrpSpPr>
      <p:grpSpPr>
        <a:xfrm>
          <a:off x="0" y="0"/>
          <a:ext cx="0" cy="0"/>
          <a:chOff x="0" y="0"/>
          <a:chExt cx="0" cy="0"/>
        </a:xfrm>
      </p:grpSpPr>
      <p:pic>
        <p:nvPicPr>
          <p:cNvPr id="11" name="Image 10">
            <a:extLst>
              <a:ext uri="{FF2B5EF4-FFF2-40B4-BE49-F238E27FC236}">
                <a16:creationId xmlns:a16="http://schemas.microsoft.com/office/drawing/2014/main" id="{BCD506A4-0EC5-8511-4C90-5920111A73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828570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8F3F5-459F-B80D-EE90-1453A3E8E1C6}"/>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992DD6DC-3633-4F10-217D-ABF1AB7B6D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814496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8BCE3-60FB-1552-C003-633CEAA6D678}"/>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14982DEA-A575-A258-4311-C2C58B2E13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86896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7295-C7B1-7AA6-6DBE-288987A38000}"/>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A76575D7-F760-9355-4CB1-D590B9878BF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58844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294B4-D721-66F9-B0B1-5A57B04C340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CC69082C-B3B3-BF33-803D-0DFF3535FFD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236026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0E6A-EBFA-DF47-ABE4-69FEEE5D8B1A}"/>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72458A0F-047F-5112-49F2-549549C278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500008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B756C-5F54-28CB-AB13-13C0F247337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DB61C44B-55C5-A0CC-1B15-D1DA707E08F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152733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07">
          <a:extLst>
            <a:ext uri="{FF2B5EF4-FFF2-40B4-BE49-F238E27FC236}">
              <a16:creationId xmlns:a16="http://schemas.microsoft.com/office/drawing/2014/main" id="{3B2CABCC-7C5A-F2C2-22C0-07C801B6A73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9C2A8AFA-246E-84B4-16B8-0BF81E54736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8B50F83-2DF4-588D-E7CB-0756A93AA0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569062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D5E59-5BA3-5DFB-B051-BDDBB98F2391}"/>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23EBBA5B-233B-B3AC-6505-EC6510146C0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956947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3" name="Titre 2">
            <a:extLst>
              <a:ext uri="{FF2B5EF4-FFF2-40B4-BE49-F238E27FC236}">
                <a16:creationId xmlns:a16="http://schemas.microsoft.com/office/drawing/2014/main" id="{B56223EA-43B0-4DC9-EAC8-77306D625333}"/>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5B64A5B4-6CD7-F1EE-F4DF-1C554B8DC4A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F28B6CC9-6570-D753-A8AD-3D0870C9A1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009207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3" name="Titre 2">
            <a:extLst>
              <a:ext uri="{FF2B5EF4-FFF2-40B4-BE49-F238E27FC236}">
                <a16:creationId xmlns:a16="http://schemas.microsoft.com/office/drawing/2014/main" id="{0CFDCD65-0484-D36E-CFD4-41CF8F12B32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8EA11962-2F21-4BF0-964A-6738C973732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87C93-2E62-4240-4B83-217A0FCB327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FB2A707-5C71-D912-3F4A-B7E22201733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7629FE6-0BB5-D264-9716-C77106E17F1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820480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602586-210B-3084-E28E-C94993B77188}"/>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C04C0914-4250-F7B3-7A09-67E969B542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30681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C29CF4-0B35-DF39-02F8-2B4D7D0D5B03}"/>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07C003B9-89FE-0FD6-CB70-82104DDA2D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889661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F56D76-F7E1-F98F-8A08-94ED95E1F0D0}"/>
            </a:ext>
          </a:extLst>
        </p:cNvPr>
        <p:cNvGrpSpPr/>
        <p:nvPr/>
      </p:nvGrpSpPr>
      <p:grpSpPr>
        <a:xfrm>
          <a:off x="0" y="0"/>
          <a:ext cx="0" cy="0"/>
          <a:chOff x="0" y="0"/>
          <a:chExt cx="0" cy="0"/>
        </a:xfrm>
      </p:grpSpPr>
      <p:pic>
        <p:nvPicPr>
          <p:cNvPr id="11" name="Image 10">
            <a:extLst>
              <a:ext uri="{FF2B5EF4-FFF2-40B4-BE49-F238E27FC236}">
                <a16:creationId xmlns:a16="http://schemas.microsoft.com/office/drawing/2014/main" id="{46E15885-E8A0-5D1D-1085-7F9D36689C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555034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C7E16-154B-AE71-46EE-4B0B7732E1D6}"/>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05F41118-1B16-1B4B-6E9E-399C336402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868138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A9706-B84B-168D-EFF2-8AF80C92A1EF}"/>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E59AAC39-D565-1822-86D0-DC1CE9F3B5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0819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838DA-346E-A052-B489-3342913BF100}"/>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2965124-E8CF-3C18-8206-BF58377DA5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786188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94C75-B401-5586-EE76-428FA8FA6095}"/>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9DBFD2CD-43C9-13D6-9B60-15732CC59B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454226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E81442-8A25-6B71-C14C-546FBCC086CC}"/>
            </a:ext>
          </a:extLst>
        </p:cNvPr>
        <p:cNvGrpSpPr/>
        <p:nvPr/>
      </p:nvGrpSpPr>
      <p:grpSpPr>
        <a:xfrm>
          <a:off x="0" y="0"/>
          <a:ext cx="0" cy="0"/>
          <a:chOff x="0" y="0"/>
          <a:chExt cx="0" cy="0"/>
        </a:xfrm>
      </p:grpSpPr>
      <p:pic>
        <p:nvPicPr>
          <p:cNvPr id="13" name="Image 12">
            <a:extLst>
              <a:ext uri="{FF2B5EF4-FFF2-40B4-BE49-F238E27FC236}">
                <a16:creationId xmlns:a16="http://schemas.microsoft.com/office/drawing/2014/main" id="{045301E6-A82A-18AC-3DEF-DFD39430AE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115242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98862-7524-AE80-FBF2-70AB8F99DA72}"/>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570D493B-5FDF-6E61-569E-4AEFAFA8D85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31459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9ECC-E301-898E-CDC3-AEFD4A1A6A40}"/>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63DF11F1-0FA3-83EC-5F24-18C6C958FBC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852655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140F80-7DCE-5268-6C88-9CDCB6988AA1}"/>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BA12A8DA-B8EA-F236-5638-2121C4E226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4115243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657"/>
        <p:cNvGrpSpPr/>
        <p:nvPr/>
      </p:nvGrpSpPr>
      <p:grpSpPr>
        <a:xfrm>
          <a:off x="0" y="0"/>
          <a:ext cx="0" cy="0"/>
          <a:chOff x="0" y="0"/>
          <a:chExt cx="0" cy="0"/>
        </a:xfrm>
      </p:grpSpPr>
      <p:sp>
        <p:nvSpPr>
          <p:cNvPr id="3" name="Titre 2">
            <a:extLst>
              <a:ext uri="{FF2B5EF4-FFF2-40B4-BE49-F238E27FC236}">
                <a16:creationId xmlns:a16="http://schemas.microsoft.com/office/drawing/2014/main" id="{61929048-9908-C2C4-338A-31465B7D221E}"/>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AB9CB4E9-E96C-D057-DB81-3C37128385C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D8CCA925-4E79-C6D5-6F85-9A7DEB8A41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9272493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307"/>
        <p:cNvGrpSpPr/>
        <p:nvPr/>
      </p:nvGrpSpPr>
      <p:grpSpPr>
        <a:xfrm>
          <a:off x="0" y="0"/>
          <a:ext cx="0" cy="0"/>
          <a:chOff x="0" y="0"/>
          <a:chExt cx="0" cy="0"/>
        </a:xfrm>
      </p:grpSpPr>
      <p:sp>
        <p:nvSpPr>
          <p:cNvPr id="4" name="Titre 3">
            <a:extLst>
              <a:ext uri="{FF2B5EF4-FFF2-40B4-BE49-F238E27FC236}">
                <a16:creationId xmlns:a16="http://schemas.microsoft.com/office/drawing/2014/main" id="{28FFA9AE-51A3-142B-E18E-D7C4B02F070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2F177F4-DED3-B82E-6878-38A5D0AB3FD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72559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9838DA-346E-A052-B489-3342913BF100}"/>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B409ECDC-0157-BA4A-FEA5-B52595A6A3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194774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3EB6-ED5C-7F7D-53C3-0D910759ACAD}"/>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918A90A5-D889-1DEA-28E6-BCCD6A1D3D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851237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53EB6-ED5C-7F7D-53C3-0D910759ACA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37AE3284-93E1-4C6B-4C4F-0E17155CB9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56719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66E1F-8152-3C33-1BA3-FF05C15D852D}"/>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449E9550-5785-A629-DB0D-71C99107B23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1294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F2A81-A36F-AF74-E2FF-F10FA55413C2}"/>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464B3248-723A-4A43-8965-95F4753DA7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868986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60555-7ACD-D295-3F23-68A5BEFFFA82}"/>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18821F06-D2DD-88CD-0EBF-1C9637D1E47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5135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8BCE3-60FB-1552-C003-633CEAA6D678}"/>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8DBF7FEA-7843-8388-F1B4-C6054E9A51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749415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17295-C7B1-7AA6-6DBE-288987A38000}"/>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1EA97C9F-1EC2-4C49-2A73-B026D260CBA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790029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294B4-D721-66F9-B0B1-5A57B04C340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E28632EC-1BFE-16AA-F81C-06AA9B395F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518574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EE0E6A-EBFA-DF47-ABE4-69FEEE5D8B1A}"/>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3F6CEFD0-64C0-5E6B-2F1B-39DDF16A726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656965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B756C-5F54-28CB-AB13-13C0F247337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075E33CD-33FC-3C22-3817-D29DBB385C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1658924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AD5E59-5BA3-5DFB-B051-BDDBB98F2391}"/>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1BDCF2EE-44D2-F692-B00D-6FA5D706523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881462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40C4F7B3-3055-0E04-2BD7-0A325E6EC33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558E538-0311-274C-B056-B88862C0F4E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36893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66E1F-8152-3C33-1BA3-FF05C15D852D}"/>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D5CB0AB3-F3A2-6685-C999-09FC9209854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23033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A092F-D63C-C254-DA1A-091E7D7D9E08}"/>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06CDC963-ABDD-7D78-36E9-97ED8EBCEC6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718B064-382D-034E-9F80-00A71129A7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180460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6742B-1944-5085-0064-C87D12EAACAE}"/>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7F87E09D-868C-7C9D-C18C-4406934B84C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8944980E-D009-7213-BDAC-984D5DAC5D7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92390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3A27B-6347-4D5F-DCE7-589872BB5A3F}"/>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C6FA7293-D4A3-ACFA-582F-4EFD2BFC25D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D4CAEBE-7CF6-770B-2364-C3F86AA518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366893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21FDB0-5659-AA08-5E15-F51E01BB0A1F}"/>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BA54D23C-58F7-6E95-F529-8F8DE7BFCC3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948017D-B4BC-C945-B996-F679829C7EA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9314950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04B0C-1E89-8D70-2746-035FC12B42D8}"/>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037CC706-BA1F-8A7E-7AB9-3CDC6A6C4E7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9C4585A-6338-8EE1-DF8F-267979C8F12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975202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48442BDB-CE19-3179-81B0-B81C8C3ADE0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1921083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4" name="Titre 3">
            <a:extLst>
              <a:ext uri="{FF2B5EF4-FFF2-40B4-BE49-F238E27FC236}">
                <a16:creationId xmlns:a16="http://schemas.microsoft.com/office/drawing/2014/main" id="{D8AE60F2-F4FF-2A22-21D2-B1A0A3036B9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0477D18-6221-CD51-9A36-1E030FCB19E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96906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79473-7EEF-659E-F766-95725A6774AB}"/>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02CFAA3F-1E9F-E4C8-FE9E-627A4CAA36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3111946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7F31B-31CF-51C8-5BFF-A2AF3188A425}"/>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02799858-4301-FA55-379F-6C5F3F702A4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1741257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61CED-1E6C-466E-3725-AE76545866EE}"/>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85785BA5-E36A-03BB-649E-2DBF2AE6B46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902359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F2A81-A36F-AF74-E2FF-F10FA55413C2}"/>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1ED8ED84-E523-E24F-56D6-C0B6AE8435F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9121906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80DE8D-7853-9440-B753-4EEA93132AC3}"/>
            </a:ext>
          </a:extLst>
        </p:cNvPr>
        <p:cNvGrpSpPr/>
        <p:nvPr/>
      </p:nvGrpSpPr>
      <p:grpSpPr>
        <a:xfrm>
          <a:off x="0" y="0"/>
          <a:ext cx="0" cy="0"/>
          <a:chOff x="0" y="0"/>
          <a:chExt cx="0" cy="0"/>
        </a:xfrm>
      </p:grpSpPr>
      <p:pic>
        <p:nvPicPr>
          <p:cNvPr id="11" name="Image 10">
            <a:extLst>
              <a:ext uri="{FF2B5EF4-FFF2-40B4-BE49-F238E27FC236}">
                <a16:creationId xmlns:a16="http://schemas.microsoft.com/office/drawing/2014/main" id="{C0563703-8704-1E9D-082C-646339D397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519623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F110-2120-4496-4F2F-841782CBC3AF}"/>
            </a:ext>
          </a:extLst>
        </p:cNvPr>
        <p:cNvGrpSpPr/>
        <p:nvPr/>
      </p:nvGrpSpPr>
      <p:grpSpPr>
        <a:xfrm>
          <a:off x="0" y="0"/>
          <a:ext cx="0" cy="0"/>
          <a:chOff x="0" y="0"/>
          <a:chExt cx="0" cy="0"/>
        </a:xfrm>
      </p:grpSpPr>
      <p:pic>
        <p:nvPicPr>
          <p:cNvPr id="11" name="Image 10">
            <a:extLst>
              <a:ext uri="{FF2B5EF4-FFF2-40B4-BE49-F238E27FC236}">
                <a16:creationId xmlns:a16="http://schemas.microsoft.com/office/drawing/2014/main" id="{853E5265-080A-39C6-CF52-861D96071C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5707419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CBBD9-3877-4A91-DF02-CC929593805B}"/>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43592DFC-5AEA-4FD7-2CF7-E99D5EA6277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1415394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699B5C-A659-8D82-E2FD-3D0688E691B2}"/>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56B5667C-BBC6-4D35-6671-E4E9C1DE37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53408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D9E9A-A5E7-3BD7-A7E8-59D35314A471}"/>
            </a:ext>
          </a:extLst>
        </p:cNvPr>
        <p:cNvGrpSpPr/>
        <p:nvPr/>
      </p:nvGrpSpPr>
      <p:grpSpPr>
        <a:xfrm>
          <a:off x="0" y="0"/>
          <a:ext cx="0" cy="0"/>
          <a:chOff x="0" y="0"/>
          <a:chExt cx="0" cy="0"/>
        </a:xfrm>
      </p:grpSpPr>
      <p:pic>
        <p:nvPicPr>
          <p:cNvPr id="13" name="Image 12">
            <a:extLst>
              <a:ext uri="{FF2B5EF4-FFF2-40B4-BE49-F238E27FC236}">
                <a16:creationId xmlns:a16="http://schemas.microsoft.com/office/drawing/2014/main" id="{32A68AE9-A83E-5127-B7FA-78AD5209E99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907041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B9DB5-8162-F717-CC48-073336B5EFA5}"/>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8EC32B4F-8794-05A6-2F66-B6051B273C1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647361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BC24D-8391-8B9F-20D9-514A816A23F6}"/>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63FDC4B6-443C-988B-47B7-FB2714054C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524971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CC7E5-EDB7-CBD2-97DA-3BC9C120CC3C}"/>
            </a:ext>
          </a:extLst>
        </p:cNvPr>
        <p:cNvGrpSpPr/>
        <p:nvPr/>
      </p:nvGrpSpPr>
      <p:grpSpPr>
        <a:xfrm>
          <a:off x="0" y="0"/>
          <a:ext cx="0" cy="0"/>
          <a:chOff x="0" y="0"/>
          <a:chExt cx="0" cy="0"/>
        </a:xfrm>
      </p:grpSpPr>
      <p:pic>
        <p:nvPicPr>
          <p:cNvPr id="15" name="Image 14">
            <a:extLst>
              <a:ext uri="{FF2B5EF4-FFF2-40B4-BE49-F238E27FC236}">
                <a16:creationId xmlns:a16="http://schemas.microsoft.com/office/drawing/2014/main" id="{BDD97032-F1FB-3BD2-1F20-29FD74C6CD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6289443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2">
            <a:extLst>
              <a:ext uri="{FF2B5EF4-FFF2-40B4-BE49-F238E27FC236}">
                <a16:creationId xmlns:a16="http://schemas.microsoft.com/office/drawing/2014/main" id="{F82935CC-2AEF-C1C4-630B-47DF13DF0B05}"/>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D4C4C8E4-8BA6-1B52-8B0F-BE86FA5934F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67903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E09CE7-D9C0-04FE-7383-F78830816AE8}"/>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514EC95C-7B20-CEFE-228A-07A5F7CE7335}"/>
              </a:ext>
            </a:extLst>
          </p:cNvPr>
          <p:cNvSpPr>
            <a:spLocks noGrp="1"/>
          </p:cNvSpPr>
          <p:nvPr>
            <p:ph type="title"/>
          </p:nvPr>
        </p:nvSpPr>
        <p:spPr/>
        <p:txBody>
          <a:bodyPr/>
          <a:lstStyle/>
          <a:p>
            <a:endParaRPr lang="fr-FR"/>
          </a:p>
        </p:txBody>
      </p:sp>
      <p:pic>
        <p:nvPicPr>
          <p:cNvPr id="20" name="Image 19">
            <a:extLst>
              <a:ext uri="{FF2B5EF4-FFF2-40B4-BE49-F238E27FC236}">
                <a16:creationId xmlns:a16="http://schemas.microsoft.com/office/drawing/2014/main" id="{58ED319B-3223-2E9C-592C-00E82E5E412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745065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60555-7ACD-D295-3F23-68A5BEFFFA82}"/>
            </a:ext>
          </a:extLst>
        </p:cNvPr>
        <p:cNvGrpSpPr/>
        <p:nvPr/>
      </p:nvGrpSpPr>
      <p:grpSpPr>
        <a:xfrm>
          <a:off x="0" y="0"/>
          <a:ext cx="0" cy="0"/>
          <a:chOff x="0" y="0"/>
          <a:chExt cx="0" cy="0"/>
        </a:xfrm>
      </p:grpSpPr>
      <p:pic>
        <p:nvPicPr>
          <p:cNvPr id="10" name="Image 9">
            <a:extLst>
              <a:ext uri="{FF2B5EF4-FFF2-40B4-BE49-F238E27FC236}">
                <a16:creationId xmlns:a16="http://schemas.microsoft.com/office/drawing/2014/main" id="{6B9EB6FF-874F-6E35-9DD7-D3D199FC22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53165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F994D-2D2B-F3ED-2BDA-A9759BAA744A}"/>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D6431646-492D-7746-04F1-29BAFCECF071}"/>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86953FA-27D4-BCE7-B737-1393A8B3029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38258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233365-0459-06B5-EFFD-B0A25DE27ADC}"/>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A3A3CDFD-4113-2B62-9969-CCC94F01181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2A912CD8-FA96-FFBC-BD8F-1840AFED2F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482041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3AA8C6-C010-57CF-44BF-0F97FDC0DD9A}"/>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B5DA827C-AC16-4B23-C2CB-8091ECF58E7F}"/>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F59C38C-4C82-B1A8-E1E7-0BE47CFCA86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71576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2E968-8BEC-BF03-A11E-7B78DFEEFFF6}"/>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8538CDB1-3D54-9C8E-3D86-92D858689D2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0751BDC-60AC-9383-090B-F6C33ACB33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835702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pic>
        <p:nvPicPr>
          <p:cNvPr id="3" name="Image 2">
            <a:extLst>
              <a:ext uri="{FF2B5EF4-FFF2-40B4-BE49-F238E27FC236}">
                <a16:creationId xmlns:a16="http://schemas.microsoft.com/office/drawing/2014/main" id="{9B760764-154F-735C-C094-C1CFB84B913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341728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307">
          <a:extLst>
            <a:ext uri="{FF2B5EF4-FFF2-40B4-BE49-F238E27FC236}">
              <a16:creationId xmlns:a16="http://schemas.microsoft.com/office/drawing/2014/main" id="{8A03861C-91CE-D6AD-6D53-4D30444870E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7B516C9-55A9-F628-7F24-3495E7485CF7}"/>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05F4A858-6D2B-501F-F024-FE695E180D8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741631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307">
          <a:extLst>
            <a:ext uri="{FF2B5EF4-FFF2-40B4-BE49-F238E27FC236}">
              <a16:creationId xmlns:a16="http://schemas.microsoft.com/office/drawing/2014/main" id="{4FEC3357-B3C9-2F1E-BAA5-1EEF2DE1B8DA}"/>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A23B327-1F8F-A854-116A-0EF7F57E7BD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F1914101-6BC4-9639-430C-D9D45BCBD81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31448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8F3F5-459F-B80D-EE90-1453A3E8E1C6}"/>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BD6BB008-0CE2-1F4A-F05F-9BF42799696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96536181"/>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E7617134-105C-4908-A9B0-983059EDDC17}">
  <ds:schemaRefs>
    <ds:schemaRef ds:uri="http://schemas.microsoft.com/sharepoint/v3/contenttype/forms"/>
  </ds:schemaRefs>
</ds:datastoreItem>
</file>

<file path=customXml/itemProps2.xml><?xml version="1.0" encoding="utf-8"?>
<ds:datastoreItem xmlns:ds="http://schemas.openxmlformats.org/officeDocument/2006/customXml" ds:itemID="{BDA2CDBD-CD1B-4A7D-A800-271C01B33F52}">
  <ds:schemaRefs>
    <ds:schemaRef ds:uri="27f64e36-29aa-44d5-a3e0-06242cad7d4d"/>
    <ds:schemaRef ds:uri="cd84cc96-e4f0-4e7f-873a-a508fb658c4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D69B2741-C8F1-46F5-9A35-A23910A3993E}">
  <ds:schemaRefs>
    <ds:schemaRef ds:uri="27f64e36-29aa-44d5-a3e0-06242cad7d4d"/>
    <ds:schemaRef ds:uri="cd84cc96-e4f0-4e7f-873a-a508fb658c4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TotalTime>
  <Words>4237</Words>
  <Application>Microsoft Office PowerPoint</Application>
  <PresentationFormat>Affichage à l'écran (4:3)</PresentationFormat>
  <Paragraphs>393</Paragraphs>
  <Slides>86</Slides>
  <Notes>86</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86</vt:i4>
      </vt:variant>
    </vt:vector>
  </HeadingPairs>
  <TitlesOfParts>
    <vt:vector size="95" baseType="lpstr">
      <vt:lpstr>Arial</vt:lpstr>
      <vt:lpstr>Calibri</vt:lpstr>
      <vt:lpstr>Calibri Light</vt:lpstr>
      <vt:lpstr>Verdana</vt:lpstr>
      <vt:lpstr>Thème Office</vt:lpstr>
      <vt:lpstr>1_Thème Office</vt:lpstr>
      <vt:lpstr>2_Thème Office</vt:lpstr>
      <vt:lpstr>3_Thème Office</vt:lpstr>
      <vt:lpstr>4_Thème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3</cp:revision>
  <dcterms:created xsi:type="dcterms:W3CDTF">2022-01-07T11:15:07Z</dcterms:created>
  <dcterms:modified xsi:type="dcterms:W3CDTF">2026-01-16T08:47:52Z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