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91"/>
  </p:notesMasterIdLst>
  <p:sldIdLst>
    <p:sldId id="256" r:id="rId5"/>
    <p:sldId id="281" r:id="rId6"/>
    <p:sldId id="258" r:id="rId7"/>
    <p:sldId id="259" r:id="rId8"/>
    <p:sldId id="261" r:id="rId9"/>
    <p:sldId id="260" r:id="rId10"/>
    <p:sldId id="262" r:id="rId11"/>
    <p:sldId id="703" r:id="rId12"/>
    <p:sldId id="704" r:id="rId13"/>
    <p:sldId id="706" r:id="rId14"/>
    <p:sldId id="705" r:id="rId15"/>
    <p:sldId id="707" r:id="rId16"/>
    <p:sldId id="708" r:id="rId17"/>
    <p:sldId id="285" r:id="rId18"/>
    <p:sldId id="709" r:id="rId19"/>
    <p:sldId id="712" r:id="rId20"/>
    <p:sldId id="711" r:id="rId21"/>
    <p:sldId id="713" r:id="rId22"/>
    <p:sldId id="710" r:id="rId23"/>
    <p:sldId id="716" r:id="rId24"/>
    <p:sldId id="714" r:id="rId25"/>
    <p:sldId id="715" r:id="rId26"/>
    <p:sldId id="717" r:id="rId27"/>
    <p:sldId id="718" r:id="rId28"/>
    <p:sldId id="719" r:id="rId29"/>
    <p:sldId id="286" r:id="rId30"/>
    <p:sldId id="700" r:id="rId31"/>
    <p:sldId id="282" r:id="rId32"/>
    <p:sldId id="724" r:id="rId33"/>
    <p:sldId id="725" r:id="rId34"/>
    <p:sldId id="720" r:id="rId35"/>
    <p:sldId id="721" r:id="rId36"/>
    <p:sldId id="727" r:id="rId37"/>
    <p:sldId id="723" r:id="rId38"/>
    <p:sldId id="726" r:id="rId39"/>
    <p:sldId id="287" r:id="rId40"/>
    <p:sldId id="352" r:id="rId41"/>
    <p:sldId id="353" r:id="rId42"/>
    <p:sldId id="354" r:id="rId43"/>
    <p:sldId id="728" r:id="rId44"/>
    <p:sldId id="729" r:id="rId45"/>
    <p:sldId id="730" r:id="rId46"/>
    <p:sldId id="731" r:id="rId47"/>
    <p:sldId id="732" r:id="rId48"/>
    <p:sldId id="733" r:id="rId49"/>
    <p:sldId id="735" r:id="rId50"/>
    <p:sldId id="736" r:id="rId51"/>
    <p:sldId id="737" r:id="rId52"/>
    <p:sldId id="288" r:id="rId53"/>
    <p:sldId id="678" r:id="rId54"/>
    <p:sldId id="1612" r:id="rId55"/>
    <p:sldId id="1613" r:id="rId56"/>
    <p:sldId id="1614" r:id="rId57"/>
    <p:sldId id="1615" r:id="rId58"/>
    <p:sldId id="1616" r:id="rId59"/>
    <p:sldId id="1617" r:id="rId60"/>
    <p:sldId id="1618" r:id="rId61"/>
    <p:sldId id="289" r:id="rId62"/>
    <p:sldId id="329" r:id="rId63"/>
    <p:sldId id="330" r:id="rId64"/>
    <p:sldId id="331" r:id="rId65"/>
    <p:sldId id="332" r:id="rId66"/>
    <p:sldId id="333" r:id="rId67"/>
    <p:sldId id="334" r:id="rId68"/>
    <p:sldId id="335" r:id="rId69"/>
    <p:sldId id="336" r:id="rId70"/>
    <p:sldId id="337" r:id="rId71"/>
    <p:sldId id="338" r:id="rId72"/>
    <p:sldId id="290" r:id="rId73"/>
    <p:sldId id="738" r:id="rId74"/>
    <p:sldId id="739" r:id="rId75"/>
    <p:sldId id="740" r:id="rId76"/>
    <p:sldId id="741" r:id="rId77"/>
    <p:sldId id="742" r:id="rId78"/>
    <p:sldId id="743" r:id="rId79"/>
    <p:sldId id="744" r:id="rId80"/>
    <p:sldId id="745" r:id="rId81"/>
    <p:sldId id="1619" r:id="rId82"/>
    <p:sldId id="746" r:id="rId83"/>
    <p:sldId id="1620" r:id="rId84"/>
    <p:sldId id="291" r:id="rId85"/>
    <p:sldId id="447" r:id="rId86"/>
    <p:sldId id="448" r:id="rId87"/>
    <p:sldId id="463" r:id="rId88"/>
    <p:sldId id="464" r:id="rId89"/>
    <p:sldId id="747" r:id="rId90"/>
    <p:sldId id="748" r:id="rId91"/>
    <p:sldId id="466" r:id="rId92"/>
    <p:sldId id="749" r:id="rId93"/>
    <p:sldId id="750" r:id="rId94"/>
    <p:sldId id="752" r:id="rId95"/>
    <p:sldId id="292" r:id="rId96"/>
    <p:sldId id="437" r:id="rId97"/>
    <p:sldId id="439" r:id="rId98"/>
    <p:sldId id="440" r:id="rId99"/>
    <p:sldId id="441" r:id="rId100"/>
    <p:sldId id="753" r:id="rId101"/>
    <p:sldId id="461" r:id="rId102"/>
    <p:sldId id="462" r:id="rId103"/>
    <p:sldId id="754" r:id="rId104"/>
    <p:sldId id="293" r:id="rId105"/>
    <p:sldId id="317" r:id="rId106"/>
    <p:sldId id="318" r:id="rId107"/>
    <p:sldId id="319" r:id="rId108"/>
    <p:sldId id="320" r:id="rId109"/>
    <p:sldId id="321" r:id="rId110"/>
    <p:sldId id="322" r:id="rId111"/>
    <p:sldId id="323" r:id="rId112"/>
    <p:sldId id="324" r:id="rId113"/>
    <p:sldId id="325" r:id="rId114"/>
    <p:sldId id="326" r:id="rId115"/>
    <p:sldId id="327" r:id="rId116"/>
    <p:sldId id="294" r:id="rId117"/>
    <p:sldId id="442" r:id="rId118"/>
    <p:sldId id="443" r:id="rId119"/>
    <p:sldId id="449" r:id="rId120"/>
    <p:sldId id="450" r:id="rId121"/>
    <p:sldId id="451" r:id="rId122"/>
    <p:sldId id="452" r:id="rId123"/>
    <p:sldId id="295" r:id="rId124"/>
    <p:sldId id="690" r:id="rId125"/>
    <p:sldId id="691" r:id="rId126"/>
    <p:sldId id="692" r:id="rId127"/>
    <p:sldId id="693" r:id="rId128"/>
    <p:sldId id="694" r:id="rId129"/>
    <p:sldId id="1597" r:id="rId130"/>
    <p:sldId id="1598" r:id="rId131"/>
    <p:sldId id="1605" r:id="rId132"/>
    <p:sldId id="1606" r:id="rId133"/>
    <p:sldId id="1607" r:id="rId134"/>
    <p:sldId id="1608" r:id="rId135"/>
    <p:sldId id="1609" r:id="rId136"/>
    <p:sldId id="297" r:id="rId137"/>
    <p:sldId id="390" r:id="rId138"/>
    <p:sldId id="391" r:id="rId139"/>
    <p:sldId id="393" r:id="rId140"/>
    <p:sldId id="701" r:id="rId141"/>
    <p:sldId id="395" r:id="rId142"/>
    <p:sldId id="396" r:id="rId143"/>
    <p:sldId id="397" r:id="rId144"/>
    <p:sldId id="398" r:id="rId145"/>
    <p:sldId id="394" r:id="rId146"/>
    <p:sldId id="298" r:id="rId147"/>
    <p:sldId id="1611" r:id="rId148"/>
    <p:sldId id="759" r:id="rId149"/>
    <p:sldId id="755" r:id="rId150"/>
    <p:sldId id="760" r:id="rId151"/>
    <p:sldId id="306" r:id="rId152"/>
    <p:sldId id="756" r:id="rId153"/>
    <p:sldId id="757" r:id="rId154"/>
    <p:sldId id="758" r:id="rId155"/>
    <p:sldId id="299" r:id="rId156"/>
    <p:sldId id="416" r:id="rId157"/>
    <p:sldId id="696" r:id="rId158"/>
    <p:sldId id="697" r:id="rId159"/>
    <p:sldId id="698" r:id="rId160"/>
    <p:sldId id="699" r:id="rId161"/>
    <p:sldId id="300" r:id="rId162"/>
    <p:sldId id="624" r:id="rId163"/>
    <p:sldId id="1165" r:id="rId164"/>
    <p:sldId id="1171" r:id="rId165"/>
    <p:sldId id="1167" r:id="rId166"/>
    <p:sldId id="1169" r:id="rId167"/>
    <p:sldId id="1170" r:id="rId168"/>
    <p:sldId id="301" r:id="rId169"/>
    <p:sldId id="362" r:id="rId170"/>
    <p:sldId id="369" r:id="rId171"/>
    <p:sldId id="364" r:id="rId172"/>
    <p:sldId id="1172" r:id="rId173"/>
    <p:sldId id="363" r:id="rId174"/>
    <p:sldId id="1173" r:id="rId175"/>
    <p:sldId id="761" r:id="rId176"/>
    <p:sldId id="766" r:id="rId177"/>
    <p:sldId id="767" r:id="rId178"/>
    <p:sldId id="768" r:id="rId179"/>
    <p:sldId id="769" r:id="rId180"/>
    <p:sldId id="770" r:id="rId181"/>
    <p:sldId id="771" r:id="rId182"/>
    <p:sldId id="302" r:id="rId183"/>
    <p:sldId id="279" r:id="rId184"/>
    <p:sldId id="280" r:id="rId185"/>
    <p:sldId id="505" r:id="rId186"/>
    <p:sldId id="506" r:id="rId187"/>
    <p:sldId id="507" r:id="rId188"/>
    <p:sldId id="508" r:id="rId189"/>
    <p:sldId id="509" r:id="rId19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02" roundtripDataSignature="AMtx7mhBij9LbTiaeOPDbSFle23rfmrb2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initials="" lastIdx="2" clrIdx="0"/>
  <p:cmAuthor id="43" name="cri.dracos@outlook.fr" initials="c [41]" lastIdx="1" clrIdx="43"/>
  <p:cmAuthor id="1" name="Pauline Lion" initials="PL" lastIdx="73" clrIdx="1"/>
  <p:cmAuthor id="44" name="yaelb06" initials="ya" lastIdx="125" clrIdx="44">
    <p:extLst>
      <p:ext uri="{19B8F6BF-5375-455C-9EA6-DF929625EA0E}">
        <p15:presenceInfo xmlns:p15="http://schemas.microsoft.com/office/powerpoint/2012/main" userId="S::yaelb06_yahoo.fr#ext#@hachette.onmicrosoft.com::178ef0ed-7e4d-4a1d-b478-d626cbda7b77" providerId="AD"/>
      </p:ext>
    </p:extLst>
  </p:cmAuthor>
  <p:cmAuthor id="2" name="jennifer riviere" initials="jr" lastIdx="95" clrIdx="2"/>
  <p:cmAuthor id="45" name="pauline.negrellion" initials="pa" lastIdx="101" clrIdx="45">
    <p:extLst>
      <p:ext uri="{19B8F6BF-5375-455C-9EA6-DF929625EA0E}">
        <p15:presenceInfo xmlns:p15="http://schemas.microsoft.com/office/powerpoint/2012/main" userId="S::pauline.negrellion_gmail.com#ext#@hachette.onmicrosoft.com::9fb65b54-3bbd-4994-b3cf-42d8602c7eef" providerId="AD"/>
      </p:ext>
    </p:extLst>
  </p:cmAuthor>
  <p:cmAuthor id="3" name="cri.dracos@outlook.fr" initials="c" lastIdx="1" clrIdx="3"/>
  <p:cmAuthor id="46" name="LE BOT SANDRA" initials="SL" lastIdx="206" clrIdx="46">
    <p:extLst>
      <p:ext uri="{19B8F6BF-5375-455C-9EA6-DF929625EA0E}">
        <p15:presenceInfo xmlns:p15="http://schemas.microsoft.com/office/powerpoint/2012/main" userId="S::SLEBOT@editions-hatier.fr::5fe4e071-d3f4-40df-970f-ee8fcf898346" providerId="AD"/>
      </p:ext>
    </p:extLst>
  </p:cmAuthor>
  <p:cmAuthor id="4" name="cri.dracos@outlook.fr" initials="c [2]" lastIdx="1" clrIdx="4"/>
  <p:cmAuthor id="47" name="Christophe Dracos" initials="CD" lastIdx="120" clrIdx="47">
    <p:extLst>
      <p:ext uri="{19B8F6BF-5375-455C-9EA6-DF929625EA0E}">
        <p15:presenceInfo xmlns:p15="http://schemas.microsoft.com/office/powerpoint/2012/main" userId="S::cri.dracos_outlook.fr#ext#@hachette.onmicrosoft.com::9a339485-cc17-450e-b56d-f2edc49cae5a" providerId="AD"/>
      </p:ext>
    </p:extLst>
  </p:cmAuthor>
  <p:cmAuthor id="5" name="cri.dracos@outlook.fr" initials="c [3]" lastIdx="1" clrIdx="5"/>
  <p:cmAuthor id="6" name="cri.dracos@outlook.fr" initials="c [4]" lastIdx="1" clrIdx="6"/>
  <p:cmAuthor id="7" name="cri.dracos@outlook.fr" initials="c [5]" lastIdx="1" clrIdx="7"/>
  <p:cmAuthor id="8" name="cri.dracos@outlook.fr" initials="c [6]" lastIdx="1" clrIdx="8"/>
  <p:cmAuthor id="9" name="cri.dracos@outlook.fr" initials="c [7]" lastIdx="1" clrIdx="9"/>
  <p:cmAuthor id="10" name="cri.dracos@outlook.fr" initials="c [8]" lastIdx="1" clrIdx="10"/>
  <p:cmAuthor id="11" name="cri.dracos@outlook.fr" initials="c [9]" lastIdx="0" clrIdx="11"/>
  <p:cmAuthor id="12" name="cri.dracos@outlook.fr" initials="c [10]" lastIdx="1" clrIdx="12"/>
  <p:cmAuthor id="13" name="cri.dracos@outlook.fr" initials="c [11]" lastIdx="1" clrIdx="13"/>
  <p:cmAuthor id="14" name="cri.dracos@outlook.fr" initials="c [12]" lastIdx="1" clrIdx="14"/>
  <p:cmAuthor id="15" name="cri.dracos@outlook.fr" initials="c [13]" lastIdx="1" clrIdx="15"/>
  <p:cmAuthor id="16" name="cri.dracos@outlook.fr" initials="c [14]" lastIdx="1" clrIdx="16"/>
  <p:cmAuthor id="17" name="cri.dracos@outlook.fr" initials="c [15]" lastIdx="1" clrIdx="17"/>
  <p:cmAuthor id="18" name="cri.dracos@outlook.fr" initials="c [16]" lastIdx="1" clrIdx="18"/>
  <p:cmAuthor id="19" name="cri.dracos@outlook.fr" initials="c [17]" lastIdx="1" clrIdx="19"/>
  <p:cmAuthor id="20" name="cri.dracos@outlook.fr" initials="c [18]" lastIdx="1" clrIdx="20"/>
  <p:cmAuthor id="21" name="cri.dracos@outlook.fr" initials="c [19]" lastIdx="1" clrIdx="21"/>
  <p:cmAuthor id="22" name="cri.dracos@outlook.fr" initials="c [20]" lastIdx="1" clrIdx="22"/>
  <p:cmAuthor id="23" name="cri.dracos@outlook.fr" initials="c [21]" lastIdx="1" clrIdx="23"/>
  <p:cmAuthor id="24" name="cri.dracos@outlook.fr" initials="c [22]" lastIdx="1" clrIdx="24"/>
  <p:cmAuthor id="25" name="cri.dracos@outlook.fr" initials="c [23]" lastIdx="1" clrIdx="25"/>
  <p:cmAuthor id="26" name="cri.dracos@outlook.fr" initials="c [24]" lastIdx="0" clrIdx="26"/>
  <p:cmAuthor id="27" name="cri.dracos@outlook.fr" initials="c [25]" lastIdx="2" clrIdx="27"/>
  <p:cmAuthor id="28" name="cri.dracos@outlook.fr" initials="c [26]" lastIdx="1" clrIdx="28"/>
  <p:cmAuthor id="29" name="cri.dracos@outlook.fr" initials="c [27]" lastIdx="1" clrIdx="29"/>
  <p:cmAuthor id="30" name="cri.dracos@outlook.fr" initials="c [28]" lastIdx="1" clrIdx="30"/>
  <p:cmAuthor id="31" name="cri.dracos@outlook.fr" initials="c [29]" lastIdx="1" clrIdx="31"/>
  <p:cmAuthor id="32" name="cri.dracos@outlook.fr" initials="c [30]" lastIdx="1" clrIdx="32"/>
  <p:cmAuthor id="33" name="cri.dracos@outlook.fr" initials="c [31]" lastIdx="1" clrIdx="33"/>
  <p:cmAuthor id="34" name="cri.dracos@outlook.fr" initials="c [32]" lastIdx="1" clrIdx="34"/>
  <p:cmAuthor id="35" name="cri.dracos@outlook.fr" initials="c [33]" lastIdx="1" clrIdx="35"/>
  <p:cmAuthor id="36" name="cri.dracos@outlook.fr" initials="c [34]" lastIdx="1" clrIdx="36"/>
  <p:cmAuthor id="37" name="cri.dracos@outlook.fr" initials="c [35]" lastIdx="1" clrIdx="37"/>
  <p:cmAuthor id="38" name="cri.dracos@outlook.fr" initials="c [36]" lastIdx="1" clrIdx="38"/>
  <p:cmAuthor id="39" name="cri.dracos@outlook.fr" initials="c [37]" lastIdx="1" clrIdx="39"/>
  <p:cmAuthor id="40" name="cri.dracos@outlook.fr" initials="c [38]" lastIdx="1" clrIdx="40"/>
  <p:cmAuthor id="41" name="cri.dracos@outlook.fr" initials="c [39]" lastIdx="1" clrIdx="41"/>
  <p:cmAuthor id="42" name="cri.dracos@outlook.fr" initials="c [40]" lastIdx="1" clrIdx="4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02AE"/>
    <a:srgbClr val="0070C0"/>
    <a:srgbClr val="5A59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16AFC1-38D8-4AF9-9B29-3AD7AAF27262}" v="1" dt="2026-01-21T12:53:49.695"/>
    <p1510:client id="{75AEFD6F-5E71-49F3-8BBC-13AC5A8EEED8}" v="1" dt="2026-01-21T10:43:22.876"/>
    <p1510:client id="{FC15D782-6B5E-4651-9050-2A6DD218B8EF}" v="5" dt="2026-01-21T09:53:27.4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340" autoAdjust="0"/>
  </p:normalViewPr>
  <p:slideViewPr>
    <p:cSldViewPr snapToGrid="0">
      <p:cViewPr>
        <p:scale>
          <a:sx n="75" d="100"/>
          <a:sy n="75" d="100"/>
        </p:scale>
        <p:origin x="2634" y="-276"/>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notesMaster" Target="notesMasters/notesMaster1.xml"/><Relationship Id="rId205"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186" Type="http://schemas.openxmlformats.org/officeDocument/2006/relationships/slide" Target="slides/slide182.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206"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72" Type="http://schemas.openxmlformats.org/officeDocument/2006/relationships/slide" Target="slides/slide168.xml"/><Relationship Id="rId202" Type="http://customschemas.google.com/relationships/presentationmetadata" Target="metadata"/><Relationship Id="rId207"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203" Type="http://schemas.openxmlformats.org/officeDocument/2006/relationships/commentAuthors" Target="commentAuthors.xml"/><Relationship Id="rId208"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209" Type="http://schemas.microsoft.com/office/2018/10/relationships/authors" Target="authors.xml"/><Relationship Id="rId190" Type="http://schemas.openxmlformats.org/officeDocument/2006/relationships/slide" Target="slides/slide186.xml"/><Relationship Id="rId204" Type="http://schemas.openxmlformats.org/officeDocument/2006/relationships/presProps" Target="pres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1.xml"/><Relationship Id="rId9" Type="http://schemas.openxmlformats.org/officeDocument/2006/relationships/slide" Target="slides/slide5.xml"/><Relationship Id="rId180" Type="http://schemas.openxmlformats.org/officeDocument/2006/relationships/slide" Target="slides/slide176.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 name="Google Shape;4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 name="Google Shape;4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16C9B4DF-E827-FF72-D48D-669C031819C0}"/>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A68B4A46-200F-5CFD-5926-B4C5C25E337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A8C2B7C2-4FD7-DC75-42FD-7438ACCE35F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dirty="0">
                <a:latin typeface="Arial"/>
                <a:ea typeface="Arial"/>
                <a:cs typeface="Arial"/>
                <a:sym typeface="Arial"/>
              </a:rPr>
              <a:t>Réponse attendue </a:t>
            </a:r>
            <a:r>
              <a:rPr lang="fr-FR" sz="1200" b="0" dirty="0">
                <a:latin typeface="Arial"/>
                <a:ea typeface="Arial"/>
                <a:cs typeface="Arial"/>
                <a:sym typeface="Arial"/>
              </a:rPr>
              <a:t>:</a:t>
            </a:r>
            <a:r>
              <a:rPr lang="fr-FR" sz="1200" b="1" dirty="0">
                <a:latin typeface="Arial"/>
                <a:ea typeface="Arial"/>
                <a:cs typeface="Arial"/>
                <a:sym typeface="Arial"/>
              </a:rPr>
              <a:t> </a:t>
            </a:r>
            <a:r>
              <a:rPr lang="fr-FR" sz="1200" dirty="0">
                <a:latin typeface="Arial"/>
                <a:ea typeface="Arial"/>
                <a:cs typeface="Arial"/>
                <a:sym typeface="Arial"/>
              </a:rPr>
              <a:t>90.</a:t>
            </a:r>
          </a:p>
          <a:p>
            <a:pPr marL="0" marR="0" lvl="0" indent="0" algn="l" rtl="0">
              <a:lnSpc>
                <a:spcPct val="100000"/>
              </a:lnSpc>
              <a:spcBef>
                <a:spcPts val="0"/>
              </a:spcBef>
              <a:spcAft>
                <a:spcPts val="0"/>
              </a:spcAft>
              <a:buClr>
                <a:schemeClr val="dk1"/>
              </a:buClr>
              <a:buSzPts val="1200"/>
              <a:buFont typeface="Arial"/>
              <a:buNone/>
            </a:pPr>
            <a:r>
              <a:rPr lang="fr-FR" dirty="0"/>
              <a:t>Faire verbaliser lors de la correction que la formulation « la moitié de … est 45 », revient à calculer le double de 45. </a:t>
            </a:r>
          </a:p>
          <a:p>
            <a:pPr marL="0" marR="0" lvl="0" indent="0" algn="l" rtl="0">
              <a:lnSpc>
                <a:spcPct val="100000"/>
              </a:lnSpc>
              <a:spcBef>
                <a:spcPts val="0"/>
              </a:spcBef>
              <a:spcAft>
                <a:spcPts val="0"/>
              </a:spcAft>
              <a:buClr>
                <a:schemeClr val="dk1"/>
              </a:buClr>
              <a:buSzPts val="1200"/>
              <a:buFont typeface="Arial"/>
              <a:buNone/>
            </a:pPr>
            <a:r>
              <a:rPr lang="fr-FR" i="1" dirty="0"/>
              <a:t>45, c'est 40 + 5, donc le double de 45, c'est le double de 40, c’est-à-dire 80 + le double de 5, c’est-à-dire 10. Le double de 45, c’est donc 80 + 10, c’est-à-dire 90.</a:t>
            </a:r>
            <a:endParaRPr b="0" u="none" dirty="0"/>
          </a:p>
        </p:txBody>
      </p:sp>
      <p:sp>
        <p:nvSpPr>
          <p:cNvPr id="92" name="Google Shape;92;p7:notes">
            <a:extLst>
              <a:ext uri="{FF2B5EF4-FFF2-40B4-BE49-F238E27FC236}">
                <a16:creationId xmlns:a16="http://schemas.microsoft.com/office/drawing/2014/main" id="{9C593D07-245A-008A-DF0E-AF58F5D1499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10</a:t>
            </a:fld>
            <a:endParaRPr/>
          </a:p>
        </p:txBody>
      </p:sp>
    </p:spTree>
    <p:extLst>
      <p:ext uri="{BB962C8B-B14F-4D97-AF65-F5344CB8AC3E}">
        <p14:creationId xmlns:p14="http://schemas.microsoft.com/office/powerpoint/2010/main" val="78992572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3">
          <a:extLst>
            <a:ext uri="{FF2B5EF4-FFF2-40B4-BE49-F238E27FC236}">
              <a16:creationId xmlns:a16="http://schemas.microsoft.com/office/drawing/2014/main" id="{E6DE1098-BFE0-2C2D-58E3-5E7C0C598DBD}"/>
            </a:ext>
          </a:extLst>
        </p:cNvPr>
        <p:cNvGrpSpPr/>
        <p:nvPr/>
      </p:nvGrpSpPr>
      <p:grpSpPr>
        <a:xfrm>
          <a:off x="0" y="0"/>
          <a:ext cx="0" cy="0"/>
          <a:chOff x="0" y="0"/>
          <a:chExt cx="0" cy="0"/>
        </a:xfrm>
      </p:grpSpPr>
      <p:sp>
        <p:nvSpPr>
          <p:cNvPr id="1784" name="Google Shape;1784;p195:notes">
            <a:extLst>
              <a:ext uri="{FF2B5EF4-FFF2-40B4-BE49-F238E27FC236}">
                <a16:creationId xmlns:a16="http://schemas.microsoft.com/office/drawing/2014/main" id="{38730BE9-27DE-F0E7-95EE-8112AE7CFC2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5" name="Google Shape;1785;p195:notes">
            <a:extLst>
              <a:ext uri="{FF2B5EF4-FFF2-40B4-BE49-F238E27FC236}">
                <a16:creationId xmlns:a16="http://schemas.microsoft.com/office/drawing/2014/main" id="{84DF645E-D64E-577E-611B-2648519EB98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Même démarche.</a:t>
            </a:r>
          </a:p>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endParaRPr i="0"/>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1</a:t>
            </a:r>
            <a:r>
              <a:rPr lang="fr-FR" sz="1800" b="0" i="0" u="none" strike="noStrike" baseline="30000">
                <a:solidFill>
                  <a:srgbClr val="000000"/>
                </a:solidFill>
                <a:latin typeface="Calibri"/>
                <a:ea typeface="Calibri"/>
                <a:cs typeface="Calibri"/>
                <a:sym typeface="Calibri"/>
              </a:rPr>
              <a:t>re</a:t>
            </a:r>
            <a:r>
              <a:rPr lang="fr-FR" sz="1800" b="0" i="0" u="none" strike="noStrike">
                <a:solidFill>
                  <a:srgbClr val="000000"/>
                </a:solidFill>
                <a:latin typeface="Calibri"/>
                <a:ea typeface="Calibri"/>
                <a:cs typeface="Calibri"/>
                <a:sym typeface="Calibri"/>
              </a:rPr>
              <a:t> ligne → 1 500 + 4 000 + 500 + 2 000 + 50</a:t>
            </a:r>
            <a:endParaRPr/>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2</a:t>
            </a:r>
            <a:r>
              <a:rPr lang="fr-FR" sz="1800" b="0" i="0" u="none" strike="noStrike" baseline="30000">
                <a:solidFill>
                  <a:srgbClr val="000000"/>
                </a:solidFill>
                <a:latin typeface="Calibri"/>
                <a:ea typeface="Calibri"/>
                <a:cs typeface="Calibri"/>
                <a:sym typeface="Calibri"/>
              </a:rPr>
              <a:t>e</a:t>
            </a:r>
            <a:r>
              <a:rPr lang="fr-FR" sz="1800" b="0" i="0" u="none" strike="noStrike">
                <a:solidFill>
                  <a:srgbClr val="000000"/>
                </a:solidFill>
                <a:latin typeface="Calibri"/>
                <a:ea typeface="Calibri"/>
                <a:cs typeface="Calibri"/>
                <a:sym typeface="Calibri"/>
              </a:rPr>
              <a:t> ligne </a:t>
            </a:r>
            <a:r>
              <a:rPr lang="fr-FR" sz="1200" b="0" i="0" u="none" strike="noStrike">
                <a:solidFill>
                  <a:srgbClr val="000000"/>
                </a:solidFill>
                <a:latin typeface="Calibri"/>
                <a:ea typeface="Calibri"/>
                <a:cs typeface="Calibri"/>
                <a:sym typeface="Calibri"/>
              </a:rPr>
              <a:t>→ 2 000 + 6 000 + 50</a:t>
            </a:r>
            <a:endParaRPr/>
          </a:p>
          <a:p>
            <a:pPr marL="0" lvl="0" indent="-228600" algn="l" rtl="0">
              <a:lnSpc>
                <a:spcPct val="100000"/>
              </a:lnSpc>
              <a:spcBef>
                <a:spcPts val="0"/>
              </a:spcBef>
              <a:spcAft>
                <a:spcPts val="0"/>
              </a:spcAft>
              <a:buSzPts val="1400"/>
              <a:buNone/>
            </a:pPr>
            <a:r>
              <a:rPr lang="fr-FR" sz="1200" b="0" i="0" u="none" strike="noStrike">
                <a:solidFill>
                  <a:srgbClr val="000000"/>
                </a:solidFill>
                <a:latin typeface="Calibri"/>
                <a:ea typeface="Calibri"/>
                <a:cs typeface="Calibri"/>
                <a:sym typeface="Calibri"/>
              </a:rPr>
              <a:t>3</a:t>
            </a:r>
            <a:r>
              <a:rPr lang="fr-FR" sz="1200" b="0" i="0" u="none" strike="noStrike" baseline="30000">
                <a:solidFill>
                  <a:srgbClr val="000000"/>
                </a:solidFill>
                <a:latin typeface="Calibri"/>
                <a:ea typeface="Calibri"/>
                <a:cs typeface="Calibri"/>
                <a:sym typeface="Calibri"/>
              </a:rPr>
              <a:t>e</a:t>
            </a:r>
            <a:r>
              <a:rPr lang="fr-FR" sz="1200" b="0" i="0" u="none" strike="noStrike">
                <a:solidFill>
                  <a:srgbClr val="000000"/>
                </a:solidFill>
                <a:latin typeface="Calibri"/>
                <a:ea typeface="Calibri"/>
                <a:cs typeface="Calibri"/>
                <a:sym typeface="Calibri"/>
              </a:rPr>
              <a:t> ligne → 8 050</a:t>
            </a:r>
            <a:endParaRPr i="0" u="none"/>
          </a:p>
          <a:p>
            <a:pPr marL="0" lvl="0" indent="-228600" algn="l" rtl="0">
              <a:lnSpc>
                <a:spcPct val="100000"/>
              </a:lnSpc>
              <a:spcBef>
                <a:spcPts val="0"/>
              </a:spcBef>
              <a:spcAft>
                <a:spcPts val="0"/>
              </a:spcAft>
              <a:buSzPts val="1400"/>
              <a:buNone/>
            </a:pPr>
            <a:endParaRPr i="1"/>
          </a:p>
        </p:txBody>
      </p:sp>
      <p:sp>
        <p:nvSpPr>
          <p:cNvPr id="1786" name="Google Shape;1786;p195:notes">
            <a:extLst>
              <a:ext uri="{FF2B5EF4-FFF2-40B4-BE49-F238E27FC236}">
                <a16:creationId xmlns:a16="http://schemas.microsoft.com/office/drawing/2014/main" id="{D05A28D2-85EE-FB80-8993-48FC57DB60C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100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530831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221DA019-D539-7693-1D04-0AAF979B2F02}"/>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714B0AB3-CD0D-42CB-5010-D1ED90EB23E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B3C61569-D248-1B02-5DF6-CD3898BF236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Nous allons revoir toutes les tables de multiplication que nous avons appris depuis le début de l’année.</a:t>
            </a:r>
            <a:endParaRPr/>
          </a:p>
        </p:txBody>
      </p:sp>
      <p:sp>
        <p:nvSpPr>
          <p:cNvPr id="330" name="Google Shape;330;p155:notes">
            <a:extLst>
              <a:ext uri="{FF2B5EF4-FFF2-40B4-BE49-F238E27FC236}">
                <a16:creationId xmlns:a16="http://schemas.microsoft.com/office/drawing/2014/main" id="{3970BC6C-1A53-F8BA-1340-7A438469632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101</a:t>
            </a:fld>
            <a:endParaRPr/>
          </a:p>
        </p:txBody>
      </p:sp>
    </p:spTree>
    <p:extLst>
      <p:ext uri="{BB962C8B-B14F-4D97-AF65-F5344CB8AC3E}">
        <p14:creationId xmlns:p14="http://schemas.microsoft.com/office/powerpoint/2010/main" val="186856578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Distribuer un post-it à chaque élève. </a:t>
            </a:r>
            <a:endParaRPr/>
          </a:p>
          <a:p>
            <a:pPr marL="0" marR="0" lvl="0" indent="0" algn="l" rtl="0">
              <a:lnSpc>
                <a:spcPct val="100000"/>
              </a:lnSpc>
              <a:spcBef>
                <a:spcPts val="0"/>
              </a:spcBef>
              <a:spcAft>
                <a:spcPts val="0"/>
              </a:spcAft>
              <a:buClr>
                <a:schemeClr val="dk1"/>
              </a:buClr>
              <a:buSzPts val="1200"/>
              <a:buFont typeface="Calibri"/>
              <a:buNone/>
            </a:pPr>
            <a:r>
              <a:rPr lang="fr-FR" i="1"/>
              <a:t>Comme vous en avez l’habitude, je vais vous lire des calculs de tables de multiplication. Vous écrirez le résultat sur votre ardoise le plus rapidement possible. Puis, un élève dira la bonne réponse et on l’écrira au tableau. Si vous vous êtes trompés ou que vous ne connaissiez pas la réponse, vous écrirez le calcul et son résultat sur le post-it. Ainsi, vous saurez les calculs sur lesquels il faut poursuivre les efforts de mémorisation. On collera ensuite ce post-it dans votre cahier de devoirs (ou cahier de leçons). </a:t>
            </a:r>
            <a:endParaRPr/>
          </a:p>
          <a:p>
            <a:pPr marL="0" marR="0" lvl="0" indent="0" algn="l" rtl="0">
              <a:lnSpc>
                <a:spcPct val="100000"/>
              </a:lnSpc>
              <a:spcBef>
                <a:spcPts val="0"/>
              </a:spcBef>
              <a:spcAft>
                <a:spcPts val="0"/>
              </a:spcAft>
              <a:buClr>
                <a:schemeClr val="dk1"/>
              </a:buClr>
              <a:buSzPts val="1200"/>
              <a:buFont typeface="Calibri"/>
              <a:buNone/>
            </a:pPr>
            <a:endParaRPr i="1"/>
          </a:p>
        </p:txBody>
      </p:sp>
      <p:sp>
        <p:nvSpPr>
          <p:cNvPr id="579" name="Google Shape;579;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Lire le calcul. Laisser une dizaine de secondes puis interroger un élève qui donne la réponse. Écrire le résultat sur les pointillés. </a:t>
            </a:r>
            <a:r>
              <a:rPr lang="fr-FR" sz="1800">
                <a:solidFill>
                  <a:srgbClr val="000000"/>
                </a:solidFill>
                <a:latin typeface="Arial"/>
                <a:ea typeface="Arial"/>
                <a:cs typeface="Arial"/>
                <a:sym typeface="Arial"/>
              </a:rPr>
              <a:t>Les élèves qui s’étaient trompés doivent </a:t>
            </a:r>
            <a:r>
              <a:rPr lang="fr-FR" i="0" strike="noStrike">
                <a:effectLst>
                  <a:outerShdw blurRad="38100" dist="38100" dir="2700000" algn="tl">
                    <a:srgbClr val="000000">
                      <a:alpha val="43137"/>
                    </a:srgbClr>
                  </a:outerShdw>
                </a:effectLst>
              </a:rPr>
              <a:t>écrire l’égalité complète sur leur post-it.</a:t>
            </a:r>
            <a:endParaRPr strike="noStrike">
              <a:effectLst>
                <a:outerShdw blurRad="38100" dist="38100" dir="2700000" algn="tl">
                  <a:srgbClr val="000000">
                    <a:alpha val="43137"/>
                  </a:srgbClr>
                </a:outerShdw>
              </a:effectLst>
            </a:endParaRPr>
          </a:p>
        </p:txBody>
      </p:sp>
      <p:sp>
        <p:nvSpPr>
          <p:cNvPr id="587" name="Google Shape;587;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103</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7" name="Google Shape;597;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p:txBody>
      </p:sp>
      <p:sp>
        <p:nvSpPr>
          <p:cNvPr id="598" name="Google Shape;598;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8" name="Google Shape;608;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609" name="Google Shape;609;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9" name="Google Shape;619;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Ici les élèves doivent trouver un des facteurs. </a:t>
            </a:r>
            <a:r>
              <a:rPr lang="fr-FR" i="1"/>
              <a:t>Combien de fois 6 pour obtenir 48 ? </a:t>
            </a:r>
            <a:endParaRPr i="0"/>
          </a:p>
          <a:p>
            <a:pPr marL="0" marR="0" lvl="0" indent="0" algn="l" rtl="0">
              <a:lnSpc>
                <a:spcPct val="100000"/>
              </a:lnSpc>
              <a:spcBef>
                <a:spcPts val="0"/>
              </a:spcBef>
              <a:spcAft>
                <a:spcPts val="0"/>
              </a:spcAft>
              <a:buClr>
                <a:schemeClr val="dk1"/>
              </a:buClr>
              <a:buSzPts val="1200"/>
              <a:buFont typeface="Calibri"/>
              <a:buNone/>
            </a:pPr>
            <a:endParaRPr/>
          </a:p>
        </p:txBody>
      </p:sp>
      <p:sp>
        <p:nvSpPr>
          <p:cNvPr id="620" name="Google Shape;620;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0" name="Google Shape;630;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Combien de fois 10 pour obtenir 40 ? </a:t>
            </a:r>
            <a:endParaRPr i="0"/>
          </a:p>
          <a:p>
            <a:pPr marL="0" marR="0" lvl="0" indent="0" algn="l" rtl="0">
              <a:lnSpc>
                <a:spcPct val="100000"/>
              </a:lnSpc>
              <a:spcBef>
                <a:spcPts val="0"/>
              </a:spcBef>
              <a:spcAft>
                <a:spcPts val="0"/>
              </a:spcAft>
              <a:buClr>
                <a:schemeClr val="dk1"/>
              </a:buClr>
              <a:buSzPts val="1200"/>
              <a:buFont typeface="Calibri"/>
              <a:buNone/>
            </a:pPr>
            <a:endParaRPr/>
          </a:p>
        </p:txBody>
      </p:sp>
      <p:sp>
        <p:nvSpPr>
          <p:cNvPr id="631" name="Google Shape;631;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1" name="Google Shape;641;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Ici les élèves doivent trouver un des facteurs, mais il faut utiliser la commutativité pour identifier la table de 9. </a:t>
            </a:r>
            <a:endParaRPr/>
          </a:p>
          <a:p>
            <a:pPr marL="0" marR="0" lvl="0" indent="0" algn="l" rtl="0">
              <a:lnSpc>
                <a:spcPct val="100000"/>
              </a:lnSpc>
              <a:spcBef>
                <a:spcPts val="0"/>
              </a:spcBef>
              <a:spcAft>
                <a:spcPts val="0"/>
              </a:spcAft>
              <a:buClr>
                <a:schemeClr val="dk1"/>
              </a:buClr>
              <a:buSzPts val="1200"/>
              <a:buFont typeface="Calibri"/>
              <a:buNone/>
            </a:pPr>
            <a:r>
              <a:rPr lang="fr-FR" i="0"/>
              <a:t>Lors de la correction, le faire verbaliser par un élève. </a:t>
            </a:r>
            <a:endParaRPr/>
          </a:p>
          <a:p>
            <a:pPr marL="0" marR="0" lvl="0" indent="0" algn="l" rtl="0">
              <a:lnSpc>
                <a:spcPct val="100000"/>
              </a:lnSpc>
              <a:spcBef>
                <a:spcPts val="0"/>
              </a:spcBef>
              <a:spcAft>
                <a:spcPts val="0"/>
              </a:spcAft>
              <a:buClr>
                <a:schemeClr val="dk1"/>
              </a:buClr>
              <a:buSzPts val="1200"/>
              <a:buFont typeface="Calibri"/>
              <a:buNone/>
            </a:pPr>
            <a:r>
              <a:rPr lang="fr-FR" i="1"/>
              <a:t>9 fois quel nombre pour obtenir 27 ? Comme 9 </a:t>
            </a:r>
            <a:r>
              <a:rPr lang="fr-FR" sz="1200" b="0" i="0" u="none" strike="noStrike" cap="none">
                <a:solidFill>
                  <a:srgbClr val="000000"/>
                </a:solidFill>
                <a:latin typeface="Arial"/>
                <a:ea typeface="Arial"/>
                <a:cs typeface="Arial"/>
                <a:sym typeface="Arial"/>
              </a:rPr>
              <a:t>× … </a:t>
            </a:r>
            <a:r>
              <a:rPr lang="fr-FR" sz="1200" b="0" i="1" u="none" strike="noStrike" cap="none">
                <a:solidFill>
                  <a:srgbClr val="000000"/>
                </a:solidFill>
                <a:latin typeface="Arial"/>
                <a:ea typeface="Arial"/>
                <a:cs typeface="Arial"/>
                <a:sym typeface="Arial"/>
              </a:rPr>
              <a:t>= … × 9, on peut aussi dire « Combien de fois 9 pour obtenir 27 ? » </a:t>
            </a:r>
            <a:endParaRPr i="1"/>
          </a:p>
          <a:p>
            <a:pPr marL="0" marR="0" lvl="0" indent="0" algn="l" rtl="0">
              <a:lnSpc>
                <a:spcPct val="100000"/>
              </a:lnSpc>
              <a:spcBef>
                <a:spcPts val="0"/>
              </a:spcBef>
              <a:spcAft>
                <a:spcPts val="0"/>
              </a:spcAft>
              <a:buClr>
                <a:schemeClr val="dk1"/>
              </a:buClr>
              <a:buSzPts val="1200"/>
              <a:buFont typeface="Calibri"/>
              <a:buNone/>
            </a:pPr>
            <a:endParaRPr/>
          </a:p>
        </p:txBody>
      </p:sp>
      <p:sp>
        <p:nvSpPr>
          <p:cNvPr id="642" name="Google Shape;642;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2" name="Google Shape;652;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5 fois quel nombre pour obtenir 45 ? Comme dans une multiplication, on peut changer la place des nombres sans changer le résultat, on</a:t>
            </a:r>
            <a:r>
              <a:rPr lang="fr-FR" sz="1200" b="0" i="1" u="none" strike="noStrike" cap="none">
                <a:solidFill>
                  <a:srgbClr val="000000"/>
                </a:solidFill>
                <a:latin typeface="Arial"/>
                <a:ea typeface="Arial"/>
                <a:cs typeface="Arial"/>
                <a:sym typeface="Arial"/>
              </a:rPr>
              <a:t> peut aussi dire « Combien de fois 5 pour obtenir 45 ? » </a:t>
            </a:r>
            <a:endParaRPr i="1"/>
          </a:p>
          <a:p>
            <a:pPr marL="0" marR="0" lvl="0" indent="0" algn="l" rtl="0">
              <a:lnSpc>
                <a:spcPct val="100000"/>
              </a:lnSpc>
              <a:spcBef>
                <a:spcPts val="0"/>
              </a:spcBef>
              <a:spcAft>
                <a:spcPts val="0"/>
              </a:spcAft>
              <a:buClr>
                <a:schemeClr val="dk1"/>
              </a:buClr>
              <a:buSzPts val="1200"/>
              <a:buFont typeface="Calibri"/>
              <a:buNone/>
            </a:pPr>
            <a:endParaRPr/>
          </a:p>
        </p:txBody>
      </p:sp>
      <p:sp>
        <p:nvSpPr>
          <p:cNvPr id="653" name="Google Shape;653;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900ECDED-B17C-9DF0-B89F-F17B35B15167}"/>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0AEFE8BB-C547-A47F-573C-89983194E6A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83047C7F-73C4-FB65-6BAB-E5031DF43D9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300.</a:t>
            </a:r>
          </a:p>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Interroger un élève en lui faisant verbaliser sa procédure. Faire valider ou non par un autre élève qui complètera l’explication si besoin.</a:t>
            </a: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150, c'est 1</a:t>
            </a:r>
            <a:r>
              <a:rPr lang="fr-FR" i="0">
                <a:latin typeface="Arial"/>
                <a:ea typeface="Arial"/>
                <a:cs typeface="Arial"/>
                <a:sym typeface="Arial"/>
              </a:rPr>
              <a:t> </a:t>
            </a:r>
            <a:r>
              <a:rPr lang="fr-FR" i="1">
                <a:latin typeface="Arial"/>
                <a:ea typeface="Arial"/>
                <a:cs typeface="Arial"/>
                <a:sym typeface="Arial"/>
              </a:rPr>
              <a:t>centaine et 5 dizaines donc j’additionne 1</a:t>
            </a:r>
            <a:r>
              <a:rPr lang="fr-FR" i="0">
                <a:latin typeface="Arial"/>
                <a:ea typeface="Arial"/>
                <a:cs typeface="Arial"/>
                <a:sym typeface="Arial"/>
              </a:rPr>
              <a:t> </a:t>
            </a:r>
            <a:r>
              <a:rPr lang="fr-FR" i="1">
                <a:latin typeface="Arial"/>
                <a:ea typeface="Arial"/>
                <a:cs typeface="Arial"/>
                <a:sym typeface="Arial"/>
              </a:rPr>
              <a:t>centaine et 1</a:t>
            </a:r>
            <a:r>
              <a:rPr lang="fr-FR" i="0">
                <a:latin typeface="Arial"/>
                <a:ea typeface="Arial"/>
                <a:cs typeface="Arial"/>
                <a:sym typeface="Arial"/>
              </a:rPr>
              <a:t> </a:t>
            </a:r>
            <a:r>
              <a:rPr lang="fr-FR" i="1">
                <a:latin typeface="Arial"/>
                <a:ea typeface="Arial"/>
                <a:cs typeface="Arial"/>
                <a:sym typeface="Arial"/>
              </a:rPr>
              <a:t>centaine, ça fait </a:t>
            </a:r>
            <a:r>
              <a:rPr lang="fr-FR" i="0">
                <a:latin typeface="Arial"/>
                <a:ea typeface="Arial"/>
                <a:cs typeface="Arial"/>
                <a:sym typeface="Arial"/>
              </a:rPr>
              <a:t>2</a:t>
            </a:r>
            <a:r>
              <a:rPr lang="fr-FR" i="1">
                <a:latin typeface="Arial"/>
                <a:ea typeface="Arial"/>
                <a:cs typeface="Arial"/>
                <a:sym typeface="Arial"/>
              </a:rPr>
              <a:t> centaines. Donc 100</a:t>
            </a:r>
            <a:r>
              <a:rPr lang="fr-FR" i="0">
                <a:latin typeface="Arial"/>
                <a:ea typeface="Arial"/>
                <a:cs typeface="Arial"/>
                <a:sym typeface="Arial"/>
              </a:rPr>
              <a:t> </a:t>
            </a:r>
            <a:r>
              <a:rPr lang="fr-FR" i="1">
                <a:latin typeface="Arial"/>
                <a:ea typeface="Arial"/>
                <a:cs typeface="Arial"/>
                <a:sym typeface="Arial"/>
              </a:rPr>
              <a:t>+</a:t>
            </a:r>
            <a:r>
              <a:rPr lang="fr-FR" i="0">
                <a:latin typeface="Arial"/>
                <a:ea typeface="Arial"/>
                <a:cs typeface="Arial"/>
                <a:sym typeface="Arial"/>
              </a:rPr>
              <a:t> 1</a:t>
            </a:r>
            <a:r>
              <a:rPr lang="fr-FR" i="1">
                <a:latin typeface="Arial"/>
                <a:ea typeface="Arial"/>
                <a:cs typeface="Arial"/>
                <a:sym typeface="Arial"/>
              </a:rPr>
              <a:t>00 =</a:t>
            </a:r>
            <a:r>
              <a:rPr lang="fr-FR" i="0">
                <a:latin typeface="Arial"/>
                <a:ea typeface="Arial"/>
                <a:cs typeface="Arial"/>
                <a:sym typeface="Arial"/>
              </a:rPr>
              <a:t> </a:t>
            </a:r>
            <a:r>
              <a:rPr lang="fr-FR" i="1">
                <a:latin typeface="Arial"/>
                <a:ea typeface="Arial"/>
                <a:cs typeface="Arial"/>
                <a:sym typeface="Arial"/>
              </a:rPr>
              <a:t>200 puis, j’additionne 5 dizaines et 5 dizaines (donc 50 + 50), ça fait 1 centaine. Donc 200 + 100 = 300.</a:t>
            </a:r>
            <a:endParaRPr i="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strike="noStrike">
                <a:latin typeface="Arial"/>
                <a:ea typeface="Arial"/>
                <a:cs typeface="Arial"/>
                <a:sym typeface="Arial"/>
              </a:rPr>
              <a:t>150, c'est 15d. Je connais le double de 15, c'est 30, donc le double de 15d, c'est 30d. Donc 150</a:t>
            </a:r>
            <a:r>
              <a:rPr lang="fr-FR" i="0" strike="noStrike">
                <a:latin typeface="Arial"/>
                <a:ea typeface="Arial"/>
                <a:cs typeface="Arial"/>
                <a:sym typeface="Arial"/>
              </a:rPr>
              <a:t> </a:t>
            </a:r>
            <a:r>
              <a:rPr lang="fr-FR" i="1" strike="noStrike">
                <a:latin typeface="Arial"/>
                <a:ea typeface="Arial"/>
                <a:cs typeface="Arial"/>
                <a:sym typeface="Arial"/>
              </a:rPr>
              <a:t>+</a:t>
            </a:r>
            <a:r>
              <a:rPr lang="fr-FR" i="0" strike="noStrike">
                <a:latin typeface="Arial"/>
                <a:ea typeface="Arial"/>
                <a:cs typeface="Arial"/>
                <a:sym typeface="Arial"/>
              </a:rPr>
              <a:t> </a:t>
            </a:r>
            <a:r>
              <a:rPr lang="fr-FR" i="1" strike="noStrike">
                <a:latin typeface="Arial"/>
                <a:ea typeface="Arial"/>
                <a:cs typeface="Arial"/>
                <a:sym typeface="Arial"/>
              </a:rPr>
              <a:t>150 =</a:t>
            </a:r>
            <a:r>
              <a:rPr lang="fr-FR" i="0" strike="noStrike">
                <a:latin typeface="Arial"/>
                <a:ea typeface="Arial"/>
                <a:cs typeface="Arial"/>
                <a:sym typeface="Arial"/>
              </a:rPr>
              <a:t> </a:t>
            </a:r>
            <a:r>
              <a:rPr lang="fr-FR" i="1" strike="noStrike">
                <a:latin typeface="Arial"/>
                <a:ea typeface="Arial"/>
                <a:cs typeface="Arial"/>
                <a:sym typeface="Arial"/>
              </a:rPr>
              <a:t>300.</a:t>
            </a:r>
            <a:endParaRPr lang="fr-FR" strike="noStrike"/>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70F80731-308C-47E6-24EB-E3E7DCE7B81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11</a:t>
            </a:fld>
            <a:endParaRPr/>
          </a:p>
        </p:txBody>
      </p:sp>
    </p:spTree>
    <p:extLst>
      <p:ext uri="{BB962C8B-B14F-4D97-AF65-F5344CB8AC3E}">
        <p14:creationId xmlns:p14="http://schemas.microsoft.com/office/powerpoint/2010/main" val="16440676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Ici, on cherche toujours un des facteurs mais la multiplication est présentée avec le résultat à gauche du égal pour préparer les élèves à la division. </a:t>
            </a:r>
            <a:endParaRPr/>
          </a:p>
          <a:p>
            <a:pPr marL="0" marR="0" lvl="0" indent="0" algn="l" rtl="0">
              <a:lnSpc>
                <a:spcPct val="100000"/>
              </a:lnSpc>
              <a:spcBef>
                <a:spcPts val="0"/>
              </a:spcBef>
              <a:spcAft>
                <a:spcPts val="0"/>
              </a:spcAft>
              <a:buClr>
                <a:schemeClr val="dk1"/>
              </a:buClr>
              <a:buSzPts val="1200"/>
              <a:buFont typeface="Calibri"/>
              <a:buNone/>
            </a:pPr>
            <a:r>
              <a:rPr lang="fr-FR" i="1"/>
              <a:t>« Dans 56, combien de fois 8 ? »  </a:t>
            </a:r>
            <a:endParaRPr i="1"/>
          </a:p>
        </p:txBody>
      </p:sp>
      <p:sp>
        <p:nvSpPr>
          <p:cNvPr id="664" name="Google Shape;664;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Dans cet item, il s’agit de la même réflexion que dans l’item précédent mais la formulation est donnée avec une phrase rédigée. Lors du retour collectif, faire émerger des élèves la traduction mathématique de cette phrase, puis écrire 30</a:t>
            </a:r>
            <a:r>
              <a:rPr lang="fr-FR" sz="1200" i="1">
                <a:latin typeface="Calibri"/>
                <a:ea typeface="Calibri"/>
                <a:cs typeface="Calibri"/>
                <a:sym typeface="Calibri"/>
              </a:rPr>
              <a:t> </a:t>
            </a:r>
            <a:r>
              <a:rPr lang="fr-FR"/>
              <a:t>=</a:t>
            </a:r>
            <a:r>
              <a:rPr lang="fr-FR" sz="1200" i="1">
                <a:latin typeface="Calibri"/>
                <a:ea typeface="Calibri"/>
                <a:cs typeface="Calibri"/>
                <a:sym typeface="Calibri"/>
              </a:rPr>
              <a:t> </a:t>
            </a:r>
            <a:r>
              <a:rPr lang="fr-FR"/>
              <a:t>…</a:t>
            </a:r>
            <a:r>
              <a:rPr lang="fr-FR" sz="1200" i="1">
                <a:latin typeface="Calibri"/>
                <a:ea typeface="Calibri"/>
                <a:cs typeface="Calibri"/>
                <a:sym typeface="Calibri"/>
              </a:rPr>
              <a:t> </a:t>
            </a:r>
            <a:r>
              <a:rPr lang="fr-FR" sz="1200" b="0" i="0" u="none" strike="noStrike" cap="none">
                <a:solidFill>
                  <a:srgbClr val="000000"/>
                </a:solidFill>
                <a:latin typeface="Arial"/>
                <a:ea typeface="Arial"/>
                <a:cs typeface="Arial"/>
                <a:sym typeface="Arial"/>
              </a:rPr>
              <a:t>×</a:t>
            </a:r>
            <a:r>
              <a:rPr lang="fr-FR" sz="1200" i="0">
                <a:latin typeface="Calibri"/>
                <a:ea typeface="Calibri"/>
                <a:cs typeface="Calibri"/>
                <a:sym typeface="Calibri"/>
              </a:rPr>
              <a:t> 6</a:t>
            </a:r>
            <a:r>
              <a:rPr lang="fr-FR" i="0"/>
              <a:t> </a:t>
            </a:r>
            <a:r>
              <a:rPr lang="fr-FR"/>
              <a:t>sous la phrase. </a:t>
            </a:r>
          </a:p>
          <a:p>
            <a:pPr marL="0" marR="0" lvl="0" indent="0" algn="l" rtl="0">
              <a:lnSpc>
                <a:spcPct val="100000"/>
              </a:lnSpc>
              <a:spcBef>
                <a:spcPts val="0"/>
              </a:spcBef>
              <a:spcAft>
                <a:spcPts val="0"/>
              </a:spcAft>
              <a:buClr>
                <a:schemeClr val="dk1"/>
              </a:buClr>
              <a:buSzPts val="1200"/>
              <a:buFont typeface="Calibri"/>
              <a:buNone/>
            </a:pPr>
            <a:endParaRPr/>
          </a:p>
        </p:txBody>
      </p:sp>
      <p:sp>
        <p:nvSpPr>
          <p:cNvPr id="675" name="Google Shape;675;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5" name="Google Shape;685;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p:txBody>
      </p:sp>
      <p:sp>
        <p:nvSpPr>
          <p:cNvPr id="686" name="Google Shape;686;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83D4CA9D-8F25-2F7D-355C-D2E5165148C6}"/>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94962B42-1527-DF90-047B-438E5EDF6C7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5DF3BACE-525E-669C-BA6B-E619EBEEE2D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Nous allons revoir comment calculer un complément à un millier supérieur. Vous allez voir s’afficher des additions à trous. Vous devrez les compléter. Pour cela, vous allez utiliser les compléments à 10 que vous connaissez par cœur.</a:t>
            </a:r>
            <a:endParaRPr/>
          </a:p>
        </p:txBody>
      </p:sp>
      <p:sp>
        <p:nvSpPr>
          <p:cNvPr id="330" name="Google Shape;330;p155:notes">
            <a:extLst>
              <a:ext uri="{FF2B5EF4-FFF2-40B4-BE49-F238E27FC236}">
                <a16:creationId xmlns:a16="http://schemas.microsoft.com/office/drawing/2014/main" id="{C9802849-38A5-10D8-6B21-EA4C3B2D28B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113</a:t>
            </a:fld>
            <a:endParaRPr/>
          </a:p>
        </p:txBody>
      </p:sp>
    </p:spTree>
    <p:extLst>
      <p:ext uri="{BB962C8B-B14F-4D97-AF65-F5344CB8AC3E}">
        <p14:creationId xmlns:p14="http://schemas.microsoft.com/office/powerpoint/2010/main" val="297555108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p:cNvGrpSpPr/>
        <p:nvPr/>
      </p:nvGrpSpPr>
      <p:grpSpPr>
        <a:xfrm>
          <a:off x="0" y="0"/>
          <a:ext cx="0" cy="0"/>
          <a:chOff x="0" y="0"/>
          <a:chExt cx="0" cy="0"/>
        </a:xfrm>
      </p:grpSpPr>
      <p:sp>
        <p:nvSpPr>
          <p:cNvPr id="1350" name="Google Shape;1350;p1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1" name="Google Shape;1351;p1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800" b="0" i="1" u="none" strike="noStrike">
                <a:solidFill>
                  <a:srgbClr val="000000"/>
                </a:solidFill>
                <a:latin typeface="Calibri"/>
                <a:ea typeface="Calibri"/>
                <a:cs typeface="Calibri"/>
                <a:sym typeface="Calibri"/>
              </a:rPr>
              <a:t>Vous allez voir s’afficher des additions à trous. Vous devrez les compléter. </a:t>
            </a:r>
            <a:r>
              <a:rPr lang="fr-FR" sz="1800" b="0" i="1" u="none" strike="noStrike">
                <a:solidFill>
                  <a:srgbClr val="000000"/>
                </a:solidFill>
                <a:latin typeface="Quattrocento Sans"/>
                <a:ea typeface="Quattrocento Sans"/>
                <a:cs typeface="Quattrocento Sans"/>
                <a:sym typeface="Quattrocento Sans"/>
              </a:rPr>
              <a:t>Vous allez pour cela utiliser les résultats que vous connaissez par cœur pour vous aider et la procédure qui consiste à s’appuyer sur les milliers, centaines restantes, dizaines restantes et unités restantes.</a:t>
            </a:r>
            <a:endParaRPr i="0"/>
          </a:p>
        </p:txBody>
      </p:sp>
      <p:sp>
        <p:nvSpPr>
          <p:cNvPr id="1352" name="Google Shape;1352;p1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114</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p1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0" name="Google Shape;1360;p1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0" i="0" u="none" strike="noStrike" cap="none">
                <a:solidFill>
                  <a:schemeClr val="dk1"/>
                </a:solidFill>
                <a:latin typeface="Calibri"/>
                <a:ea typeface="Calibri"/>
                <a:cs typeface="Calibri"/>
                <a:sym typeface="Calibri"/>
              </a:rPr>
              <a:t>Distribuer la </a:t>
            </a:r>
            <a:r>
              <a:rPr lang="fr-FR" sz="1800" b="1" i="0" u="none" strike="noStrike" cap="none">
                <a:solidFill>
                  <a:schemeClr val="dk1"/>
                </a:solidFill>
                <a:latin typeface="Calibri"/>
                <a:ea typeface="Calibri"/>
                <a:cs typeface="Calibri"/>
                <a:sym typeface="Calibri"/>
              </a:rPr>
              <a:t>fiche photocopiable n° 79 plastifiée </a:t>
            </a:r>
            <a:r>
              <a:rPr lang="fr-FR" sz="1800" b="0" i="0" u="none" strike="noStrike" cap="none">
                <a:solidFill>
                  <a:schemeClr val="dk1"/>
                </a:solidFill>
                <a:latin typeface="Calibri"/>
                <a:ea typeface="Calibri"/>
                <a:cs typeface="Calibri"/>
                <a:sym typeface="Calibri"/>
              </a:rPr>
              <a:t>en différenciation. </a:t>
            </a:r>
          </a:p>
          <a:p>
            <a:pPr marL="0" lvl="0" indent="-228600" algn="l" rtl="0">
              <a:lnSpc>
                <a:spcPct val="100000"/>
              </a:lnSpc>
              <a:spcBef>
                <a:spcPts val="0"/>
              </a:spcBef>
              <a:spcAft>
                <a:spcPts val="0"/>
              </a:spcAft>
              <a:buSzPts val="1400"/>
              <a:buNone/>
            </a:pPr>
            <a:r>
              <a:rPr lang="fr-FR" sz="1800" b="0" i="1" u="none" strike="noStrike">
                <a:solidFill>
                  <a:srgbClr val="000000"/>
                </a:solidFill>
                <a:latin typeface="Calibri"/>
                <a:ea typeface="Calibri"/>
                <a:cs typeface="Calibri"/>
                <a:sym typeface="Calibri"/>
              </a:rPr>
              <a:t>Nous allons chercher à atteindre un millier supérieur mais en partant d’un nombre qui a des centaines restantes, des dizaines restantes et des unités restantes. Combien faut-il ajouter à 3 245 pour arriver à 6 000 ? </a:t>
            </a:r>
            <a:endParaRPr sz="1800" b="0"/>
          </a:p>
          <a:p>
            <a:pPr marL="22860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Laisser un temps de recherche.</a:t>
            </a:r>
          </a:p>
          <a:p>
            <a:pPr marL="22860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800" b="1">
                <a:latin typeface="Arial"/>
                <a:ea typeface="Arial"/>
                <a:cs typeface="Arial"/>
                <a:sym typeface="Arial"/>
              </a:rPr>
              <a:t>Réponse attendue </a:t>
            </a:r>
            <a:r>
              <a:rPr lang="fr-FR" sz="1800" b="0">
                <a:latin typeface="Arial"/>
                <a:ea typeface="Arial"/>
                <a:cs typeface="Arial"/>
                <a:sym typeface="Arial"/>
              </a:rPr>
              <a:t>:</a:t>
            </a:r>
            <a:r>
              <a:rPr lang="fr-FR" sz="1800" b="1">
                <a:latin typeface="Arial"/>
                <a:ea typeface="Arial"/>
                <a:cs typeface="Arial"/>
                <a:sym typeface="Arial"/>
              </a:rPr>
              <a:t> </a:t>
            </a:r>
            <a:r>
              <a:rPr lang="fr-FR" sz="1800" b="0">
                <a:latin typeface="Arial"/>
                <a:ea typeface="Arial"/>
                <a:cs typeface="Arial"/>
                <a:sym typeface="Arial"/>
              </a:rPr>
              <a:t>2 755. </a:t>
            </a:r>
            <a:endParaRPr lang="fr-FR" sz="1800" b="0" i="0" u="none" strike="noStrike">
              <a:solidFill>
                <a:srgbClr val="000000"/>
              </a:solidFill>
              <a:latin typeface="Calibri"/>
              <a:ea typeface="Calibri"/>
              <a:cs typeface="Calibri"/>
              <a:sym typeface="Calibri"/>
            </a:endParaRPr>
          </a:p>
          <a:p>
            <a:pPr marL="22860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Puis interroger un élève sur sa procédure. Pour illustrer la réponse, compléter le schéma. </a:t>
            </a:r>
            <a:endParaRPr sz="1800" b="0" u="none"/>
          </a:p>
          <a:p>
            <a:pPr marL="0" lvl="0" indent="-228600" algn="l" rtl="0">
              <a:lnSpc>
                <a:spcPct val="100000"/>
              </a:lnSpc>
              <a:spcBef>
                <a:spcPts val="0"/>
              </a:spcBef>
              <a:spcAft>
                <a:spcPts val="0"/>
              </a:spcAft>
              <a:buSzPts val="1400"/>
              <a:buNone/>
            </a:pPr>
            <a:r>
              <a:rPr lang="fr-FR" sz="1800" b="0" i="1" u="none" strike="noStrike">
                <a:solidFill>
                  <a:srgbClr val="000000"/>
                </a:solidFill>
                <a:latin typeface="Calibri"/>
                <a:ea typeface="Calibri"/>
                <a:cs typeface="Calibri"/>
                <a:sym typeface="Calibri"/>
              </a:rPr>
              <a:t>→</a:t>
            </a:r>
            <a:r>
              <a:rPr lang="fr-FR" sz="1800" b="0" i="0" u="none" strike="noStrike">
                <a:solidFill>
                  <a:srgbClr val="000000"/>
                </a:solidFill>
                <a:latin typeface="Calibri"/>
                <a:ea typeface="Calibri"/>
                <a:cs typeface="Calibri"/>
                <a:sym typeface="Calibri"/>
              </a:rPr>
              <a:t> </a:t>
            </a:r>
            <a:r>
              <a:rPr lang="fr-FR" sz="1800" b="0" i="1" u="none" strike="noStrike">
                <a:solidFill>
                  <a:srgbClr val="000000"/>
                </a:solidFill>
                <a:latin typeface="Calibri"/>
                <a:ea typeface="Calibri"/>
                <a:cs typeface="Calibri"/>
                <a:sym typeface="Calibri"/>
              </a:rPr>
              <a:t>D’abord, je cherche combien ajouter à 3 245 pour arriver à la dizaine supérieure qui est 3 250 </a:t>
            </a:r>
            <a:r>
              <a:rPr lang="fr-FR" sz="1800" b="0" i="0" u="none" strike="noStrike">
                <a:solidFill>
                  <a:srgbClr val="000000"/>
                </a:solidFill>
                <a:latin typeface="Calibri"/>
                <a:ea typeface="Calibri"/>
                <a:cs typeface="Calibri"/>
                <a:sym typeface="Calibri"/>
              </a:rPr>
              <a:t>(compléter le schéma). </a:t>
            </a:r>
            <a:r>
              <a:rPr lang="fr-FR" sz="1800" b="0" i="1" u="none" strike="noStrike">
                <a:solidFill>
                  <a:srgbClr val="000000"/>
                </a:solidFill>
                <a:latin typeface="Calibri"/>
                <a:ea typeface="Calibri"/>
                <a:cs typeface="Calibri"/>
                <a:sym typeface="Calibri"/>
              </a:rPr>
              <a:t>Je sais que 5 + 5 = 10, donc il faut ajouter 5 à 3 245 pour faire 3 250 </a:t>
            </a:r>
            <a:r>
              <a:rPr lang="fr-FR" sz="1800" b="0" i="0" u="none" strike="noStrike">
                <a:solidFill>
                  <a:srgbClr val="000000"/>
                </a:solidFill>
                <a:latin typeface="Calibri"/>
                <a:ea typeface="Calibri"/>
                <a:cs typeface="Calibri"/>
                <a:sym typeface="Calibri"/>
              </a:rPr>
              <a:t>(écrire +</a:t>
            </a:r>
            <a:r>
              <a:rPr lang="fr-FR" sz="1800" b="0" i="1"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5 au-dessus de la première flèche). </a:t>
            </a:r>
            <a:r>
              <a:rPr lang="fr-FR" sz="1800" b="0" i="1" u="none" strike="noStrike">
                <a:solidFill>
                  <a:srgbClr val="000000"/>
                </a:solidFill>
                <a:latin typeface="Calibri"/>
                <a:ea typeface="Calibri"/>
                <a:cs typeface="Calibri"/>
                <a:sym typeface="Calibri"/>
              </a:rPr>
              <a:t>Ensuite, je vais chercher combien ajouter à 3 250 pour arriver à la centaine suivante. Quelle est la centaine entière qui vient juste après 3 250 ? C’est 3 300 </a:t>
            </a:r>
            <a:r>
              <a:rPr lang="fr-FR" sz="1800" b="0" i="0" u="none" strike="noStrike">
                <a:solidFill>
                  <a:srgbClr val="000000"/>
                </a:solidFill>
                <a:latin typeface="Calibri"/>
                <a:ea typeface="Calibri"/>
                <a:cs typeface="Calibri"/>
                <a:sym typeface="Calibri"/>
              </a:rPr>
              <a:t>(compléter le schéma)</a:t>
            </a:r>
            <a:r>
              <a:rPr lang="fr-FR" sz="1800" b="0" i="1" u="none" strike="noStrike">
                <a:solidFill>
                  <a:srgbClr val="000000"/>
                </a:solidFill>
                <a:latin typeface="Calibri"/>
                <a:ea typeface="Calibri"/>
                <a:cs typeface="Calibri"/>
                <a:sym typeface="Calibri"/>
              </a:rPr>
              <a:t>. Je sais que 50 + 50 = 100 donc il faut ajouter 50 à 3 250 pour faire 3 300. </a:t>
            </a:r>
            <a:r>
              <a:rPr lang="fr-FR" sz="1200" b="0" i="0" u="none" strike="noStrike">
                <a:solidFill>
                  <a:srgbClr val="000000"/>
                </a:solidFill>
                <a:latin typeface="Calibri"/>
                <a:ea typeface="Calibri"/>
                <a:cs typeface="Calibri"/>
                <a:sym typeface="Calibri"/>
              </a:rPr>
              <a:t>(écrire +</a:t>
            </a:r>
            <a:r>
              <a:rPr lang="fr-FR" sz="1200" b="0" i="1" u="none" strike="noStrike">
                <a:solidFill>
                  <a:srgbClr val="000000"/>
                </a:solidFill>
                <a:latin typeface="Calibri"/>
                <a:ea typeface="Calibri"/>
                <a:cs typeface="Calibri"/>
                <a:sym typeface="Calibri"/>
              </a:rPr>
              <a:t> </a:t>
            </a:r>
            <a:r>
              <a:rPr lang="fr-FR" sz="1200" b="0" i="0" u="none" strike="noStrike">
                <a:solidFill>
                  <a:srgbClr val="000000"/>
                </a:solidFill>
                <a:latin typeface="Calibri"/>
                <a:ea typeface="Calibri"/>
                <a:cs typeface="Calibri"/>
                <a:sym typeface="Calibri"/>
              </a:rPr>
              <a:t>50 au-dessus de la deuxième flèche).  </a:t>
            </a:r>
            <a:r>
              <a:rPr lang="fr-FR" sz="1200" b="0" i="1" u="none" strike="noStrike">
                <a:solidFill>
                  <a:srgbClr val="000000"/>
                </a:solidFill>
                <a:latin typeface="Calibri"/>
                <a:ea typeface="Calibri"/>
                <a:cs typeface="Calibri"/>
                <a:sym typeface="Calibri"/>
              </a:rPr>
              <a:t>Je cherche combien il faut ajouter à 3 300 pour arriver au millier supérieur. Quel est le millier qui vient juste après 3 300 ? C’est 4 000 </a:t>
            </a:r>
            <a:r>
              <a:rPr lang="fr-FR" sz="1200" b="0" i="0" u="none" strike="noStrike">
                <a:solidFill>
                  <a:srgbClr val="000000"/>
                </a:solidFill>
                <a:latin typeface="Calibri"/>
                <a:ea typeface="Calibri"/>
                <a:cs typeface="Calibri"/>
                <a:sym typeface="Calibri"/>
              </a:rPr>
              <a:t>(compléter le schéma). </a:t>
            </a:r>
            <a:r>
              <a:rPr lang="fr-FR" sz="1200" b="0" i="1" u="none" strike="noStrike">
                <a:solidFill>
                  <a:srgbClr val="000000"/>
                </a:solidFill>
                <a:latin typeface="Calibri"/>
                <a:ea typeface="Calibri"/>
                <a:cs typeface="Calibri"/>
                <a:sym typeface="Calibri"/>
              </a:rPr>
              <a:t>Je sais que 300 + 700 = 1 000 donc il faut ajouter 700 à 3 </a:t>
            </a:r>
            <a:r>
              <a:rPr lang="fr-FR" i="1" u="none">
                <a:solidFill>
                  <a:srgbClr val="000000"/>
                </a:solidFill>
              </a:rPr>
              <a:t>300</a:t>
            </a:r>
            <a:r>
              <a:rPr lang="fr-FR" sz="1200" b="0" i="1" u="none" strike="noStrike">
                <a:solidFill>
                  <a:srgbClr val="000000"/>
                </a:solidFill>
                <a:latin typeface="Calibri"/>
                <a:ea typeface="Calibri"/>
                <a:cs typeface="Calibri"/>
                <a:sym typeface="Calibri"/>
              </a:rPr>
              <a:t> pour faire 4 000. </a:t>
            </a:r>
            <a:r>
              <a:rPr lang="fr-FR" sz="1000" b="0" i="0" u="none" strike="noStrike">
                <a:solidFill>
                  <a:srgbClr val="000000"/>
                </a:solidFill>
                <a:latin typeface="Calibri"/>
                <a:ea typeface="Calibri"/>
                <a:cs typeface="Calibri"/>
                <a:sym typeface="Calibri"/>
              </a:rPr>
              <a:t>(écrire +</a:t>
            </a:r>
            <a:r>
              <a:rPr lang="fr-FR" sz="1000" b="0" i="1" u="none" strike="noStrike">
                <a:solidFill>
                  <a:srgbClr val="000000"/>
                </a:solidFill>
                <a:latin typeface="Calibri"/>
                <a:ea typeface="Calibri"/>
                <a:cs typeface="Calibri"/>
                <a:sym typeface="Calibri"/>
              </a:rPr>
              <a:t> </a:t>
            </a:r>
            <a:r>
              <a:rPr lang="fr-FR" sz="1000" b="0" i="0" u="none" strike="noStrike">
                <a:solidFill>
                  <a:srgbClr val="000000"/>
                </a:solidFill>
                <a:latin typeface="Calibri"/>
                <a:ea typeface="Calibri"/>
                <a:cs typeface="Calibri"/>
                <a:sym typeface="Calibri"/>
              </a:rPr>
              <a:t>700 au-dessus de la troisième flèche). </a:t>
            </a:r>
            <a:r>
              <a:rPr lang="fr-FR" sz="1000" b="0" i="1" u="none" strike="noStrike">
                <a:solidFill>
                  <a:srgbClr val="000000"/>
                </a:solidFill>
                <a:latin typeface="Calibri"/>
                <a:ea typeface="Calibri"/>
                <a:cs typeface="Calibri"/>
                <a:sym typeface="Calibri"/>
              </a:rPr>
              <a:t>Enfin, je cherche combien il faut ajouter à 4 000 pour arriver à 6 000. </a:t>
            </a:r>
            <a:r>
              <a:rPr lang="fr-FR" sz="1000" b="0" i="0" u="none" strike="noStrike">
                <a:solidFill>
                  <a:srgbClr val="000000"/>
                </a:solidFill>
                <a:latin typeface="Calibri"/>
                <a:ea typeface="Calibri"/>
                <a:cs typeface="Calibri"/>
                <a:sym typeface="Calibri"/>
              </a:rPr>
              <a:t>Écrire 6 000 dans la dernière case</a:t>
            </a:r>
            <a:r>
              <a:rPr lang="fr-FR" sz="1000" b="0" i="1" u="none" strike="noStrike">
                <a:solidFill>
                  <a:srgbClr val="000000"/>
                </a:solidFill>
                <a:latin typeface="Calibri"/>
                <a:ea typeface="Calibri"/>
                <a:cs typeface="Calibri"/>
                <a:sym typeface="Calibri"/>
              </a:rPr>
              <a:t>.</a:t>
            </a:r>
            <a:r>
              <a:rPr lang="fr-FR" sz="1000" b="0" i="0" u="none" strike="noStrike">
                <a:solidFill>
                  <a:srgbClr val="000000"/>
                </a:solidFill>
                <a:latin typeface="Calibri"/>
                <a:ea typeface="Calibri"/>
                <a:cs typeface="Calibri"/>
                <a:sym typeface="Calibri"/>
              </a:rPr>
              <a:t> </a:t>
            </a:r>
            <a:r>
              <a:rPr lang="fr-FR" sz="1200" b="0" i="1" u="none" strike="noStrike">
                <a:solidFill>
                  <a:srgbClr val="000000"/>
                </a:solidFill>
                <a:latin typeface="Calibri"/>
                <a:ea typeface="Calibri"/>
                <a:cs typeface="Calibri"/>
                <a:sym typeface="Calibri"/>
              </a:rPr>
              <a:t>C’est 2 000. </a:t>
            </a:r>
            <a:r>
              <a:rPr lang="fr-FR" sz="1200" b="0" i="0" u="none" strike="noStrike">
                <a:solidFill>
                  <a:srgbClr val="000000"/>
                </a:solidFill>
                <a:latin typeface="Calibri"/>
                <a:ea typeface="Calibri"/>
                <a:cs typeface="Calibri"/>
                <a:sym typeface="Calibri"/>
              </a:rPr>
              <a:t>(écrire + 2 000 au-dessus de la dernière flèche).</a:t>
            </a:r>
            <a:endParaRPr lang="fr-FR" sz="1800" b="0" u="none"/>
          </a:p>
          <a:p>
            <a:pPr marL="228600" lvl="0" indent="-228600" algn="l" rtl="0">
              <a:lnSpc>
                <a:spcPct val="100000"/>
              </a:lnSpc>
              <a:spcBef>
                <a:spcPts val="0"/>
              </a:spcBef>
              <a:spcAft>
                <a:spcPts val="0"/>
              </a:spcAft>
              <a:buSzPts val="1400"/>
              <a:buNone/>
            </a:pPr>
            <a:r>
              <a:rPr lang="fr-FR" sz="1800" b="0" i="1" u="none" strike="noStrike">
                <a:solidFill>
                  <a:srgbClr val="000000"/>
                </a:solidFill>
                <a:latin typeface="Calibri"/>
                <a:ea typeface="Calibri"/>
                <a:cs typeface="Calibri"/>
                <a:sym typeface="Calibri"/>
              </a:rPr>
              <a:t>J</a:t>
            </a:r>
            <a:r>
              <a:rPr lang="fr-FR" sz="1800" b="0" i="1" u="none" strike="noStrike">
                <a:solidFill>
                  <a:srgbClr val="444746"/>
                </a:solidFill>
                <a:latin typeface="Arial"/>
                <a:ea typeface="Arial"/>
                <a:cs typeface="Arial"/>
                <a:sym typeface="Arial"/>
              </a:rPr>
              <a:t>'ai ajouté 5 + 50 + 700 + 2 000, donc j’ai ajouté 2 755.</a:t>
            </a:r>
            <a:endParaRPr u="none"/>
          </a:p>
          <a:p>
            <a:pPr marL="228600" lvl="0" indent="-228600" algn="l" rtl="0">
              <a:lnSpc>
                <a:spcPct val="100000"/>
              </a:lnSpc>
              <a:spcBef>
                <a:spcPts val="0"/>
              </a:spcBef>
              <a:spcAft>
                <a:spcPts val="0"/>
              </a:spcAft>
              <a:buSzPts val="1400"/>
              <a:buNone/>
            </a:pPr>
            <a:r>
              <a:rPr lang="fr-FR" sz="1800" b="0" i="1" u="none" strike="noStrike">
                <a:solidFill>
                  <a:srgbClr val="444746"/>
                </a:solidFill>
                <a:latin typeface="Arial"/>
                <a:ea typeface="Arial"/>
                <a:cs typeface="Arial"/>
                <a:sym typeface="Arial"/>
              </a:rPr>
              <a:t>C</a:t>
            </a:r>
            <a:r>
              <a:rPr lang="fr-FR" sz="1800" b="0" i="0" u="none" strike="noStrike">
                <a:solidFill>
                  <a:srgbClr val="444746"/>
                </a:solidFill>
                <a:latin typeface="Arial"/>
                <a:ea typeface="Arial"/>
                <a:cs typeface="Arial"/>
                <a:sym typeface="Arial"/>
              </a:rPr>
              <a:t>ompléter les pointillés :</a:t>
            </a:r>
            <a:r>
              <a:rPr lang="fr-FR" sz="1800" b="0" i="1" u="none" strike="noStrike">
                <a:solidFill>
                  <a:srgbClr val="444746"/>
                </a:solidFill>
                <a:latin typeface="Arial"/>
                <a:ea typeface="Arial"/>
                <a:cs typeface="Arial"/>
                <a:sym typeface="Arial"/>
              </a:rPr>
              <a:t> 3 245 + </a:t>
            </a:r>
            <a:r>
              <a:rPr lang="fr-FR" sz="1800" b="1" i="1" u="none" strike="noStrike">
                <a:solidFill>
                  <a:srgbClr val="444746"/>
                </a:solidFill>
                <a:latin typeface="Arial"/>
                <a:ea typeface="Arial"/>
                <a:cs typeface="Arial"/>
                <a:sym typeface="Arial"/>
              </a:rPr>
              <a:t>2 755 </a:t>
            </a:r>
            <a:r>
              <a:rPr lang="fr-FR" sz="1800" b="0" i="1" u="none" strike="noStrike">
                <a:solidFill>
                  <a:srgbClr val="444746"/>
                </a:solidFill>
                <a:latin typeface="Arial"/>
                <a:ea typeface="Arial"/>
                <a:cs typeface="Arial"/>
                <a:sym typeface="Arial"/>
              </a:rPr>
              <a:t>= 6 000.</a:t>
            </a:r>
            <a:endParaRPr sz="1800" i="0" u="none"/>
          </a:p>
        </p:txBody>
      </p:sp>
      <p:sp>
        <p:nvSpPr>
          <p:cNvPr id="1361" name="Google Shape;1361;p1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115</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a:extLst>
            <a:ext uri="{FF2B5EF4-FFF2-40B4-BE49-F238E27FC236}">
              <a16:creationId xmlns:a16="http://schemas.microsoft.com/office/drawing/2014/main" id="{33729988-93E3-E014-B466-7ED4EA7A6884}"/>
            </a:ext>
          </a:extLst>
        </p:cNvPr>
        <p:cNvGrpSpPr/>
        <p:nvPr/>
      </p:nvGrpSpPr>
      <p:grpSpPr>
        <a:xfrm>
          <a:off x="0" y="0"/>
          <a:ext cx="0" cy="0"/>
          <a:chOff x="0" y="0"/>
          <a:chExt cx="0" cy="0"/>
        </a:xfrm>
      </p:grpSpPr>
      <p:sp>
        <p:nvSpPr>
          <p:cNvPr id="1359" name="Google Shape;1359;p112:notes">
            <a:extLst>
              <a:ext uri="{FF2B5EF4-FFF2-40B4-BE49-F238E27FC236}">
                <a16:creationId xmlns:a16="http://schemas.microsoft.com/office/drawing/2014/main" id="{A0CD4BEE-5AAE-8E13-E4DD-1210A6C038C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0" name="Google Shape;1360;p112:notes">
            <a:extLst>
              <a:ext uri="{FF2B5EF4-FFF2-40B4-BE49-F238E27FC236}">
                <a16:creationId xmlns:a16="http://schemas.microsoft.com/office/drawing/2014/main" id="{4EE90013-CE92-8122-9B65-5EE26D14CD8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Même démarche.</a:t>
            </a:r>
          </a:p>
          <a:p>
            <a:pPr marL="228600" lvl="0" indent="-228600" algn="l" rtl="0">
              <a:lnSpc>
                <a:spcPct val="100000"/>
              </a:lnSpc>
              <a:spcBef>
                <a:spcPts val="0"/>
              </a:spcBef>
              <a:spcAft>
                <a:spcPts val="0"/>
              </a:spcAft>
              <a:buSzPts val="1400"/>
              <a:buNone/>
            </a:pPr>
            <a:r>
              <a:rPr lang="fr-FR" sz="1800" b="1" i="0" u="none" strike="noStrike">
                <a:solidFill>
                  <a:srgbClr val="000000"/>
                </a:solidFill>
                <a:latin typeface="Calibri"/>
                <a:cs typeface="Calibri"/>
                <a:sym typeface="Calibri"/>
              </a:rPr>
              <a:t>Réponse attendue </a:t>
            </a:r>
            <a:r>
              <a:rPr lang="fr-FR" sz="1800" b="0" i="0" u="none" strike="noStrike">
                <a:solidFill>
                  <a:srgbClr val="000000"/>
                </a:solidFill>
                <a:latin typeface="Calibri"/>
                <a:cs typeface="Calibri"/>
                <a:sym typeface="Calibri"/>
              </a:rPr>
              <a:t>:</a:t>
            </a:r>
            <a:r>
              <a:rPr lang="fr-FR" sz="1800" b="1" i="0" u="none" strike="noStrike">
                <a:solidFill>
                  <a:srgbClr val="000000"/>
                </a:solidFill>
                <a:latin typeface="Calibri"/>
                <a:cs typeface="Calibri"/>
                <a:sym typeface="Calibri"/>
              </a:rPr>
              <a:t> </a:t>
            </a:r>
            <a:r>
              <a:rPr lang="fr-FR" sz="1800" b="0" i="0" u="none" strike="noStrike">
                <a:solidFill>
                  <a:srgbClr val="000000"/>
                </a:solidFill>
                <a:latin typeface="Calibri"/>
                <a:cs typeface="Calibri"/>
                <a:sym typeface="Calibri"/>
              </a:rPr>
              <a:t>4 543.</a:t>
            </a:r>
          </a:p>
          <a:p>
            <a:pPr marL="228600">
              <a:defRPr/>
            </a:pPr>
            <a:r>
              <a:rPr lang="fr-FR" sz="1800" b="0" i="0" u="none" strike="noStrike" cap="none">
                <a:solidFill>
                  <a:schemeClr val="dk1"/>
                </a:solidFill>
                <a:latin typeface="Calibri"/>
                <a:ea typeface="Calibri"/>
                <a:cs typeface="Calibri"/>
                <a:sym typeface="Calibri"/>
              </a:rPr>
              <a:t>Lors du retour collectif, faire verbaliser toutes les étapes : de 2 457 à 2 460, </a:t>
            </a:r>
            <a:r>
              <a:rPr lang="fr-FR" sz="1800"/>
              <a:t>à </a:t>
            </a:r>
            <a:r>
              <a:rPr lang="fr-FR" sz="1800" b="0" i="0" u="none" strike="noStrike" cap="none">
                <a:solidFill>
                  <a:schemeClr val="dk1"/>
                </a:solidFill>
                <a:latin typeface="Calibri"/>
                <a:ea typeface="Calibri"/>
                <a:cs typeface="Calibri"/>
                <a:sym typeface="Calibri"/>
              </a:rPr>
              <a:t>2 500, à 3 000 puis à 7 000.</a:t>
            </a:r>
            <a:endParaRPr lang="fr-FR" sz="1800" b="0" i="0" u="none" strike="noStrike" cap="none">
              <a:solidFill>
                <a:schemeClr val="dk1"/>
              </a:solidFill>
              <a:latin typeface="Calibri"/>
              <a:ea typeface="Calibri"/>
              <a:cs typeface="Calibri"/>
            </a:endParaRPr>
          </a:p>
          <a:p>
            <a:pPr marL="228600" lvl="0" indent="-228600" algn="l" rtl="0">
              <a:lnSpc>
                <a:spcPct val="100000"/>
              </a:lnSpc>
              <a:spcBef>
                <a:spcPts val="0"/>
              </a:spcBef>
              <a:spcAft>
                <a:spcPts val="0"/>
              </a:spcAft>
              <a:buSzPts val="1400"/>
              <a:buNone/>
            </a:pPr>
            <a:endParaRPr lang="fr-FR" sz="1800" i="0"/>
          </a:p>
        </p:txBody>
      </p:sp>
      <p:sp>
        <p:nvSpPr>
          <p:cNvPr id="1361" name="Google Shape;1361;p112:notes">
            <a:extLst>
              <a:ext uri="{FF2B5EF4-FFF2-40B4-BE49-F238E27FC236}">
                <a16:creationId xmlns:a16="http://schemas.microsoft.com/office/drawing/2014/main" id="{F985E50C-11F2-0C10-8E11-4BC80908A08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116</a:t>
            </a:fld>
            <a:endParaRPr/>
          </a:p>
        </p:txBody>
      </p:sp>
    </p:spTree>
    <p:extLst>
      <p:ext uri="{BB962C8B-B14F-4D97-AF65-F5344CB8AC3E}">
        <p14:creationId xmlns:p14="http://schemas.microsoft.com/office/powerpoint/2010/main" val="131709363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a:extLst>
            <a:ext uri="{FF2B5EF4-FFF2-40B4-BE49-F238E27FC236}">
              <a16:creationId xmlns:a16="http://schemas.microsoft.com/office/drawing/2014/main" id="{A42ABA4B-B146-30A0-C7B5-48D0FE080519}"/>
            </a:ext>
          </a:extLst>
        </p:cNvPr>
        <p:cNvGrpSpPr/>
        <p:nvPr/>
      </p:nvGrpSpPr>
      <p:grpSpPr>
        <a:xfrm>
          <a:off x="0" y="0"/>
          <a:ext cx="0" cy="0"/>
          <a:chOff x="0" y="0"/>
          <a:chExt cx="0" cy="0"/>
        </a:xfrm>
      </p:grpSpPr>
      <p:sp>
        <p:nvSpPr>
          <p:cNvPr id="1359" name="Google Shape;1359;p112:notes">
            <a:extLst>
              <a:ext uri="{FF2B5EF4-FFF2-40B4-BE49-F238E27FC236}">
                <a16:creationId xmlns:a16="http://schemas.microsoft.com/office/drawing/2014/main" id="{94733668-8C14-AB4F-B859-5031F1B676E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0" name="Google Shape;1360;p112:notes">
            <a:extLst>
              <a:ext uri="{FF2B5EF4-FFF2-40B4-BE49-F238E27FC236}">
                <a16:creationId xmlns:a16="http://schemas.microsoft.com/office/drawing/2014/main" id="{F717DC30-3BA9-8EB9-14DD-01BB965F8D6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400"/>
              <a:buNone/>
            </a:pPr>
            <a:r>
              <a:rPr lang="fr-FR" sz="1800" b="1" i="0" u="none" strike="noStrike">
                <a:solidFill>
                  <a:srgbClr val="000000"/>
                </a:solidFill>
                <a:latin typeface="Calibri"/>
                <a:cs typeface="Calibri"/>
                <a:sym typeface="Calibri"/>
              </a:rPr>
              <a:t>Réponse attendue</a:t>
            </a:r>
            <a:r>
              <a:rPr lang="fr-FR" sz="1800" b="0" i="0" u="none" strike="noStrike">
                <a:solidFill>
                  <a:srgbClr val="000000"/>
                </a:solidFill>
                <a:latin typeface="Calibri"/>
                <a:cs typeface="Calibri"/>
                <a:sym typeface="Calibri"/>
              </a:rPr>
              <a:t> : 3 616.</a:t>
            </a:r>
            <a:endParaRPr sz="1800" i="0"/>
          </a:p>
        </p:txBody>
      </p:sp>
      <p:sp>
        <p:nvSpPr>
          <p:cNvPr id="1361" name="Google Shape;1361;p112:notes">
            <a:extLst>
              <a:ext uri="{FF2B5EF4-FFF2-40B4-BE49-F238E27FC236}">
                <a16:creationId xmlns:a16="http://schemas.microsoft.com/office/drawing/2014/main" id="{F1DA4148-A3CE-F12E-CD35-22F0C1BCD6D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117</a:t>
            </a:fld>
            <a:endParaRPr/>
          </a:p>
        </p:txBody>
      </p:sp>
    </p:spTree>
    <p:extLst>
      <p:ext uri="{BB962C8B-B14F-4D97-AF65-F5344CB8AC3E}">
        <p14:creationId xmlns:p14="http://schemas.microsoft.com/office/powerpoint/2010/main" val="127733508"/>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a:extLst>
            <a:ext uri="{FF2B5EF4-FFF2-40B4-BE49-F238E27FC236}">
              <a16:creationId xmlns:a16="http://schemas.microsoft.com/office/drawing/2014/main" id="{F07385CD-2CE5-25CE-459A-22B71ADDF594}"/>
            </a:ext>
          </a:extLst>
        </p:cNvPr>
        <p:cNvGrpSpPr/>
        <p:nvPr/>
      </p:nvGrpSpPr>
      <p:grpSpPr>
        <a:xfrm>
          <a:off x="0" y="0"/>
          <a:ext cx="0" cy="0"/>
          <a:chOff x="0" y="0"/>
          <a:chExt cx="0" cy="0"/>
        </a:xfrm>
      </p:grpSpPr>
      <p:sp>
        <p:nvSpPr>
          <p:cNvPr id="1359" name="Google Shape;1359;p112:notes">
            <a:extLst>
              <a:ext uri="{FF2B5EF4-FFF2-40B4-BE49-F238E27FC236}">
                <a16:creationId xmlns:a16="http://schemas.microsoft.com/office/drawing/2014/main" id="{DC157D6F-2923-C81C-3B16-25F4095452A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0" name="Google Shape;1360;p112:notes">
            <a:extLst>
              <a:ext uri="{FF2B5EF4-FFF2-40B4-BE49-F238E27FC236}">
                <a16:creationId xmlns:a16="http://schemas.microsoft.com/office/drawing/2014/main" id="{E6F77586-BF1C-1C20-4D03-0FB0EB60425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400"/>
              <a:buNone/>
            </a:pPr>
            <a:r>
              <a:rPr lang="fr-FR" sz="1800" b="1" i="0" u="none" strike="noStrike">
                <a:solidFill>
                  <a:srgbClr val="000000"/>
                </a:solidFill>
                <a:latin typeface="Calibri"/>
                <a:cs typeface="Calibri"/>
                <a:sym typeface="Calibri"/>
              </a:rPr>
              <a:t>Réponse attendue </a:t>
            </a:r>
            <a:r>
              <a:rPr lang="fr-FR" sz="1800" b="0" i="0" u="none" strike="noStrike">
                <a:solidFill>
                  <a:srgbClr val="000000"/>
                </a:solidFill>
                <a:latin typeface="Calibri"/>
                <a:cs typeface="Calibri"/>
                <a:sym typeface="Calibri"/>
              </a:rPr>
              <a:t>:</a:t>
            </a:r>
            <a:r>
              <a:rPr lang="fr-FR" sz="1800" b="1" i="0" u="none" strike="noStrike">
                <a:solidFill>
                  <a:srgbClr val="000000"/>
                </a:solidFill>
                <a:latin typeface="Calibri"/>
                <a:cs typeface="Calibri"/>
                <a:sym typeface="Calibri"/>
              </a:rPr>
              <a:t> </a:t>
            </a:r>
            <a:r>
              <a:rPr lang="fr-FR" sz="1800" b="0" i="0" u="none" strike="noStrike">
                <a:solidFill>
                  <a:srgbClr val="000000"/>
                </a:solidFill>
                <a:latin typeface="Calibri"/>
                <a:cs typeface="Calibri"/>
                <a:sym typeface="Calibri"/>
              </a:rPr>
              <a:t>4 027.</a:t>
            </a:r>
            <a:endParaRPr sz="1800" i="0"/>
          </a:p>
        </p:txBody>
      </p:sp>
      <p:sp>
        <p:nvSpPr>
          <p:cNvPr id="1361" name="Google Shape;1361;p112:notes">
            <a:extLst>
              <a:ext uri="{FF2B5EF4-FFF2-40B4-BE49-F238E27FC236}">
                <a16:creationId xmlns:a16="http://schemas.microsoft.com/office/drawing/2014/main" id="{8C1035C6-E8DF-8D1E-4726-3A9CAA2D927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118</a:t>
            </a:fld>
            <a:endParaRPr/>
          </a:p>
        </p:txBody>
      </p:sp>
    </p:spTree>
    <p:extLst>
      <p:ext uri="{BB962C8B-B14F-4D97-AF65-F5344CB8AC3E}">
        <p14:creationId xmlns:p14="http://schemas.microsoft.com/office/powerpoint/2010/main" val="21822064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a:extLst>
            <a:ext uri="{FF2B5EF4-FFF2-40B4-BE49-F238E27FC236}">
              <a16:creationId xmlns:a16="http://schemas.microsoft.com/office/drawing/2014/main" id="{19D9956C-1746-2A33-2774-0FBE2CD9B1E0}"/>
            </a:ext>
          </a:extLst>
        </p:cNvPr>
        <p:cNvGrpSpPr/>
        <p:nvPr/>
      </p:nvGrpSpPr>
      <p:grpSpPr>
        <a:xfrm>
          <a:off x="0" y="0"/>
          <a:ext cx="0" cy="0"/>
          <a:chOff x="0" y="0"/>
          <a:chExt cx="0" cy="0"/>
        </a:xfrm>
      </p:grpSpPr>
      <p:sp>
        <p:nvSpPr>
          <p:cNvPr id="1359" name="Google Shape;1359;p112:notes">
            <a:extLst>
              <a:ext uri="{FF2B5EF4-FFF2-40B4-BE49-F238E27FC236}">
                <a16:creationId xmlns:a16="http://schemas.microsoft.com/office/drawing/2014/main" id="{07D7B00A-1A56-BD99-2F73-21AC9C55F9B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0" name="Google Shape;1360;p112:notes">
            <a:extLst>
              <a:ext uri="{FF2B5EF4-FFF2-40B4-BE49-F238E27FC236}">
                <a16:creationId xmlns:a16="http://schemas.microsoft.com/office/drawing/2014/main" id="{3DA9DF19-34F7-EFB6-AE3E-2AC0484061E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228600" algn="l" rtl="0">
              <a:lnSpc>
                <a:spcPct val="100000"/>
              </a:lnSpc>
              <a:spcBef>
                <a:spcPts val="0"/>
              </a:spcBef>
              <a:spcAft>
                <a:spcPts val="0"/>
              </a:spcAft>
              <a:buSzPts val="1400"/>
              <a:buNone/>
            </a:pPr>
            <a:r>
              <a:rPr lang="fr-FR" sz="1800" b="1" i="0" u="none" strike="noStrike">
                <a:solidFill>
                  <a:srgbClr val="000000"/>
                </a:solidFill>
                <a:latin typeface="Calibri"/>
                <a:cs typeface="Calibri"/>
                <a:sym typeface="Calibri"/>
              </a:rPr>
              <a:t>Réponse attendue </a:t>
            </a:r>
            <a:r>
              <a:rPr lang="fr-FR" sz="1800" b="0" i="0" u="none" strike="noStrike">
                <a:solidFill>
                  <a:srgbClr val="000000"/>
                </a:solidFill>
                <a:latin typeface="Calibri"/>
                <a:cs typeface="Calibri"/>
                <a:sym typeface="Calibri"/>
              </a:rPr>
              <a:t>:</a:t>
            </a:r>
            <a:r>
              <a:rPr lang="fr-FR" sz="1800" b="1" i="0" u="none" strike="noStrike">
                <a:solidFill>
                  <a:srgbClr val="000000"/>
                </a:solidFill>
                <a:latin typeface="Calibri"/>
                <a:cs typeface="Calibri"/>
                <a:sym typeface="Calibri"/>
              </a:rPr>
              <a:t> </a:t>
            </a:r>
            <a:r>
              <a:rPr lang="fr-FR" sz="1800" b="0" i="0" u="none" strike="noStrike">
                <a:solidFill>
                  <a:srgbClr val="000000"/>
                </a:solidFill>
                <a:latin typeface="Calibri"/>
                <a:cs typeface="Calibri"/>
                <a:sym typeface="Calibri"/>
              </a:rPr>
              <a:t>4 371.</a:t>
            </a:r>
            <a:endParaRPr sz="1800" i="0"/>
          </a:p>
        </p:txBody>
      </p:sp>
      <p:sp>
        <p:nvSpPr>
          <p:cNvPr id="1361" name="Google Shape;1361;p112:notes">
            <a:extLst>
              <a:ext uri="{FF2B5EF4-FFF2-40B4-BE49-F238E27FC236}">
                <a16:creationId xmlns:a16="http://schemas.microsoft.com/office/drawing/2014/main" id="{1EF66428-F67C-94F4-248C-5A5B26A43AF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119</a:t>
            </a:fld>
            <a:endParaRPr/>
          </a:p>
        </p:txBody>
      </p:sp>
    </p:spTree>
    <p:extLst>
      <p:ext uri="{BB962C8B-B14F-4D97-AF65-F5344CB8AC3E}">
        <p14:creationId xmlns:p14="http://schemas.microsoft.com/office/powerpoint/2010/main" val="15009202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328C4D2F-CFD7-05DE-8645-BCCA84A80524}"/>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ECB6299E-C480-8D1D-CA3F-E3946D085A9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51CA455A-3F9F-ACCA-002D-599387E6B8A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600.</a:t>
            </a:r>
          </a:p>
          <a:p>
            <a:pPr marL="0" marR="0" lvl="0" indent="0" algn="l" rtl="0">
              <a:lnSpc>
                <a:spcPct val="100000"/>
              </a:lnSpc>
              <a:spcBef>
                <a:spcPts val="0"/>
              </a:spcBef>
              <a:spcAft>
                <a:spcPts val="0"/>
              </a:spcAft>
              <a:buClr>
                <a:schemeClr val="dk1"/>
              </a:buClr>
              <a:buSzPts val="1200"/>
              <a:buFont typeface="Arial"/>
              <a:buNone/>
            </a:pPr>
            <a:r>
              <a:rPr lang="fr-FR"/>
              <a:t>Lors de la correction, faire verbaliser les élèves sur leurs procédures : </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t>1 200, c'est 1 000 + 200, donc la moitié de 1 200, c'est la moitié de 1 000, c’est-à-dire 500 + la moitié de 200, c’est-à-dire 100. La moitié de 1 200, c’est donc 500 + 100 donc 600.</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sz="1200" b="0" i="1" u="none" strike="noStrike" cap="none">
                <a:solidFill>
                  <a:schemeClr val="dk1"/>
                </a:solidFill>
                <a:effectLst/>
                <a:latin typeface="Calibri"/>
                <a:ea typeface="Calibri"/>
                <a:cs typeface="Calibri"/>
                <a:sym typeface="Calibri"/>
              </a:rPr>
              <a:t>1 200 c'est 12c, la moitié de 12 c'est 6. Donc la moitié de 12c c'est 6c soit 600.</a:t>
            </a:r>
            <a:endParaRPr i="1"/>
          </a:p>
        </p:txBody>
      </p:sp>
      <p:sp>
        <p:nvSpPr>
          <p:cNvPr id="92" name="Google Shape;92;p7:notes">
            <a:extLst>
              <a:ext uri="{FF2B5EF4-FFF2-40B4-BE49-F238E27FC236}">
                <a16:creationId xmlns:a16="http://schemas.microsoft.com/office/drawing/2014/main" id="{C4DE4EC5-4514-E401-EF74-43667DC0D97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12</a:t>
            </a:fld>
            <a:endParaRPr/>
          </a:p>
        </p:txBody>
      </p:sp>
    </p:spTree>
    <p:extLst>
      <p:ext uri="{BB962C8B-B14F-4D97-AF65-F5344CB8AC3E}">
        <p14:creationId xmlns:p14="http://schemas.microsoft.com/office/powerpoint/2010/main" val="405986680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5F878316-349A-E41C-D54A-714DC4E037FE}"/>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7C9EC0DE-451B-8ED0-A389-E79C0AD6BAB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4274AB20-20C7-BBA8-398B-A8EA5B0B81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u="none"/>
              <a:t>Aujourd’hui vous allez vous entrainer à soustraire des montants en euros en utilisant l’écriture à virgule.</a:t>
            </a:r>
            <a:endParaRPr u="none"/>
          </a:p>
          <a:p>
            <a:pPr marL="0" marR="0" lvl="0" indent="0" algn="l" rtl="0">
              <a:lnSpc>
                <a:spcPct val="100000"/>
              </a:lnSpc>
              <a:spcBef>
                <a:spcPts val="0"/>
              </a:spcBef>
              <a:spcAft>
                <a:spcPts val="0"/>
              </a:spcAft>
              <a:buClr>
                <a:schemeClr val="dk1"/>
              </a:buClr>
              <a:buSzPts val="1400"/>
              <a:buFont typeface="Calibri"/>
              <a:buNone/>
            </a:pPr>
            <a:endParaRPr u="none"/>
          </a:p>
        </p:txBody>
      </p:sp>
      <p:sp>
        <p:nvSpPr>
          <p:cNvPr id="330" name="Google Shape;330;p155:notes">
            <a:extLst>
              <a:ext uri="{FF2B5EF4-FFF2-40B4-BE49-F238E27FC236}">
                <a16:creationId xmlns:a16="http://schemas.microsoft.com/office/drawing/2014/main" id="{FC40E666-2526-4140-E57A-23C50063F3C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120</a:t>
            </a:fld>
            <a:endParaRPr/>
          </a:p>
        </p:txBody>
      </p:sp>
    </p:spTree>
    <p:extLst>
      <p:ext uri="{BB962C8B-B14F-4D97-AF65-F5344CB8AC3E}">
        <p14:creationId xmlns:p14="http://schemas.microsoft.com/office/powerpoint/2010/main" val="360722034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5" name="Google Shape;41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000" b="0" i="1" u="none" strike="noStrike" cap="none">
                <a:solidFill>
                  <a:schemeClr val="dk1"/>
                </a:solidFill>
                <a:latin typeface="Calibri"/>
                <a:ea typeface="Calibri"/>
                <a:cs typeface="Calibri"/>
                <a:sym typeface="Calibri"/>
              </a:rPr>
              <a:t>Deux montants en euros vont s’afficher. On va calculer la différence, ce qui peut être utile pour savoir combien d’argent il nous reste quand on achète quelque chose.</a:t>
            </a:r>
            <a:endParaRPr lang="fr-FR" sz="1000"/>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a:solidFill>
                  <a:schemeClr val="dk1"/>
                </a:solidFill>
                <a:latin typeface="Calibri"/>
                <a:ea typeface="Calibri"/>
                <a:cs typeface="Calibri"/>
                <a:sym typeface="Calibri"/>
              </a:rPr>
              <a:t>Vous avez appris à poser des soustractions avec des nombres à virgules mais, aujourd’hui on va voir que parfois il n’est pas utile de poser l’opération, on peut plus rapidement calculer de tête.</a:t>
            </a:r>
          </a:p>
        </p:txBody>
      </p:sp>
      <p:sp>
        <p:nvSpPr>
          <p:cNvPr id="416" name="Google Shape;41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121</a:t>
            </a:fld>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a:solidFill>
                  <a:schemeClr val="dk1"/>
                </a:solidFill>
                <a:latin typeface="Calibri"/>
                <a:ea typeface="Calibri"/>
                <a:cs typeface="Calibri"/>
                <a:sym typeface="Calibri"/>
              </a:rPr>
              <a:t>Réponse attendue </a:t>
            </a:r>
            <a:r>
              <a:rPr lang="fr-FR" sz="1000" b="0" i="0" u="none" strike="noStrike" cap="none">
                <a:solidFill>
                  <a:schemeClr val="dk1"/>
                </a:solidFill>
                <a:latin typeface="Calibri"/>
                <a:ea typeface="Calibri"/>
                <a:cs typeface="Calibri"/>
                <a:sym typeface="Calibri"/>
              </a:rPr>
              <a:t>:</a:t>
            </a:r>
            <a:r>
              <a:rPr lang="fr-FR" sz="1000" b="1" i="0" u="none" strike="noStrike" cap="none">
                <a:solidFill>
                  <a:schemeClr val="dk1"/>
                </a:solidFill>
                <a:latin typeface="Calibri"/>
                <a:ea typeface="Calibri"/>
                <a:cs typeface="Calibri"/>
                <a:sym typeface="Calibri"/>
              </a:rPr>
              <a:t> </a:t>
            </a:r>
            <a:r>
              <a:rPr lang="fr-FR" sz="1000" b="0" i="0" u="none" strike="noStrike" cap="none">
                <a:solidFill>
                  <a:schemeClr val="dk1"/>
                </a:solidFill>
                <a:latin typeface="Calibri"/>
                <a:ea typeface="Calibri"/>
                <a:cs typeface="Calibri"/>
                <a:sym typeface="Calibri"/>
              </a:rPr>
              <a:t>3,50 €. </a:t>
            </a:r>
            <a:endParaRPr/>
          </a:p>
          <a:p>
            <a:pPr marL="0" marR="0" lvl="0" indent="0" algn="l" rtl="0">
              <a:lnSpc>
                <a:spcPct val="100000"/>
              </a:lnSpc>
              <a:spcBef>
                <a:spcPts val="0"/>
              </a:spcBef>
              <a:spcAft>
                <a:spcPts val="0"/>
              </a:spcAft>
              <a:buClr>
                <a:schemeClr val="dk1"/>
              </a:buClr>
              <a:buSzPts val="1200"/>
              <a:buFont typeface="Calibri"/>
              <a:buNone/>
            </a:pPr>
            <a:r>
              <a:rPr lang="fr-FR" sz="1000" b="0" i="0" u="none" strike="noStrike" cap="none">
                <a:solidFill>
                  <a:schemeClr val="dk1"/>
                </a:solidFill>
                <a:latin typeface="Calibri"/>
                <a:ea typeface="Calibri"/>
                <a:cs typeface="Calibri"/>
                <a:sym typeface="Calibri"/>
              </a:rPr>
              <a:t>Après environ 30 secondes, procéder à la mise en commun. </a:t>
            </a:r>
            <a:endParaRPr/>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a:solidFill>
                  <a:schemeClr val="dk1"/>
                </a:solidFill>
                <a:latin typeface="Calibri"/>
                <a:ea typeface="Calibri"/>
                <a:cs typeface="Calibri"/>
                <a:sym typeface="Calibri"/>
              </a:rPr>
              <a:t>Le deuxième montant n’a pas de centimes. On a donc 7 € </a:t>
            </a:r>
            <a:r>
              <a:rPr lang="fr-FR" sz="1000">
                <a:solidFill>
                  <a:schemeClr val="dk1"/>
                </a:solidFill>
              </a:rPr>
              <a:t>–</a:t>
            </a:r>
            <a:r>
              <a:rPr lang="fr-FR" sz="1000" b="0" i="1" u="none" strike="noStrike" cap="none">
                <a:solidFill>
                  <a:schemeClr val="dk1"/>
                </a:solidFill>
                <a:latin typeface="Calibri"/>
                <a:ea typeface="Calibri"/>
                <a:cs typeface="Calibri"/>
                <a:sym typeface="Calibri"/>
              </a:rPr>
              <a:t> 4 € = 3 € et les 50 centimes restent. Donc 3,50 €. </a:t>
            </a:r>
            <a:endParaRPr sz="1000" b="0" i="1" u="none" strike="noStrike" cap="none">
              <a:solidFill>
                <a:schemeClr val="dk1"/>
              </a:solidFill>
              <a:latin typeface="Calibri"/>
              <a:ea typeface="Calibri"/>
              <a:cs typeface="Calibri"/>
              <a:sym typeface="Calibri"/>
            </a:endParaRPr>
          </a:p>
        </p:txBody>
      </p:sp>
      <p:sp>
        <p:nvSpPr>
          <p:cNvPr id="423" name="Google Shape;42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122</a:t>
            </a:fld>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0" i="0" u="none" strike="noStrike" cap="none">
                <a:solidFill>
                  <a:schemeClr val="dk1"/>
                </a:solidFill>
                <a:latin typeface="Calibri"/>
                <a:ea typeface="Calibri"/>
                <a:cs typeface="Calibri"/>
                <a:sym typeface="Calibri"/>
              </a:rPr>
              <a:t>Même démarche. </a:t>
            </a:r>
            <a:endParaRPr/>
          </a:p>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a:solidFill>
                  <a:schemeClr val="dk1"/>
                </a:solidFill>
                <a:latin typeface="Calibri"/>
                <a:ea typeface="Calibri"/>
                <a:cs typeface="Calibri"/>
                <a:sym typeface="Calibri"/>
              </a:rPr>
              <a:t>Réponse attendue </a:t>
            </a:r>
            <a:r>
              <a:rPr lang="fr-FR" sz="1000" b="0" i="0" u="none" strike="noStrike" cap="none">
                <a:solidFill>
                  <a:schemeClr val="dk1"/>
                </a:solidFill>
                <a:latin typeface="Calibri"/>
                <a:ea typeface="Calibri"/>
                <a:cs typeface="Calibri"/>
                <a:sym typeface="Calibri"/>
              </a:rPr>
              <a:t>:</a:t>
            </a:r>
            <a:r>
              <a:rPr lang="fr-FR" sz="1000" b="1" i="0" u="none" strike="noStrike" cap="none">
                <a:solidFill>
                  <a:schemeClr val="dk1"/>
                </a:solidFill>
                <a:latin typeface="Calibri"/>
                <a:ea typeface="Calibri"/>
                <a:cs typeface="Calibri"/>
                <a:sym typeface="Calibri"/>
              </a:rPr>
              <a:t> </a:t>
            </a:r>
            <a:r>
              <a:rPr lang="fr-FR" sz="1000" b="0" i="0" u="none" strike="noStrike" cap="none">
                <a:solidFill>
                  <a:schemeClr val="dk1"/>
                </a:solidFill>
                <a:latin typeface="Calibri"/>
                <a:ea typeface="Calibri"/>
                <a:cs typeface="Calibri"/>
                <a:sym typeface="Calibri"/>
              </a:rPr>
              <a:t>1,90 €. </a:t>
            </a:r>
            <a:endParaRPr/>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a:solidFill>
                  <a:schemeClr val="dk1"/>
                </a:solidFill>
                <a:latin typeface="Calibri"/>
                <a:ea typeface="Calibri"/>
                <a:cs typeface="Calibri"/>
                <a:sym typeface="Calibri"/>
              </a:rPr>
              <a:t>Ici, le premier montant n’a pas de centimes. Il faut commencer par soustraire les euros. 10 € </a:t>
            </a:r>
            <a:r>
              <a:rPr lang="fr-FR" sz="1000" i="1">
                <a:solidFill>
                  <a:schemeClr val="dk1"/>
                </a:solidFill>
              </a:rPr>
              <a:t>– 8 € = 2 €. Ensuite, on enlève les centimes. On sait que 1 € c’est 100 centimes, </a:t>
            </a:r>
            <a:r>
              <a:rPr lang="fr-FR" sz="1000" b="0" i="1">
                <a:solidFill>
                  <a:schemeClr val="dk1"/>
                </a:solidFill>
              </a:rPr>
              <a:t>on peut donc </a:t>
            </a:r>
            <a:r>
              <a:rPr lang="fr-FR" sz="1000" b="0" i="1" strike="noStrike">
                <a:solidFill>
                  <a:schemeClr val="dk1"/>
                </a:solidFill>
              </a:rPr>
              <a:t>calculer</a:t>
            </a:r>
            <a:r>
              <a:rPr lang="fr-FR" sz="1000" b="0" i="1">
                <a:solidFill>
                  <a:schemeClr val="dk1"/>
                </a:solidFill>
              </a:rPr>
              <a:t> 100 ct – 10 ct = 90 ct. Comme on a cassé 1 € pour enlever les centimes, il reste 1 € + 90 ct. O</a:t>
            </a:r>
            <a:r>
              <a:rPr lang="fr-FR" sz="1000" b="0" i="1" u="none" strike="noStrike" cap="none">
                <a:solidFill>
                  <a:schemeClr val="dk1"/>
                </a:solidFill>
                <a:latin typeface="Calibri"/>
                <a:ea typeface="Calibri"/>
                <a:cs typeface="Calibri"/>
                <a:sym typeface="Calibri"/>
              </a:rPr>
              <a:t>n a donc 1,90 €. </a:t>
            </a:r>
            <a:endParaRPr/>
          </a:p>
          <a:p>
            <a:pPr marL="0" marR="0" lvl="0" indent="0" algn="l" rtl="0">
              <a:lnSpc>
                <a:spcPct val="100000"/>
              </a:lnSpc>
              <a:spcBef>
                <a:spcPts val="0"/>
              </a:spcBef>
              <a:spcAft>
                <a:spcPts val="0"/>
              </a:spcAft>
              <a:buClr>
                <a:schemeClr val="dk1"/>
              </a:buClr>
              <a:buSzPts val="1200"/>
              <a:buFont typeface="Calibri"/>
              <a:buNone/>
            </a:pPr>
            <a:endParaRPr sz="10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000" b="0" i="1" u="none" strike="noStrike" cap="none">
              <a:solidFill>
                <a:schemeClr val="dk1"/>
              </a:solidFill>
              <a:latin typeface="Calibri"/>
              <a:ea typeface="Calibri"/>
              <a:cs typeface="Calibri"/>
              <a:sym typeface="Calibri"/>
            </a:endParaRPr>
          </a:p>
        </p:txBody>
      </p:sp>
      <p:sp>
        <p:nvSpPr>
          <p:cNvPr id="431" name="Google Shape;43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123</a:t>
            </a:fld>
            <a:endParaRP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8" name="Google Shape;43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a:solidFill>
                  <a:schemeClr val="dk1"/>
                </a:solidFill>
                <a:latin typeface="Calibri"/>
                <a:ea typeface="Calibri"/>
                <a:cs typeface="Calibri"/>
                <a:sym typeface="Calibri"/>
              </a:rPr>
              <a:t>Réponse attendue </a:t>
            </a:r>
            <a:r>
              <a:rPr lang="fr-FR" sz="1000" b="0" i="0" u="none" strike="noStrike" cap="none">
                <a:solidFill>
                  <a:schemeClr val="dk1"/>
                </a:solidFill>
                <a:latin typeface="Calibri"/>
                <a:ea typeface="Calibri"/>
                <a:cs typeface="Calibri"/>
                <a:sym typeface="Calibri"/>
              </a:rPr>
              <a:t>:</a:t>
            </a:r>
            <a:r>
              <a:rPr lang="fr-FR" sz="1000" b="1" i="0" u="none" strike="noStrike" cap="none">
                <a:solidFill>
                  <a:schemeClr val="dk1"/>
                </a:solidFill>
                <a:latin typeface="Calibri"/>
                <a:ea typeface="Calibri"/>
                <a:cs typeface="Calibri"/>
                <a:sym typeface="Calibri"/>
              </a:rPr>
              <a:t> </a:t>
            </a:r>
            <a:r>
              <a:rPr lang="fr-FR" sz="1000" b="0" i="0" u="none" strike="noStrike" cap="none">
                <a:solidFill>
                  <a:schemeClr val="dk1"/>
                </a:solidFill>
                <a:latin typeface="Calibri"/>
                <a:ea typeface="Calibri"/>
                <a:cs typeface="Calibri"/>
                <a:sym typeface="Calibri"/>
              </a:rPr>
              <a:t>7 €. </a:t>
            </a:r>
            <a:endParaRPr/>
          </a:p>
          <a:p>
            <a:pPr marL="0" indent="0">
              <a:buClr>
                <a:schemeClr val="dk1"/>
              </a:buClr>
              <a:buSzPts val="1200"/>
            </a:pPr>
            <a:r>
              <a:rPr lang="fr-FR" sz="1000" b="0" i="1" u="none" strike="noStrike" cap="none">
                <a:solidFill>
                  <a:schemeClr val="dk1"/>
                </a:solidFill>
                <a:latin typeface="Calibri"/>
                <a:ea typeface="Calibri"/>
                <a:cs typeface="Calibri"/>
                <a:sym typeface="Calibri"/>
              </a:rPr>
              <a:t>On commence par enlever les centimes </a:t>
            </a:r>
            <a:r>
              <a:rPr lang="fr-FR" sz="1000" i="1" u="none"/>
              <a:t>car on voit qu'on a 50 ct dans les deux cas </a:t>
            </a:r>
            <a:r>
              <a:rPr lang="fr-FR" sz="1000" b="0" i="1" u="none" strike="noStrike" cap="none">
                <a:solidFill>
                  <a:schemeClr val="dk1"/>
                </a:solidFill>
                <a:latin typeface="Calibri"/>
                <a:ea typeface="Calibri"/>
                <a:cs typeface="Calibri"/>
                <a:sym typeface="Calibri"/>
              </a:rPr>
              <a:t>: 50 ct </a:t>
            </a:r>
            <a:r>
              <a:rPr lang="fr-FR" sz="1000">
                <a:solidFill>
                  <a:schemeClr val="dk1"/>
                </a:solidFill>
              </a:rPr>
              <a:t>–</a:t>
            </a:r>
            <a:r>
              <a:rPr lang="fr-FR" sz="1000" b="0" i="1" u="none" strike="noStrike" cap="none">
                <a:solidFill>
                  <a:schemeClr val="dk1"/>
                </a:solidFill>
                <a:latin typeface="Calibri"/>
                <a:ea typeface="Calibri"/>
                <a:cs typeface="Calibri"/>
                <a:sym typeface="Calibri"/>
              </a:rPr>
              <a:t> 50 ct = 0 ct. Il n’y a donc plus de centimes, on peut soustraire seulement les euros. On calcule 12 € </a:t>
            </a:r>
            <a:r>
              <a:rPr lang="fr-FR" sz="1000">
                <a:solidFill>
                  <a:schemeClr val="dk1"/>
                </a:solidFill>
              </a:rPr>
              <a:t>–</a:t>
            </a:r>
            <a:r>
              <a:rPr lang="fr-FR" sz="1000" b="0" i="1" u="none" strike="noStrike" cap="none">
                <a:solidFill>
                  <a:schemeClr val="dk1"/>
                </a:solidFill>
                <a:latin typeface="Calibri"/>
                <a:ea typeface="Calibri"/>
                <a:cs typeface="Calibri"/>
                <a:sym typeface="Calibri"/>
              </a:rPr>
              <a:t> 5 € = 7 €. On peut écrire 7 € ou 7,00 €, les deux écritures sont correctes. </a:t>
            </a:r>
            <a:endParaRPr/>
          </a:p>
          <a:p>
            <a:pPr marL="0" marR="0" lvl="0" indent="0" algn="l" rtl="0">
              <a:lnSpc>
                <a:spcPct val="100000"/>
              </a:lnSpc>
              <a:spcBef>
                <a:spcPts val="0"/>
              </a:spcBef>
              <a:spcAft>
                <a:spcPts val="0"/>
              </a:spcAft>
              <a:buClr>
                <a:schemeClr val="dk1"/>
              </a:buClr>
              <a:buSzPts val="1200"/>
              <a:buFont typeface="Calibri"/>
              <a:buNone/>
            </a:pPr>
            <a:endParaRPr sz="1000" b="0" i="1" u="none" strike="noStrike" cap="none">
              <a:solidFill>
                <a:schemeClr val="dk1"/>
              </a:solidFill>
              <a:latin typeface="Calibri"/>
              <a:ea typeface="Calibri"/>
              <a:cs typeface="Calibri"/>
              <a:sym typeface="Calibri"/>
            </a:endParaRPr>
          </a:p>
        </p:txBody>
      </p:sp>
      <p:sp>
        <p:nvSpPr>
          <p:cNvPr id="439" name="Google Shape;43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124</a:t>
            </a:fld>
            <a:endParaRP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000" b="1" i="0" u="none" strike="noStrike" cap="none">
                <a:solidFill>
                  <a:schemeClr val="dk1"/>
                </a:solidFill>
                <a:latin typeface="Calibri"/>
                <a:ea typeface="Calibri"/>
                <a:cs typeface="Calibri"/>
                <a:sym typeface="Calibri"/>
              </a:rPr>
              <a:t>Réponse attendue </a:t>
            </a:r>
            <a:r>
              <a:rPr lang="fr-FR" sz="1000" b="0" i="0" u="none" strike="noStrike" cap="none">
                <a:solidFill>
                  <a:schemeClr val="dk1"/>
                </a:solidFill>
                <a:latin typeface="Calibri"/>
                <a:ea typeface="Calibri"/>
                <a:cs typeface="Calibri"/>
                <a:sym typeface="Calibri"/>
              </a:rPr>
              <a:t>: 3,40 €. </a:t>
            </a:r>
            <a:endParaRPr/>
          </a:p>
          <a:p>
            <a:pPr marL="0" indent="0">
              <a:buClr>
                <a:schemeClr val="dk1"/>
              </a:buClr>
              <a:buSzPts val="1200"/>
            </a:pPr>
            <a:r>
              <a:rPr lang="fr-FR" sz="1000" b="0" i="1" u="none" strike="noStrike" cap="none">
                <a:solidFill>
                  <a:schemeClr val="dk1"/>
                </a:solidFill>
                <a:latin typeface="Calibri"/>
                <a:ea typeface="Calibri"/>
                <a:cs typeface="Calibri"/>
                <a:sym typeface="Calibri"/>
              </a:rPr>
              <a:t>On commence par enlever les centimes </a:t>
            </a:r>
            <a:r>
              <a:rPr lang="fr-FR" sz="1000" i="1" u="none"/>
              <a:t>parce qu'il n' y a pas d'euros dans le deuxième nombre </a:t>
            </a:r>
            <a:r>
              <a:rPr lang="fr-FR" sz="1000" i="1"/>
              <a:t>:</a:t>
            </a:r>
            <a:r>
              <a:rPr lang="fr-FR" sz="1000" b="0" i="1" u="none" strike="noStrike" cap="none">
                <a:solidFill>
                  <a:schemeClr val="dk1"/>
                </a:solidFill>
                <a:latin typeface="Calibri"/>
                <a:ea typeface="Calibri"/>
                <a:cs typeface="Calibri"/>
                <a:sym typeface="Calibri"/>
              </a:rPr>
              <a:t> 30 ct </a:t>
            </a:r>
            <a:r>
              <a:rPr lang="fr-FR" sz="1000">
                <a:solidFill>
                  <a:schemeClr val="dk1"/>
                </a:solidFill>
              </a:rPr>
              <a:t>–</a:t>
            </a:r>
            <a:r>
              <a:rPr lang="fr-FR" sz="1000" b="0" i="1" u="none" strike="noStrike" cap="none">
                <a:solidFill>
                  <a:schemeClr val="dk1"/>
                </a:solidFill>
                <a:latin typeface="Calibri"/>
                <a:ea typeface="Calibri"/>
                <a:cs typeface="Calibri"/>
                <a:sym typeface="Calibri"/>
              </a:rPr>
              <a:t> 90 ct. On ne sait pas faire, alors on doit casser un euro en 100 centimes. </a:t>
            </a:r>
            <a:r>
              <a:rPr lang="fr-FR" sz="1000" b="0" i="0" u="none" strike="noStrike" cap="none">
                <a:solidFill>
                  <a:schemeClr val="dk1"/>
                </a:solidFill>
                <a:latin typeface="Calibri"/>
                <a:ea typeface="Calibri"/>
                <a:cs typeface="Calibri"/>
                <a:sym typeface="Calibri"/>
              </a:rPr>
              <a:t>Rappeler si besoin que dans la soustraction, on ne peut pas inverser les termes. </a:t>
            </a:r>
            <a:r>
              <a:rPr lang="fr-FR" sz="1000" b="0" i="1" u="none" strike="noStrike" cap="none">
                <a:solidFill>
                  <a:schemeClr val="dk1"/>
                </a:solidFill>
                <a:latin typeface="Calibri"/>
                <a:ea typeface="Calibri"/>
                <a:cs typeface="Calibri"/>
                <a:sym typeface="Calibri"/>
              </a:rPr>
              <a:t>3,30 + 100 ct </a:t>
            </a:r>
            <a:r>
              <a:rPr lang="fr-FR" sz="1000">
                <a:solidFill>
                  <a:schemeClr val="dk1"/>
                </a:solidFill>
              </a:rPr>
              <a:t>– 90 ct = 3,30 € + 10 ct</a:t>
            </a:r>
            <a:r>
              <a:rPr lang="fr-FR" sz="1000" b="0" i="1" u="none" strike="noStrike" cap="none">
                <a:solidFill>
                  <a:schemeClr val="dk1"/>
                </a:solidFill>
                <a:latin typeface="Calibri"/>
                <a:ea typeface="Calibri"/>
                <a:cs typeface="Calibri"/>
                <a:sym typeface="Calibri"/>
              </a:rPr>
              <a:t> = 3,40 €. </a:t>
            </a:r>
            <a:endParaRPr lang="fr-FR" sz="1000" b="0" i="1" u="none" strike="noStrike" cap="none">
              <a:solidFill>
                <a:schemeClr val="dk1"/>
              </a:solidFill>
              <a:latin typeface="Calibri"/>
              <a:ea typeface="Calibri"/>
              <a:cs typeface="Calibri"/>
            </a:endParaRPr>
          </a:p>
          <a:p>
            <a:pPr marL="0" marR="0" lvl="0" indent="0" algn="l" rtl="0">
              <a:lnSpc>
                <a:spcPct val="100000"/>
              </a:lnSpc>
              <a:spcBef>
                <a:spcPts val="0"/>
              </a:spcBef>
              <a:spcAft>
                <a:spcPts val="0"/>
              </a:spcAft>
              <a:buClr>
                <a:schemeClr val="dk1"/>
              </a:buClr>
              <a:buSzPts val="1200"/>
              <a:buFont typeface="Calibri"/>
              <a:buNone/>
            </a:pPr>
            <a:r>
              <a:rPr lang="fr-FR" sz="1000" b="0" i="1" u="none" strike="noStrike" cap="none">
                <a:solidFill>
                  <a:schemeClr val="dk1"/>
                </a:solidFill>
                <a:latin typeface="Calibri"/>
                <a:ea typeface="Calibri"/>
                <a:cs typeface="Calibri"/>
                <a:sym typeface="Calibri"/>
              </a:rPr>
              <a:t>On peut aussi enlever 1 € puis ajouter 10 ct. On calcule donc 4,30 € </a:t>
            </a:r>
            <a:r>
              <a:rPr lang="fr-FR" sz="1000">
                <a:solidFill>
                  <a:schemeClr val="dk1"/>
                </a:solidFill>
              </a:rPr>
              <a:t>–</a:t>
            </a:r>
            <a:r>
              <a:rPr lang="fr-FR" sz="1000" b="0" i="1" u="none" strike="noStrike" cap="none">
                <a:solidFill>
                  <a:schemeClr val="dk1"/>
                </a:solidFill>
                <a:latin typeface="Calibri"/>
                <a:ea typeface="Calibri"/>
                <a:cs typeface="Calibri"/>
                <a:sym typeface="Calibri"/>
              </a:rPr>
              <a:t> 1 € = 3,30 € puis 3,30 € + 0,10 € = 3,40 €. </a:t>
            </a:r>
            <a:r>
              <a:rPr lang="fr-FR" sz="1000" b="0" i="0" u="none" strike="noStrike" cap="none">
                <a:solidFill>
                  <a:schemeClr val="dk1"/>
                </a:solidFill>
                <a:latin typeface="Calibri"/>
                <a:ea typeface="Calibri"/>
                <a:cs typeface="Calibri"/>
                <a:sym typeface="Calibri"/>
              </a:rPr>
              <a:t>Faire remarquer que cette méthode est plus simple et rapide.</a:t>
            </a:r>
            <a:endParaRPr b="0" i="0"/>
          </a:p>
          <a:p>
            <a:pPr marL="0" marR="0" lvl="0" indent="0" algn="l" rtl="0">
              <a:lnSpc>
                <a:spcPct val="100000"/>
              </a:lnSpc>
              <a:spcBef>
                <a:spcPts val="0"/>
              </a:spcBef>
              <a:spcAft>
                <a:spcPts val="0"/>
              </a:spcAft>
              <a:buClr>
                <a:schemeClr val="dk1"/>
              </a:buClr>
              <a:buSzPts val="1200"/>
              <a:buFont typeface="Calibri"/>
              <a:buNone/>
            </a:pPr>
            <a:endParaRPr sz="1000" b="0" i="1" u="none" strike="noStrike" cap="none">
              <a:solidFill>
                <a:schemeClr val="dk1"/>
              </a:solidFill>
              <a:latin typeface="Calibri"/>
              <a:ea typeface="Calibri"/>
              <a:cs typeface="Calibri"/>
              <a:sym typeface="Calibri"/>
            </a:endParaRPr>
          </a:p>
        </p:txBody>
      </p:sp>
      <p:sp>
        <p:nvSpPr>
          <p:cNvPr id="447" name="Google Shape;447;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125</a:t>
            </a:fld>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devoir trouver le nombre représenté par des cartes. C’est une</a:t>
            </a:r>
            <a:r>
              <a:rPr lang="fr-FR" i="1" baseline="0"/>
              <a:t> activité que vous avez déjà faite.</a:t>
            </a:r>
            <a:endParaRPr/>
          </a:p>
        </p:txBody>
      </p:sp>
      <p:sp>
        <p:nvSpPr>
          <p:cNvPr id="425" name="Google Shape;425;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126</a:t>
            </a:fld>
            <a:endParaRPr/>
          </a:p>
        </p:txBody>
      </p:sp>
    </p:spTree>
    <p:extLst>
      <p:ext uri="{BB962C8B-B14F-4D97-AF65-F5344CB8AC3E}">
        <p14:creationId xmlns:p14="http://schemas.microsoft.com/office/powerpoint/2010/main" val="207074349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u="none" strike="noStrike" cap="none">
                <a:solidFill>
                  <a:schemeClr val="dk1"/>
                </a:solidFill>
                <a:effectLst/>
                <a:latin typeface="Calibri"/>
                <a:ea typeface="Calibri"/>
                <a:cs typeface="Calibri"/>
                <a:sym typeface="Calibri"/>
              </a:rPr>
              <a:t>Je vous rappelle que des cartes vont apparaitre et elles représentent ensemble le même nombre. </a:t>
            </a:r>
            <a:r>
              <a:rPr lang="fr-FR" i="1" baseline="0"/>
              <a:t>Vous devez écrire ce nombre sur votre ardoise et la lever.</a:t>
            </a: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32" name="Google Shape;432;p2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127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414532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b="0"/>
              <a:t>:</a:t>
            </a:r>
            <a:r>
              <a:rPr lang="fr-FR" b="1"/>
              <a:t> </a:t>
            </a:r>
            <a:r>
              <a:rPr lang="fr-FR"/>
              <a:t>8</a:t>
            </a:r>
            <a:r>
              <a:rPr lang="fr-FR" baseline="0"/>
              <a:t> 316</a:t>
            </a:r>
            <a:r>
              <a:rPr lang="fr-FR"/>
              <a:t>.</a:t>
            </a:r>
          </a:p>
          <a:p>
            <a:pPr marL="0" marR="0" lvl="0" indent="0" algn="l" rtl="0">
              <a:lnSpc>
                <a:spcPct val="100000"/>
              </a:lnSpc>
              <a:spcBef>
                <a:spcPts val="0"/>
              </a:spcBef>
              <a:spcAft>
                <a:spcPts val="0"/>
              </a:spcAft>
              <a:buClr>
                <a:srgbClr val="000000"/>
              </a:buClr>
              <a:buSzPts val="1400"/>
              <a:buFont typeface="Arial"/>
              <a:buNone/>
            </a:pPr>
            <a:r>
              <a:rPr lang="fr-FR" i="0"/>
              <a:t>Laisser quelques secondes aux élèves sans donner plus d’explications. Circuler pour repérer les différentes réponses données. Faire expliciter les différentes propositions de réponses et les faire justifier par les élèves.</a:t>
            </a:r>
            <a:r>
              <a:rPr lang="fr-FR" i="0" baseline="0"/>
              <a:t> </a:t>
            </a:r>
            <a:r>
              <a:rPr lang="fr-FR" i="0"/>
              <a:t>Vous pouvez les écrire au tableau dans les espaces vides. Si besoin, rappeler que </a:t>
            </a:r>
            <a:r>
              <a:rPr lang="fr-FR" i="0" u="none"/>
              <a:t>les cartes doivent être</a:t>
            </a:r>
            <a:r>
              <a:rPr lang="fr-FR" i="0" u="none" baseline="0"/>
              <a:t> rassemblées par unités de numération puis ordonnées </a:t>
            </a:r>
            <a:r>
              <a:rPr lang="fr-FR" i="0" u="none"/>
              <a:t>pour obtenir le nombre représenté. Écrire la réponse sur les pointillés.</a:t>
            </a:r>
          </a:p>
          <a:p>
            <a:pPr marL="0" marR="0" lvl="0" indent="0" algn="l" rtl="0">
              <a:lnSpc>
                <a:spcPct val="100000"/>
              </a:lnSpc>
              <a:spcBef>
                <a:spcPts val="0"/>
              </a:spcBef>
              <a:spcAft>
                <a:spcPts val="0"/>
              </a:spcAft>
              <a:buClr>
                <a:srgbClr val="000000"/>
              </a:buClr>
              <a:buSzPts val="1400"/>
              <a:buFont typeface="Arial"/>
              <a:buNone/>
            </a:pPr>
            <a:r>
              <a:rPr lang="fr-FR" i="0" u="none"/>
              <a:t>Dans cet item,</a:t>
            </a:r>
            <a:r>
              <a:rPr lang="fr-FR" i="0" u="none" baseline="0"/>
              <a:t> 2 cartes dizaines dont la somme est supérieure à 10 (conversion de 10 dizaines en 1 centaine).</a:t>
            </a:r>
            <a:endParaRPr lang="fr-FR" i="0" u="none"/>
          </a:p>
          <a:p>
            <a:pPr marL="0" lvl="0" indent="0" algn="l" rtl="0">
              <a:lnSpc>
                <a:spcPct val="100000"/>
              </a:lnSpc>
              <a:spcBef>
                <a:spcPts val="0"/>
              </a:spcBef>
              <a:spcAft>
                <a:spcPts val="0"/>
              </a:spcAft>
              <a:buSzPts val="1400"/>
              <a:buNone/>
            </a:pPr>
            <a:endParaRPr lang="fr-FR"/>
          </a:p>
          <a:p>
            <a:pPr marL="0" lvl="0" indent="0" algn="l" rtl="0">
              <a:lnSpc>
                <a:spcPct val="100000"/>
              </a:lnSpc>
              <a:spcBef>
                <a:spcPts val="0"/>
              </a:spcBef>
              <a:spcAft>
                <a:spcPts val="0"/>
              </a:spcAft>
              <a:buSzPts val="1400"/>
              <a:buNone/>
            </a:pPr>
            <a:endParaRPr lang="fr-FR"/>
          </a:p>
          <a:p>
            <a:pPr marL="457200" marR="0" lvl="0" indent="-228600" algn="l" rtl="0">
              <a:lnSpc>
                <a:spcPct val="100000"/>
              </a:lnSpc>
              <a:spcBef>
                <a:spcPts val="0"/>
              </a:spcBef>
              <a:spcAft>
                <a:spcPts val="0"/>
              </a:spcAft>
              <a:buClr>
                <a:srgbClr val="000000"/>
              </a:buClr>
              <a:buSzPts val="1400"/>
              <a:buFont typeface="Arial"/>
              <a:buNone/>
            </a:pPr>
            <a:endParaRPr lang="fr-F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128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1253311"/>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b="0"/>
              <a:t>:</a:t>
            </a:r>
            <a:r>
              <a:rPr lang="fr-FR"/>
              <a:t> 8 604.</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Même démarche.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a:t>Ici, on a 2 cartes unités dont la somme est supérieure à 10 et une conversion en cascade : 10 unités en 1 dizaine et 10 dizaines en 1 centaine.</a:t>
            </a:r>
            <a:endParaRPr lang="fr-F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129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5076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33B3A398-EFB5-7509-846A-A471FFEBAAE3}"/>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F1AD0312-B9BB-98F6-CCF7-8A38350C30D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F602F98A-19AE-0A6D-34A2-D3B5FD781FF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800.</a:t>
            </a:r>
          </a:p>
          <a:p>
            <a:pPr marL="0" marR="0" lvl="0" indent="0" algn="l" rtl="0">
              <a:lnSpc>
                <a:spcPct val="100000"/>
              </a:lnSpc>
              <a:spcBef>
                <a:spcPts val="0"/>
              </a:spcBef>
              <a:spcAft>
                <a:spcPts val="0"/>
              </a:spcAft>
              <a:buClr>
                <a:schemeClr val="dk1"/>
              </a:buClr>
              <a:buSzPts val="1200"/>
              <a:buFont typeface="Arial"/>
              <a:buNone/>
            </a:pPr>
            <a:r>
              <a:rPr lang="fr-FR"/>
              <a:t>Faire verbaliser lors de la correction que </a:t>
            </a:r>
            <a:r>
              <a:rPr lang="fr-FR" b="0" i="1" u="none"/>
              <a:t>400 c’est 4c, et je sais par cœur que le double de 4 est 8 donc le double de 4c c’est 8c c’est-à-dire 800. </a:t>
            </a:r>
            <a:endParaRPr lang="fr-FR" b="0" u="none"/>
          </a:p>
          <a:p>
            <a:pPr marL="0" marR="0" lvl="0" indent="0" algn="l" rtl="0">
              <a:lnSpc>
                <a:spcPct val="100000"/>
              </a:lnSpc>
              <a:spcBef>
                <a:spcPts val="0"/>
              </a:spcBef>
              <a:spcAft>
                <a:spcPts val="0"/>
              </a:spcAft>
              <a:buClr>
                <a:schemeClr val="dk1"/>
              </a:buClr>
              <a:buSzPts val="1200"/>
              <a:buFont typeface="Arial"/>
              <a:buNone/>
            </a:pPr>
            <a:endParaRPr/>
          </a:p>
        </p:txBody>
      </p:sp>
      <p:sp>
        <p:nvSpPr>
          <p:cNvPr id="92" name="Google Shape;92;p7:notes">
            <a:extLst>
              <a:ext uri="{FF2B5EF4-FFF2-40B4-BE49-F238E27FC236}">
                <a16:creationId xmlns:a16="http://schemas.microsoft.com/office/drawing/2014/main" id="{143E27A0-27C8-6F24-B769-5084909581E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13</a:t>
            </a:fld>
            <a:endParaRPr/>
          </a:p>
        </p:txBody>
      </p:sp>
    </p:spTree>
    <p:extLst>
      <p:ext uri="{BB962C8B-B14F-4D97-AF65-F5344CB8AC3E}">
        <p14:creationId xmlns:p14="http://schemas.microsoft.com/office/powerpoint/2010/main" val="195462711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dirty="0"/>
              <a:t>Réponse attendue </a:t>
            </a:r>
            <a:r>
              <a:rPr lang="fr-FR" b="0" dirty="0"/>
              <a:t>:</a:t>
            </a:r>
            <a:r>
              <a:rPr lang="fr-FR" dirty="0"/>
              <a:t> 9 310</a:t>
            </a:r>
            <a:r>
              <a:rPr lang="fr-FR" baseline="0" dirty="0"/>
              <a:t>.</a:t>
            </a:r>
          </a:p>
          <a:p>
            <a:pPr marL="0" lvl="0" indent="0" algn="l" rtl="0">
              <a:lnSpc>
                <a:spcPct val="100000"/>
              </a:lnSpc>
              <a:spcBef>
                <a:spcPts val="0"/>
              </a:spcBef>
              <a:spcAft>
                <a:spcPts val="0"/>
              </a:spcAft>
              <a:buSzPts val="1400"/>
              <a:buNone/>
            </a:pPr>
            <a:r>
              <a:rPr lang="fr-FR" strike="noStrike" baseline="0" dirty="0"/>
              <a:t>Ici, il n’y a pas de cartes unités. Il faut donc penser à écrire un zéro pour les unités restantes. </a:t>
            </a:r>
          </a:p>
          <a:p>
            <a:pPr marL="0" lvl="0" indent="0" algn="l" rtl="0">
              <a:lnSpc>
                <a:spcPct val="100000"/>
              </a:lnSpc>
              <a:spcBef>
                <a:spcPts val="0"/>
              </a:spcBef>
              <a:spcAft>
                <a:spcPts val="0"/>
              </a:spcAft>
              <a:buSzPts val="1400"/>
              <a:buNone/>
            </a:pPr>
            <a:r>
              <a:rPr lang="fr-FR" sz="1200" b="0" i="0" u="none" strike="noStrike" cap="none" dirty="0">
                <a:solidFill>
                  <a:schemeClr val="dk1"/>
                </a:solidFill>
                <a:effectLst/>
                <a:latin typeface="Calibri"/>
                <a:ea typeface="Calibri"/>
                <a:cs typeface="Calibri"/>
                <a:sym typeface="Calibri"/>
              </a:rPr>
              <a:t>La somme des 3 cartes dizaines est égale à 21. Lors du retour collectif, expliciter la conversion des 21 dizaines en 2 centaines (qui s'ajoutent à la centaine déjà présente) et 1 dizaine restante.</a:t>
            </a:r>
            <a:endParaRPr lang="fr-FR" dirty="0"/>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130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523126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b="0"/>
              <a:t>:</a:t>
            </a:r>
            <a:r>
              <a:rPr lang="fr-FR"/>
              <a:t> 2 501</a:t>
            </a:r>
            <a:r>
              <a:rPr lang="fr-FR" baseline="0"/>
              <a:t>.</a:t>
            </a:r>
          </a:p>
          <a:p>
            <a:pPr marL="0" lvl="0" indent="0" algn="l" rtl="0">
              <a:lnSpc>
                <a:spcPct val="100000"/>
              </a:lnSpc>
              <a:spcBef>
                <a:spcPts val="0"/>
              </a:spcBef>
              <a:spcAft>
                <a:spcPts val="0"/>
              </a:spcAft>
              <a:buSzPts val="1400"/>
              <a:buNone/>
            </a:pPr>
            <a:r>
              <a:rPr lang="fr-FR" baseline="0"/>
              <a:t>3 cartes unités dont la somme est égale à 21 et conversion en cascade : 21 unités en 2 dizaines et 1 unité puis 10 dizaines en 1 centaine.</a:t>
            </a:r>
          </a:p>
          <a:p>
            <a:pPr marL="0" lvl="0" indent="0" algn="l" rtl="0">
              <a:lnSpc>
                <a:spcPct val="100000"/>
              </a:lnSpc>
              <a:spcBef>
                <a:spcPts val="0"/>
              </a:spcBef>
              <a:spcAft>
                <a:spcPts val="0"/>
              </a:spcAft>
              <a:buSzPts val="1400"/>
              <a:buNone/>
            </a:pPr>
            <a:endParaRPr lang="fr-FR"/>
          </a:p>
          <a:p>
            <a:pPr marL="0" lvl="0" indent="0" algn="l" rtl="0">
              <a:lnSpc>
                <a:spcPct val="100000"/>
              </a:lnSpc>
              <a:spcBef>
                <a:spcPts val="0"/>
              </a:spcBef>
              <a:spcAft>
                <a:spcPts val="0"/>
              </a:spcAft>
              <a:buSzPts val="1400"/>
              <a:buNone/>
            </a:pPr>
            <a:endParaRPr lang="fr-FR" baseline="0"/>
          </a:p>
          <a:p>
            <a:pPr marL="457200" marR="0" lvl="0" indent="-228600" algn="l" rtl="0">
              <a:lnSpc>
                <a:spcPct val="100000"/>
              </a:lnSpc>
              <a:spcBef>
                <a:spcPts val="0"/>
              </a:spcBef>
              <a:spcAft>
                <a:spcPts val="0"/>
              </a:spcAft>
              <a:buClr>
                <a:srgbClr val="000000"/>
              </a:buClr>
              <a:buSzPts val="1400"/>
              <a:buFont typeface="Arial"/>
              <a:buNone/>
            </a:pPr>
            <a:endParaRPr lang="fr-F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131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541091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b="0"/>
              <a:t>:</a:t>
            </a:r>
            <a:r>
              <a:rPr lang="fr-FR"/>
              <a:t> 5 075</a:t>
            </a:r>
            <a:r>
              <a:rPr lang="fr-FR" baseline="0"/>
              <a:t>.</a:t>
            </a:r>
          </a:p>
          <a:p>
            <a:pPr marL="0" lvl="0" indent="0" algn="l" rtl="0">
              <a:lnSpc>
                <a:spcPct val="100000"/>
              </a:lnSpc>
              <a:spcBef>
                <a:spcPts val="0"/>
              </a:spcBef>
              <a:spcAft>
                <a:spcPts val="0"/>
              </a:spcAft>
              <a:buSzPts val="1400"/>
              <a:buNone/>
            </a:pPr>
            <a:r>
              <a:rPr lang="fr-FR" sz="1200" b="0" i="0" u="none" strike="noStrike" cap="none">
                <a:solidFill>
                  <a:schemeClr val="dk1"/>
                </a:solidFill>
                <a:effectLst/>
                <a:latin typeface="Calibri"/>
                <a:ea typeface="Calibri"/>
                <a:cs typeface="Calibri"/>
                <a:sym typeface="Calibri"/>
              </a:rPr>
              <a:t>2 cartes dizaines, 2 cartes centaines et conversions en cascade : 17 dizaines en 1 centaine et 7 dizaines puis 10 centaines en 1 millier.</a:t>
            </a:r>
            <a:endParaRPr lang="fr-FR" baseline="0"/>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132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247840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ECFCCDAE-205B-92D9-D3FD-BD758C25004C}"/>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B2356B8E-9B6D-BDA2-BC9B-90FA7E264D0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F4565ED5-7C69-5D6F-67B7-9E29D785211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convertir des longueurs.</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061BCD09-433F-E45F-2301-0D4B7A61A67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133</a:t>
            </a:fld>
            <a:endParaRPr/>
          </a:p>
        </p:txBody>
      </p:sp>
    </p:spTree>
    <p:extLst>
      <p:ext uri="{BB962C8B-B14F-4D97-AF65-F5344CB8AC3E}">
        <p14:creationId xmlns:p14="http://schemas.microsoft.com/office/powerpoint/2010/main" val="161787913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7"/>
        <p:cNvGrpSpPr/>
        <p:nvPr/>
      </p:nvGrpSpPr>
      <p:grpSpPr>
        <a:xfrm>
          <a:off x="0" y="0"/>
          <a:ext cx="0" cy="0"/>
          <a:chOff x="0" y="0"/>
          <a:chExt cx="0" cy="0"/>
        </a:xfrm>
      </p:grpSpPr>
      <p:sp>
        <p:nvSpPr>
          <p:cNvPr id="1318" name="Google Shape;1318;p1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9" name="Google Shape;1319;p1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u="none"/>
              <a:t>Vous allez utiliser ce que vous avez déjà appris pour convertir les unités de mesure de longueur. On affiche sur le côté le pictogramme « clé cœur » car pour convertir les longueurs, vous devez utiliser des équivalences connues par cœur. </a:t>
            </a:r>
          </a:p>
          <a:p>
            <a:pPr marL="0" lvl="0" indent="0" algn="l" rtl="0">
              <a:lnSpc>
                <a:spcPct val="100000"/>
              </a:lnSpc>
              <a:spcBef>
                <a:spcPts val="0"/>
              </a:spcBef>
              <a:spcAft>
                <a:spcPts val="0"/>
              </a:spcAft>
              <a:buSzPts val="1400"/>
              <a:buNone/>
            </a:pPr>
            <a:r>
              <a:rPr lang="fr-FR" i="0" u="none"/>
              <a:t>Interroger les élèves à l’oral sur les équivalences principales : 1 cm = 10 mm, 1 m = 100 cm, 1 mm = 1 000 m, 1 mm = 10 cm, 1 dm = 10 cm, 1m = 10 dm, 1 km = 1 000 m.</a:t>
            </a:r>
          </a:p>
          <a:p>
            <a:pPr marL="0" lvl="0" indent="0" algn="l" rtl="0">
              <a:lnSpc>
                <a:spcPct val="100000"/>
              </a:lnSpc>
              <a:spcBef>
                <a:spcPts val="0"/>
              </a:spcBef>
              <a:spcAft>
                <a:spcPts val="0"/>
              </a:spcAft>
              <a:buSzPts val="1400"/>
              <a:buNone/>
            </a:pPr>
            <a:r>
              <a:rPr lang="fr-FR" i="1" u="none"/>
              <a:t>Si vous ne maitrisez pas bien ces équivalences, il faudra bien les revoir. Aujourd’hui vous pouvez vous aider si besoin avec votre leçon de la séance 73 du fichier.</a:t>
            </a:r>
          </a:p>
        </p:txBody>
      </p:sp>
      <p:sp>
        <p:nvSpPr>
          <p:cNvPr id="1320" name="Google Shape;1320;p1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134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p1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1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t>Laisser quelques secondes de recherche individuelle. Les élèves lèvent l’ardoise quand ils ont terminé. Valider d’un signe discret de la tête. Interroger un élève en lui demandant de justifier, faire valider par un autre élève puis corriger sur les pointillés.</a:t>
            </a:r>
          </a:p>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40.</a:t>
            </a:r>
            <a:endParaRPr/>
          </a:p>
          <a:p>
            <a:pPr marL="0" marR="0" lvl="0" indent="0" algn="l" rtl="0">
              <a:lnSpc>
                <a:spcPct val="100000"/>
              </a:lnSpc>
              <a:spcBef>
                <a:spcPts val="0"/>
              </a:spcBef>
              <a:spcAft>
                <a:spcPts val="0"/>
              </a:spcAft>
              <a:buClr>
                <a:schemeClr val="dk1"/>
              </a:buClr>
              <a:buSzPts val="1200"/>
              <a:buFont typeface="Calibri"/>
              <a:buNone/>
            </a:pPr>
            <a:r>
              <a:rPr lang="fr-FR" i="1"/>
              <a:t>On sait que 1 dm = 10 cm donc 4 dm c’est égal à 40 cm, c’est 4 fois plus.</a:t>
            </a:r>
            <a:endParaRPr i="1"/>
          </a:p>
        </p:txBody>
      </p:sp>
      <p:sp>
        <p:nvSpPr>
          <p:cNvPr id="1328" name="Google Shape;1328;p1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p1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3" name="Google Shape;1343;p1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150.</a:t>
            </a:r>
            <a:endParaRPr/>
          </a:p>
          <a:p>
            <a:pPr marL="0" indent="0">
              <a:buClr>
                <a:schemeClr val="dk1"/>
              </a:buClr>
              <a:buSzPts val="1200"/>
            </a:pPr>
            <a:r>
              <a:rPr lang="fr-FR" i="1"/>
              <a:t>On sait que 1 m = 10 dm. Donc 15 m = 15 × 10 dm = 150 dm.</a:t>
            </a:r>
            <a:endParaRPr i="1"/>
          </a:p>
        </p:txBody>
      </p:sp>
      <p:sp>
        <p:nvSpPr>
          <p:cNvPr id="1344" name="Google Shape;1344;p1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a:extLst>
            <a:ext uri="{FF2B5EF4-FFF2-40B4-BE49-F238E27FC236}">
              <a16:creationId xmlns:a16="http://schemas.microsoft.com/office/drawing/2014/main" id="{F9CD037B-10F1-30CA-1D90-8EE3A5C5F9C8}"/>
            </a:ext>
          </a:extLst>
        </p:cNvPr>
        <p:cNvGrpSpPr/>
        <p:nvPr/>
      </p:nvGrpSpPr>
      <p:grpSpPr>
        <a:xfrm>
          <a:off x="0" y="0"/>
          <a:ext cx="0" cy="0"/>
          <a:chOff x="0" y="0"/>
          <a:chExt cx="0" cy="0"/>
        </a:xfrm>
      </p:grpSpPr>
      <p:sp>
        <p:nvSpPr>
          <p:cNvPr id="1350" name="Google Shape;1350;p146:notes">
            <a:extLst>
              <a:ext uri="{FF2B5EF4-FFF2-40B4-BE49-F238E27FC236}">
                <a16:creationId xmlns:a16="http://schemas.microsoft.com/office/drawing/2014/main" id="{26D5A9EB-D895-B082-07AB-D55F812467D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1" name="Google Shape;1351;p146:notes">
            <a:extLst>
              <a:ext uri="{FF2B5EF4-FFF2-40B4-BE49-F238E27FC236}">
                <a16:creationId xmlns:a16="http://schemas.microsoft.com/office/drawing/2014/main" id="{6A84830A-735F-A19E-0287-55BDF71061D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60.</a:t>
            </a:r>
            <a:endParaRPr/>
          </a:p>
          <a:p>
            <a:pPr marL="0" marR="0" lvl="0" indent="0" algn="l" rtl="0">
              <a:lnSpc>
                <a:spcPct val="100000"/>
              </a:lnSpc>
              <a:spcBef>
                <a:spcPts val="0"/>
              </a:spcBef>
              <a:spcAft>
                <a:spcPts val="0"/>
              </a:spcAft>
              <a:buClr>
                <a:schemeClr val="dk1"/>
              </a:buClr>
              <a:buSzPts val="1200"/>
              <a:buFont typeface="Calibri"/>
              <a:buNone/>
            </a:pPr>
            <a:r>
              <a:rPr lang="fr-FR" i="1"/>
              <a:t>1 cm = 10 mm donc 6 cm = 60 mm, c’est 6 fois plus grand.</a:t>
            </a:r>
            <a:endParaRPr i="1"/>
          </a:p>
        </p:txBody>
      </p:sp>
      <p:sp>
        <p:nvSpPr>
          <p:cNvPr id="1352" name="Google Shape;1352;p146:notes">
            <a:extLst>
              <a:ext uri="{FF2B5EF4-FFF2-40B4-BE49-F238E27FC236}">
                <a16:creationId xmlns:a16="http://schemas.microsoft.com/office/drawing/2014/main" id="{424FACC3-CE4C-6582-EC81-B9542F334B2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730877"/>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p:cNvGrpSpPr/>
        <p:nvPr/>
      </p:nvGrpSpPr>
      <p:grpSpPr>
        <a:xfrm>
          <a:off x="0" y="0"/>
          <a:ext cx="0" cy="0"/>
          <a:chOff x="0" y="0"/>
          <a:chExt cx="0" cy="0"/>
        </a:xfrm>
      </p:grpSpPr>
      <p:sp>
        <p:nvSpPr>
          <p:cNvPr id="1358" name="Google Shape;1358;p1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9" name="Google Shape;1359;p1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900.</a:t>
            </a:r>
            <a:endParaRPr/>
          </a:p>
          <a:p>
            <a:pPr marL="0" marR="0" lvl="0" indent="0" algn="l" rtl="0">
              <a:lnSpc>
                <a:spcPct val="100000"/>
              </a:lnSpc>
              <a:spcBef>
                <a:spcPts val="0"/>
              </a:spcBef>
              <a:spcAft>
                <a:spcPts val="0"/>
              </a:spcAft>
              <a:buClr>
                <a:schemeClr val="dk1"/>
              </a:buClr>
              <a:buSzPts val="1200"/>
              <a:buFont typeface="Calibri"/>
              <a:buNone/>
            </a:pPr>
            <a:r>
              <a:rPr lang="fr-FR" i="1"/>
              <a:t>1 m = 100 cm donc 9 m = 900 cm car c’est 9 fois plus grand.</a:t>
            </a:r>
            <a:endParaRPr i="1"/>
          </a:p>
        </p:txBody>
      </p:sp>
      <p:sp>
        <p:nvSpPr>
          <p:cNvPr id="1360" name="Google Shape;1360;p1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5"/>
        <p:cNvGrpSpPr/>
        <p:nvPr/>
      </p:nvGrpSpPr>
      <p:grpSpPr>
        <a:xfrm>
          <a:off x="0" y="0"/>
          <a:ext cx="0" cy="0"/>
          <a:chOff x="0" y="0"/>
          <a:chExt cx="0" cy="0"/>
        </a:xfrm>
      </p:grpSpPr>
      <p:sp>
        <p:nvSpPr>
          <p:cNvPr id="1366" name="Google Shape;1366;p1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7" name="Google Shape;1367;p1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 </a:t>
            </a:r>
            <a:r>
              <a:rPr lang="fr-FR"/>
              <a:t>700.</a:t>
            </a:r>
            <a:endParaRPr/>
          </a:p>
        </p:txBody>
      </p:sp>
      <p:sp>
        <p:nvSpPr>
          <p:cNvPr id="1368" name="Google Shape;1368;p1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nous allons travailler sur tous les produits qui permettent d’obtenir le nombre 60. Ces résultats sont à connaitre par cœur.</a:t>
            </a:r>
          </a:p>
          <a:p>
            <a:pPr marL="0" marR="0" lvl="0" indent="0" algn="l" rtl="0">
              <a:lnSpc>
                <a:spcPct val="100000"/>
              </a:lnSpc>
              <a:spcBef>
                <a:spcPts val="0"/>
              </a:spcBef>
              <a:spcAft>
                <a:spcPts val="0"/>
              </a:spcAft>
              <a:buClr>
                <a:schemeClr val="dk1"/>
              </a:buClr>
              <a:buSzPts val="1400"/>
              <a:buFont typeface="Calibri"/>
              <a:buNone/>
            </a:pPr>
            <a:r>
              <a:rPr lang="fr-FR" i="1"/>
              <a:t>Vous aurez une évaluation en fin d’année pour vérifier que vous connaissez bien ces produits.</a:t>
            </a:r>
            <a:endParaRPr i="1"/>
          </a:p>
        </p:txBody>
      </p:sp>
      <p:sp>
        <p:nvSpPr>
          <p:cNvPr id="330" name="Google Shape;330;p1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a:t>
            </a:fld>
            <a:endParaRPr/>
          </a:p>
        </p:txBody>
      </p:sp>
    </p:spTree>
    <p:extLst>
      <p:ext uri="{BB962C8B-B14F-4D97-AF65-F5344CB8AC3E}">
        <p14:creationId xmlns:p14="http://schemas.microsoft.com/office/powerpoint/2010/main" val="397430807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3"/>
        <p:cNvGrpSpPr/>
        <p:nvPr/>
      </p:nvGrpSpPr>
      <p:grpSpPr>
        <a:xfrm>
          <a:off x="0" y="0"/>
          <a:ext cx="0" cy="0"/>
          <a:chOff x="0" y="0"/>
          <a:chExt cx="0" cy="0"/>
        </a:xfrm>
      </p:grpSpPr>
      <p:sp>
        <p:nvSpPr>
          <p:cNvPr id="1374" name="Google Shape;1374;p1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5" name="Google Shape;1375;p1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60.</a:t>
            </a:r>
            <a:endParaRPr/>
          </a:p>
          <a:p>
            <a:pPr marL="0" marR="0" lvl="0" indent="0" algn="l" rtl="0">
              <a:lnSpc>
                <a:spcPct val="100000"/>
              </a:lnSpc>
              <a:spcBef>
                <a:spcPts val="0"/>
              </a:spcBef>
              <a:spcAft>
                <a:spcPts val="0"/>
              </a:spcAft>
              <a:buClr>
                <a:schemeClr val="dk1"/>
              </a:buClr>
              <a:buSzPts val="1200"/>
              <a:buFont typeface="Calibri"/>
              <a:buNone/>
            </a:pPr>
            <a:r>
              <a:rPr lang="fr-FR" i="1"/>
              <a:t>100 mm = 1 dm. Donc 1 000 mm = 10 dm, c’est 10 fois plus grand. Ainsi, on a 6 000 mm = 60 dm car 6 000 est 6 fois plus grand que 1 000 donc on a 6 fois plus que 10 dm, c’est-à-dire 60 dm.</a:t>
            </a:r>
            <a:endParaRPr i="1"/>
          </a:p>
          <a:p>
            <a:pPr marL="0" marR="0" lvl="0" indent="0" algn="l" rtl="0">
              <a:lnSpc>
                <a:spcPct val="100000"/>
              </a:lnSpc>
              <a:spcBef>
                <a:spcPts val="0"/>
              </a:spcBef>
              <a:spcAft>
                <a:spcPts val="0"/>
              </a:spcAft>
              <a:buClr>
                <a:schemeClr val="dk1"/>
              </a:buClr>
              <a:buSzPts val="1200"/>
              <a:buFont typeface="Calibri"/>
              <a:buNone/>
            </a:pPr>
            <a:endParaRPr/>
          </a:p>
        </p:txBody>
      </p:sp>
      <p:sp>
        <p:nvSpPr>
          <p:cNvPr id="1376" name="Google Shape;1376;p1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140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1"/>
        <p:cNvGrpSpPr/>
        <p:nvPr/>
      </p:nvGrpSpPr>
      <p:grpSpPr>
        <a:xfrm>
          <a:off x="0" y="0"/>
          <a:ext cx="0" cy="0"/>
          <a:chOff x="0" y="0"/>
          <a:chExt cx="0" cy="0"/>
        </a:xfrm>
      </p:grpSpPr>
      <p:sp>
        <p:nvSpPr>
          <p:cNvPr id="1382" name="Google Shape;1382;p15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3" name="Google Shape;1383;p1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3 000.</a:t>
            </a:r>
            <a:endParaRPr/>
          </a:p>
          <a:p>
            <a:pPr marL="0" marR="0" lvl="0" indent="0" algn="l" rtl="0">
              <a:lnSpc>
                <a:spcPct val="100000"/>
              </a:lnSpc>
              <a:spcBef>
                <a:spcPts val="0"/>
              </a:spcBef>
              <a:spcAft>
                <a:spcPts val="0"/>
              </a:spcAft>
              <a:buClr>
                <a:schemeClr val="dk1"/>
              </a:buClr>
              <a:buSzPts val="1200"/>
              <a:buFont typeface="Calibri"/>
              <a:buNone/>
            </a:pPr>
            <a:r>
              <a:rPr lang="fr-FR" i="1"/>
              <a:t>1 km = 1 000 m donc 3 km = 3 000 m, c’est 3 fois plus grand.</a:t>
            </a:r>
            <a:endParaRPr i="1"/>
          </a:p>
        </p:txBody>
      </p:sp>
      <p:sp>
        <p:nvSpPr>
          <p:cNvPr id="1384" name="Google Shape;1384;p1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141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p:cNvGrpSpPr/>
        <p:nvPr/>
      </p:nvGrpSpPr>
      <p:grpSpPr>
        <a:xfrm>
          <a:off x="0" y="0"/>
          <a:ext cx="0" cy="0"/>
          <a:chOff x="0" y="0"/>
          <a:chExt cx="0" cy="0"/>
        </a:xfrm>
      </p:grpSpPr>
      <p:sp>
        <p:nvSpPr>
          <p:cNvPr id="1350" name="Google Shape;1350;p14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1" name="Google Shape;1351;p1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1 200.</a:t>
            </a:r>
            <a:endParaRPr/>
          </a:p>
          <a:p>
            <a:pPr marL="0" marR="0" lvl="0" indent="0" algn="l" rtl="0">
              <a:lnSpc>
                <a:spcPct val="100000"/>
              </a:lnSpc>
              <a:spcBef>
                <a:spcPts val="0"/>
              </a:spcBef>
              <a:spcAft>
                <a:spcPts val="0"/>
              </a:spcAft>
              <a:buClr>
                <a:schemeClr val="dk1"/>
              </a:buClr>
              <a:buSzPts val="1200"/>
              <a:buFont typeface="Calibri"/>
              <a:buNone/>
            </a:pPr>
            <a:r>
              <a:rPr lang="fr-FR" i="1"/>
              <a:t>1 dm = 10 cm donc 12 dm = 120 cm et 1 cm = 10 mm, donc 120 cm = 1 200 </a:t>
            </a:r>
            <a:r>
              <a:rPr lang="fr-FR" i="1" err="1"/>
              <a:t>mm.</a:t>
            </a:r>
            <a:r>
              <a:rPr lang="fr-FR" i="1"/>
              <a:t> Donc 12 dm = 1 200 </a:t>
            </a:r>
            <a:r>
              <a:rPr lang="fr-FR" i="1" err="1"/>
              <a:t>mm.</a:t>
            </a:r>
            <a:r>
              <a:rPr lang="fr-FR" i="1"/>
              <a:t> </a:t>
            </a:r>
            <a:endParaRPr i="1"/>
          </a:p>
        </p:txBody>
      </p:sp>
      <p:sp>
        <p:nvSpPr>
          <p:cNvPr id="1352" name="Google Shape;1352;p1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142</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33808AB8-2E28-862A-9A5D-6EFEEAA6581A}"/>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1E899487-409A-53CD-678D-59534B5498B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A777FE7E-70C0-CC1B-350F-5F3247921FB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algn="l"/>
            <a:r>
              <a:rPr lang="fr-FR" i="1"/>
              <a:t>Aujourd’hui vous allez vous entrainer à calculer rapidement des différences. </a:t>
            </a:r>
            <a:r>
              <a:rPr lang="fr-FR" sz="1200" b="0" i="1" u="none" strike="noStrike" cap="none" baseline="0">
                <a:solidFill>
                  <a:schemeClr val="dk1"/>
                </a:solidFill>
                <a:latin typeface="Calibri"/>
                <a:ea typeface="Calibri"/>
                <a:cs typeface="Calibri"/>
                <a:sym typeface="Calibri"/>
              </a:rPr>
              <a:t>Vous allez devoir compléter une soustraction en mettant en œuvre le principe de la conservation des écarts que l’on a appris. Vous devez donc observer et trouver combien on a ajouté à l’un des nombres et ajouter la même quantité au deuxième nombre pour respecter la conservation des écarts.</a:t>
            </a:r>
            <a:endParaRPr lang="fr-FR" i="1"/>
          </a:p>
        </p:txBody>
      </p:sp>
      <p:sp>
        <p:nvSpPr>
          <p:cNvPr id="330" name="Google Shape;330;p155:notes">
            <a:extLst>
              <a:ext uri="{FF2B5EF4-FFF2-40B4-BE49-F238E27FC236}">
                <a16:creationId xmlns:a16="http://schemas.microsoft.com/office/drawing/2014/main" id="{8AD3F677-3F73-D803-91F5-1A26D5B1C98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143</a:t>
            </a:fld>
            <a:endParaRPr/>
          </a:p>
        </p:txBody>
      </p:sp>
    </p:spTree>
    <p:extLst>
      <p:ext uri="{BB962C8B-B14F-4D97-AF65-F5344CB8AC3E}">
        <p14:creationId xmlns:p14="http://schemas.microsoft.com/office/powerpoint/2010/main" val="76981282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5C42D1-09D1-9A0A-0441-61F519F435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E7AF2D2-FF2B-D245-5C99-029D89ABD72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2D3EFB9-5CD2-89D2-F2C1-2AB0E3CB0210}"/>
              </a:ext>
            </a:extLst>
          </p:cNvPr>
          <p:cNvSpPr>
            <a:spLocks noGrp="1"/>
          </p:cNvSpPr>
          <p:nvPr>
            <p:ph type="body" idx="1"/>
          </p:nvPr>
        </p:nvSpPr>
        <p:spPr/>
        <p:txBody>
          <a:bodyPr/>
          <a:lstStyle/>
          <a:p>
            <a:pPr marL="0"/>
            <a:r>
              <a:rPr lang="fr-FR" i="1" dirty="0">
                <a:latin typeface="Calibri" panose="020F0502020204030204" pitchFamily="34" charset="0"/>
              </a:rPr>
              <a:t>Comme nous l’avons déjà vu pour illustrer en dehors des mathématiques ce principe de conservation des écarts, on peut imaginer deux enfants qui comparent leur taille. L’écart entre les deux filles est représenté par la flèche noire, c’est leur différence de taille.</a:t>
            </a:r>
          </a:p>
        </p:txBody>
      </p:sp>
      <p:sp>
        <p:nvSpPr>
          <p:cNvPr id="4" name="Espace réservé du numéro de diapositive 3">
            <a:extLst>
              <a:ext uri="{FF2B5EF4-FFF2-40B4-BE49-F238E27FC236}">
                <a16:creationId xmlns:a16="http://schemas.microsoft.com/office/drawing/2014/main" id="{70224942-8638-61A6-2FAD-2471E07DE18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144</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2070382"/>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dirty="0">
                <a:latin typeface="Calibri" panose="020F0502020204030204" pitchFamily="34" charset="0"/>
              </a:rPr>
              <a:t>Si désormais elles montent sur le même banc, et qu’elles comparent de nouveau leur taille, il est évident qu’elles ont conservé la même différence de taille : l’écart reste le même car la hauteur du banc est identique pour les deux enfants. C’est le principe de conservation des écarts que nous utilisons en mathématiques.</a:t>
            </a: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145</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542453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Vous allez devoir calculer des différences. Pour simplifier le calcul, vous allez commencer par </a:t>
            </a:r>
            <a:r>
              <a:rPr lang="fr-FR" b="0" i="1" u="none" strike="noStrike" kern="1200" cap="none">
                <a:solidFill>
                  <a:schemeClr val="tx1"/>
                </a:solidFill>
                <a:latin typeface="Calibri" panose="020F0502020204030204" pitchFamily="34" charset="0"/>
                <a:ea typeface="Calibri"/>
                <a:cs typeface="Calibri"/>
                <a:sym typeface="Calibri"/>
              </a:rPr>
              <a:t>compléter une soustraction équivalente en mettant en œuvre cette propriété de conservation des écarts.</a:t>
            </a:r>
            <a:endParaRPr lang="fr-FR" i="0">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146</a:t>
            </a:fld>
            <a:endParaRPr lang="fr-FR"/>
          </a:p>
        </p:txBody>
      </p:sp>
    </p:spTree>
    <p:extLst>
      <p:ext uri="{BB962C8B-B14F-4D97-AF65-F5344CB8AC3E}">
        <p14:creationId xmlns:p14="http://schemas.microsoft.com/office/powerpoint/2010/main" val="588675708"/>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ACF520-8DC9-9566-8A6F-51F9A08DDCF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61E8048-8F26-262F-1D6F-E9142896BF27}"/>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D874C71-9718-85F9-3806-CFE54125C586}"/>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On cherche la différence entre 684 et 59. Écrivez cette soustraction, puis compléter la suivante, ce qui vous permettra de trouver plus facilement la réponse.</a:t>
            </a:r>
          </a:p>
          <a:p>
            <a:pPr marL="0" marR="0" indent="0" algn="l" defTabSz="914400" rtl="0" eaLnBrk="1" fontAlgn="auto" latinLnBrk="0" hangingPunct="1">
              <a:lnSpc>
                <a:spcPct val="100000"/>
              </a:lnSpc>
              <a:spcBef>
                <a:spcPts val="0"/>
              </a:spcBef>
              <a:spcAft>
                <a:spcPts val="0"/>
              </a:spcAft>
              <a:buClrTx/>
              <a:buSzTx/>
              <a:buFontTx/>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684 – 59 = 685 – 60 = 625. </a:t>
            </a:r>
          </a:p>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Valider les réponses d’un signe discret dès que les élèves montrent leur ardoise.</a:t>
            </a:r>
          </a:p>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Lors du retour, commencer par interroger un élève sur l’autre soustraction, en demandant de justifier la réponse grâce à la conservation des écarts. Reformuler si besoin </a:t>
            </a:r>
            <a:r>
              <a:rPr lang="fr-FR" i="1">
                <a:latin typeface="Calibri" panose="020F0502020204030204" pitchFamily="34" charset="0"/>
              </a:rPr>
              <a:t>: </a:t>
            </a:r>
            <a:r>
              <a:rPr lang="fr-FR" b="0" i="1" u="none" strike="noStrike" cap="none">
                <a:solidFill>
                  <a:schemeClr val="dk1"/>
                </a:solidFill>
                <a:effectLst/>
                <a:latin typeface="Calibri" panose="020F0502020204030204" pitchFamily="34" charset="0"/>
                <a:ea typeface="Calibri"/>
                <a:cs typeface="Calibri"/>
                <a:sym typeface="Calibri"/>
              </a:rPr>
              <a:t>pour passer de 59 à 60, on a ajouté 1 à 59. L</a:t>
            </a:r>
            <a:r>
              <a:rPr lang="fr-FR" i="1">
                <a:latin typeface="Calibri" panose="020F0502020204030204" pitchFamily="34" charset="0"/>
              </a:rPr>
              <a:t>’écart entre 684 et 59 reste le même si j’ajoute le même nombre aux deux termes</a:t>
            </a:r>
            <a:r>
              <a:rPr lang="fr-FR" b="0" i="1" u="none" strike="noStrike" cap="none">
                <a:solidFill>
                  <a:schemeClr val="dk1"/>
                </a:solidFill>
                <a:effectLst/>
                <a:latin typeface="Calibri" panose="020F0502020204030204" pitchFamily="34" charset="0"/>
                <a:ea typeface="Calibri"/>
                <a:cs typeface="Calibri"/>
                <a:sym typeface="Calibri"/>
              </a:rPr>
              <a:t>. Pour que les soustractions soient égales, il faut donc que j'ajoute aussi 1 à 684, on obtient 685. On a donc 684 – 59 = 685 – 60</a:t>
            </a:r>
            <a:r>
              <a:rPr lang="fr-FR" i="1">
                <a:latin typeface="Calibri" panose="020F0502020204030204" pitchFamily="34" charset="0"/>
              </a:rPr>
              <a:t>. </a:t>
            </a:r>
            <a:r>
              <a:rPr lang="fr-FR" i="0">
                <a:latin typeface="Calibri" panose="020F0502020204030204" pitchFamily="34" charset="0"/>
              </a:rPr>
              <a:t>Compléter les premiers pointillés. </a:t>
            </a:r>
          </a:p>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Interroger un autre élève pour trouver la différence, puis reformuler : </a:t>
            </a:r>
            <a:r>
              <a:rPr lang="fr-FR" i="1">
                <a:latin typeface="Calibri" panose="020F0502020204030204" pitchFamily="34" charset="0"/>
              </a:rPr>
              <a:t>685 – 60 est plus facile à calculer que 684 – 59, on peut donc se servir de ce principe de conservation des écarts pour calculer plus facilement. 685 – 60 = 625. </a:t>
            </a:r>
            <a:r>
              <a:rPr lang="fr-FR" i="0">
                <a:latin typeface="Calibri" panose="020F0502020204030204" pitchFamily="34" charset="0"/>
              </a:rPr>
              <a:t>Compléter les deuxièmes pointillés.</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49DAA440-CAC9-8345-B235-DB9E1F785D32}"/>
              </a:ext>
            </a:extLst>
          </p:cNvPr>
          <p:cNvSpPr>
            <a:spLocks noGrp="1"/>
          </p:cNvSpPr>
          <p:nvPr>
            <p:ph type="sldNum" sz="quarter" idx="10"/>
          </p:nvPr>
        </p:nvSpPr>
        <p:spPr/>
        <p:txBody>
          <a:bodyPr/>
          <a:lstStyle/>
          <a:p>
            <a:fld id="{0F5038E3-B7CF-455E-96F4-A4DE1B143443}" type="slidenum">
              <a:rPr lang="fr-FR" smtClean="0"/>
              <a:pPr/>
              <a:t>147</a:t>
            </a:fld>
            <a:endParaRPr lang="fr-FR"/>
          </a:p>
        </p:txBody>
      </p:sp>
    </p:spTree>
    <p:extLst>
      <p:ext uri="{BB962C8B-B14F-4D97-AF65-F5344CB8AC3E}">
        <p14:creationId xmlns:p14="http://schemas.microsoft.com/office/powerpoint/2010/main" val="211856370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Même démarche.</a:t>
            </a:r>
          </a:p>
          <a:p>
            <a:pPr marL="0" marR="0" indent="0" algn="l" defTabSz="914400" rtl="0" eaLnBrk="1" fontAlgn="auto" latinLnBrk="0" hangingPunct="1">
              <a:lnSpc>
                <a:spcPct val="100000"/>
              </a:lnSpc>
              <a:spcBef>
                <a:spcPts val="0"/>
              </a:spcBef>
              <a:spcAft>
                <a:spcPts val="0"/>
              </a:spcAft>
              <a:buClrTx/>
              <a:buSzTx/>
              <a:buFontTx/>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390 – 195 = 400 – 205 = 195. </a:t>
            </a:r>
          </a:p>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 </a:t>
            </a:r>
            <a:r>
              <a:rPr lang="fr-FR" i="1">
                <a:latin typeface="Calibri" panose="020F0502020204030204" pitchFamily="34" charset="0"/>
              </a:rPr>
              <a:t>P</a:t>
            </a:r>
            <a:r>
              <a:rPr lang="fr-FR" b="0" i="1" u="none" strike="noStrike" cap="none">
                <a:solidFill>
                  <a:schemeClr val="dk1"/>
                </a:solidFill>
                <a:effectLst/>
                <a:latin typeface="Calibri" panose="020F0502020204030204" pitchFamily="34" charset="0"/>
                <a:ea typeface="Calibri"/>
                <a:cs typeface="Calibri"/>
                <a:sym typeface="Calibri"/>
              </a:rPr>
              <a:t>our passer de 390 à 400, on a ajouté 10 à 390. L</a:t>
            </a:r>
            <a:r>
              <a:rPr lang="fr-FR" i="1">
                <a:latin typeface="Calibri" panose="020F0502020204030204" pitchFamily="34" charset="0"/>
              </a:rPr>
              <a:t>’écart entre 390 et 195 reste le même si j’ajoute le même nombre aux deux termes</a:t>
            </a:r>
            <a:r>
              <a:rPr lang="fr-FR" b="0" i="1" u="none" strike="noStrike" cap="none">
                <a:solidFill>
                  <a:schemeClr val="dk1"/>
                </a:solidFill>
                <a:effectLst/>
                <a:latin typeface="Calibri" panose="020F0502020204030204" pitchFamily="34" charset="0"/>
                <a:ea typeface="Calibri"/>
                <a:cs typeface="Calibri"/>
                <a:sym typeface="Calibri"/>
              </a:rPr>
              <a:t>. Pour que les soustractions soient égales, il faut donc que j'ajoute aussi 10 à 195, on obtient 205. On a donc 390 – 195 = 400 – 205</a:t>
            </a:r>
            <a:r>
              <a:rPr lang="fr-FR" i="1">
                <a:latin typeface="Calibri" panose="020F0502020204030204" pitchFamily="34" charset="0"/>
              </a:rPr>
              <a:t>. </a:t>
            </a:r>
            <a:r>
              <a:rPr lang="fr-FR" i="0">
                <a:latin typeface="Calibri" panose="020F0502020204030204" pitchFamily="34" charset="0"/>
              </a:rPr>
              <a:t>Compléter les premiers pointillés. </a:t>
            </a:r>
          </a:p>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Interroger un autre élève pour trouver la différence, puis reformuler : </a:t>
            </a:r>
            <a:r>
              <a:rPr lang="fr-FR" i="1">
                <a:latin typeface="Calibri" panose="020F0502020204030204" pitchFamily="34" charset="0"/>
              </a:rPr>
              <a:t>400 – 205 est plus facile à calculer que 390 – 195, on peut donc se servir de ce principe de conservation des écarts pour calculer plus facilement. 400 – 205 = 195. </a:t>
            </a:r>
            <a:r>
              <a:rPr lang="fr-FR" i="0">
                <a:latin typeface="Calibri" panose="020F0502020204030204" pitchFamily="34" charset="0"/>
              </a:rPr>
              <a:t>Compléter les deuxièmes pointillés.</a:t>
            </a:r>
            <a:endParaRPr lang="fr-FR" i="1">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148</a:t>
            </a:fld>
            <a:endParaRPr lang="fr-FR"/>
          </a:p>
        </p:txBody>
      </p:sp>
    </p:spTree>
    <p:extLst>
      <p:ext uri="{BB962C8B-B14F-4D97-AF65-F5344CB8AC3E}">
        <p14:creationId xmlns:p14="http://schemas.microsoft.com/office/powerpoint/2010/main" val="116751075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2BF367-D443-2A99-4CC8-6EAE6783F6E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246776C-CC45-006B-0E49-75DDAA38BF62}"/>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D9BDEB3-7D46-EA75-11FB-F189CF998323}"/>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Même démarche.</a:t>
            </a:r>
          </a:p>
          <a:p>
            <a:pPr marL="0" marR="0" indent="0" algn="l" defTabSz="914400" rtl="0" eaLnBrk="1" fontAlgn="auto" latinLnBrk="0" hangingPunct="1">
              <a:lnSpc>
                <a:spcPct val="100000"/>
              </a:lnSpc>
              <a:spcBef>
                <a:spcPts val="0"/>
              </a:spcBef>
              <a:spcAft>
                <a:spcPts val="0"/>
              </a:spcAft>
              <a:buClrTx/>
              <a:buSzTx/>
              <a:buFontTx/>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7 458 – 2 980 = 7 478 – 3 000 = 4 478.</a:t>
            </a:r>
          </a:p>
          <a:p>
            <a:pPr marL="0" marR="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 </a:t>
            </a:r>
            <a:r>
              <a:rPr lang="fr-FR" i="1">
                <a:latin typeface="Calibri" panose="020F0502020204030204" pitchFamily="34" charset="0"/>
              </a:rPr>
              <a:t>On ajoute 20 aux deux nombres.</a:t>
            </a:r>
          </a:p>
        </p:txBody>
      </p:sp>
      <p:sp>
        <p:nvSpPr>
          <p:cNvPr id="4" name="Espace réservé du numéro de diapositive 3">
            <a:extLst>
              <a:ext uri="{FF2B5EF4-FFF2-40B4-BE49-F238E27FC236}">
                <a16:creationId xmlns:a16="http://schemas.microsoft.com/office/drawing/2014/main" id="{B4DAB015-A8CE-69DF-2A04-AD05BEAD226B}"/>
              </a:ext>
            </a:extLst>
          </p:cNvPr>
          <p:cNvSpPr>
            <a:spLocks noGrp="1"/>
          </p:cNvSpPr>
          <p:nvPr>
            <p:ph type="sldNum" sz="quarter" idx="10"/>
          </p:nvPr>
        </p:nvSpPr>
        <p:spPr/>
        <p:txBody>
          <a:bodyPr/>
          <a:lstStyle/>
          <a:p>
            <a:fld id="{0F5038E3-B7CF-455E-96F4-A4DE1B143443}" type="slidenum">
              <a:rPr lang="fr-FR" smtClean="0"/>
              <a:pPr/>
              <a:t>149</a:t>
            </a:fld>
            <a:endParaRPr lang="fr-FR"/>
          </a:p>
        </p:txBody>
      </p:sp>
    </p:spTree>
    <p:extLst>
      <p:ext uri="{BB962C8B-B14F-4D97-AF65-F5344CB8AC3E}">
        <p14:creationId xmlns:p14="http://schemas.microsoft.com/office/powerpoint/2010/main" val="1320378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3D42EB1-8500-2F66-1511-487218A80304}"/>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79B3D689-7448-FC57-9E40-D5EE2F77681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0CC6DEEF-B435-CA9E-11E8-12281CF7165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i="1"/>
              <a:t>Combien font 3 × 20 ? </a:t>
            </a:r>
            <a:r>
              <a:rPr lang="fr-FR" sz="1200">
                <a:latin typeface="Calibri" panose="020F0502020204030204" pitchFamily="34" charset="0"/>
                <a:ea typeface="Calibri" panose="020F0502020204030204" pitchFamily="34" charset="0"/>
                <a:cs typeface="Calibri" panose="020F0502020204030204" pitchFamily="34" charset="0"/>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Calibri" panose="020F0502020204030204" pitchFamily="34" charset="0"/>
                <a:ea typeface="Calibri" panose="020F0502020204030204" pitchFamily="34" charset="0"/>
                <a:cs typeface="Calibri" panose="020F0502020204030204" pitchFamily="34" charset="0"/>
                <a:sym typeface="Arial"/>
              </a:rPr>
              <a:t>Réponse attendue </a:t>
            </a:r>
            <a:r>
              <a:rPr lang="fr-FR" sz="1200" b="0">
                <a:latin typeface="Calibri" panose="020F0502020204030204" pitchFamily="34" charset="0"/>
                <a:ea typeface="Calibri" panose="020F0502020204030204" pitchFamily="34" charset="0"/>
                <a:cs typeface="Calibri" panose="020F0502020204030204" pitchFamily="34" charset="0"/>
                <a:sym typeface="Arial"/>
              </a:rPr>
              <a:t>:</a:t>
            </a:r>
            <a:r>
              <a:rPr lang="fr-FR" sz="1200" b="1">
                <a:latin typeface="Calibri" panose="020F0502020204030204" pitchFamily="34" charset="0"/>
                <a:ea typeface="Calibri" panose="020F0502020204030204" pitchFamily="34" charset="0"/>
                <a:cs typeface="Calibri" panose="020F0502020204030204" pitchFamily="34" charset="0"/>
                <a:sym typeface="Arial"/>
              </a:rPr>
              <a:t> </a:t>
            </a:r>
            <a:r>
              <a:rPr lang="fr-FR" sz="1200">
                <a:latin typeface="Calibri" panose="020F0502020204030204" pitchFamily="34" charset="0"/>
                <a:ea typeface="Calibri" panose="020F0502020204030204" pitchFamily="34" charset="0"/>
                <a:cs typeface="Calibri" panose="020F0502020204030204" pitchFamily="34" charset="0"/>
                <a:sym typeface="Arial"/>
              </a:rPr>
              <a:t>60.</a:t>
            </a:r>
          </a:p>
          <a:p>
            <a:pPr marL="0" marR="0" lvl="0" indent="0" algn="l" rtl="0">
              <a:lnSpc>
                <a:spcPct val="100000"/>
              </a:lnSpc>
              <a:spcBef>
                <a:spcPts val="0"/>
              </a:spcBef>
              <a:spcAft>
                <a:spcPts val="0"/>
              </a:spcAft>
              <a:buClr>
                <a:schemeClr val="dk1"/>
              </a:buClr>
              <a:buSzPts val="1200"/>
              <a:buFont typeface="Arial"/>
              <a:buNone/>
            </a:pPr>
            <a:r>
              <a:rPr lang="fr-FR" sz="1200">
                <a:latin typeface="Calibri" panose="020F0502020204030204" pitchFamily="34" charset="0"/>
                <a:ea typeface="Calibri" panose="020F0502020204030204" pitchFamily="34" charset="0"/>
                <a:cs typeface="Calibri" panose="020F0502020204030204" pitchFamily="34" charset="0"/>
                <a:sym typeface="Arial"/>
              </a:rPr>
              <a:t>Interroger un élève en lui faisant verbaliser sa procédure. Faire valider ou non par un autre élève qui complètera l’explication si besoin.</a:t>
            </a:r>
            <a:endParaRPr sz="1200">
              <a:latin typeface="Calibri" panose="020F0502020204030204" pitchFamily="34" charset="0"/>
              <a:ea typeface="Calibri" panose="020F0502020204030204" pitchFamily="34" charset="0"/>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Calibri" panose="020F0502020204030204" pitchFamily="34" charset="0"/>
                <a:ea typeface="Calibri" panose="020F0502020204030204" pitchFamily="34" charset="0"/>
                <a:cs typeface="Calibri" panose="020F0502020204030204" pitchFamily="34" charset="0"/>
                <a:sym typeface="Arial"/>
              </a:rPr>
              <a:t>→ </a:t>
            </a:r>
            <a:r>
              <a:rPr lang="fr-FR" i="1">
                <a:latin typeface="Calibri" panose="020F0502020204030204" pitchFamily="34" charset="0"/>
                <a:ea typeface="Calibri" panose="020F0502020204030204" pitchFamily="34" charset="0"/>
                <a:cs typeface="Calibri" panose="020F0502020204030204" pitchFamily="34" charset="0"/>
                <a:sym typeface="Arial"/>
              </a:rPr>
              <a:t>20, c'est 2</a:t>
            </a:r>
            <a:r>
              <a:rPr lang="fr-FR" i="0">
                <a:latin typeface="Calibri" panose="020F0502020204030204" pitchFamily="34" charset="0"/>
                <a:ea typeface="Calibri" panose="020F0502020204030204" pitchFamily="34" charset="0"/>
                <a:cs typeface="Calibri" panose="020F0502020204030204" pitchFamily="34" charset="0"/>
                <a:sym typeface="Arial"/>
              </a:rPr>
              <a:t> </a:t>
            </a:r>
            <a:r>
              <a:rPr lang="fr-FR" i="1">
                <a:latin typeface="Calibri" panose="020F0502020204030204" pitchFamily="34" charset="0"/>
                <a:ea typeface="Calibri" panose="020F0502020204030204" pitchFamily="34" charset="0"/>
                <a:cs typeface="Calibri" panose="020F0502020204030204" pitchFamily="34" charset="0"/>
                <a:sym typeface="Arial"/>
              </a:rPr>
              <a:t>dizaines donc 3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 20 c’est 3 × 2d</a:t>
            </a:r>
            <a:r>
              <a:rPr lang="fr-FR" i="1">
                <a:latin typeface="Calibri" panose="020F0502020204030204" pitchFamily="34" charset="0"/>
                <a:ea typeface="Calibri" panose="020F0502020204030204" pitchFamily="34" charset="0"/>
                <a:cs typeface="Calibri" panose="020F0502020204030204" pitchFamily="34" charset="0"/>
                <a:sym typeface="Arial"/>
              </a:rPr>
              <a:t>, ça fait 6d, c’est-à-dire 60. Donc 3</a:t>
            </a:r>
            <a:r>
              <a:rPr lang="fr-FR" i="0">
                <a:latin typeface="Calibri" panose="020F0502020204030204" pitchFamily="34" charset="0"/>
                <a:ea typeface="Calibri" panose="020F0502020204030204" pitchFamily="34" charset="0"/>
                <a:cs typeface="Calibri" panose="020F0502020204030204" pitchFamily="34" charset="0"/>
                <a:sym typeface="Arial"/>
              </a:rPr>
              <a:t>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i="0">
                <a:latin typeface="Calibri" panose="020F0502020204030204" pitchFamily="34" charset="0"/>
                <a:ea typeface="Calibri" panose="020F0502020204030204" pitchFamily="34" charset="0"/>
                <a:cs typeface="Calibri" panose="020F0502020204030204" pitchFamily="34" charset="0"/>
                <a:sym typeface="Arial"/>
              </a:rPr>
              <a:t> </a:t>
            </a:r>
            <a:r>
              <a:rPr lang="fr-FR" i="1">
                <a:latin typeface="Calibri" panose="020F0502020204030204" pitchFamily="34" charset="0"/>
                <a:ea typeface="Calibri" panose="020F0502020204030204" pitchFamily="34" charset="0"/>
                <a:cs typeface="Calibri" panose="020F0502020204030204" pitchFamily="34" charset="0"/>
                <a:sym typeface="Arial"/>
              </a:rPr>
              <a:t>20 =</a:t>
            </a:r>
            <a:r>
              <a:rPr lang="fr-FR" i="0">
                <a:latin typeface="Calibri" panose="020F0502020204030204" pitchFamily="34" charset="0"/>
                <a:ea typeface="Calibri" panose="020F0502020204030204" pitchFamily="34" charset="0"/>
                <a:cs typeface="Calibri" panose="020F0502020204030204" pitchFamily="34" charset="0"/>
                <a:sym typeface="Arial"/>
              </a:rPr>
              <a:t> </a:t>
            </a:r>
            <a:r>
              <a:rPr lang="fr-FR" i="1">
                <a:latin typeface="Calibri" panose="020F0502020204030204" pitchFamily="34" charset="0"/>
                <a:ea typeface="Calibri" panose="020F0502020204030204" pitchFamily="34" charset="0"/>
                <a:cs typeface="Calibri" panose="020F0502020204030204" pitchFamily="34" charset="0"/>
                <a:sym typeface="Arial"/>
              </a:rPr>
              <a:t>60.</a:t>
            </a:r>
            <a:r>
              <a:rPr i="0">
                <a:latin typeface="Calibri" panose="020F0502020204030204" pitchFamily="34" charset="0"/>
                <a:ea typeface="Calibri" panose="020F0502020204030204" pitchFamily="34" charset="0"/>
                <a:cs typeface="Calibri" panose="020F0502020204030204" pitchFamily="34" charset="0"/>
                <a:sym typeface="Arial"/>
              </a:rPr>
              <a:t> </a:t>
            </a:r>
            <a:endParaRPr lang="fr-FR" i="0">
              <a:latin typeface="Calibri" panose="020F0502020204030204" pitchFamily="34" charset="0"/>
              <a:ea typeface="Calibri" panose="020F0502020204030204" pitchFamily="34" charset="0"/>
              <a:cs typeface="Calibri" panose="020F0502020204030204" pitchFamily="34" charset="0"/>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Calibri" panose="020F0502020204030204" pitchFamily="34" charset="0"/>
                <a:ea typeface="Calibri" panose="020F0502020204030204" pitchFamily="34" charset="0"/>
                <a:cs typeface="Calibri" panose="020F0502020204030204" pitchFamily="34" charset="0"/>
                <a:sym typeface="Arial"/>
              </a:rPr>
              <a:t>Compléter les pointillés.</a:t>
            </a:r>
            <a:endParaRPr>
              <a:latin typeface="Calibri" panose="020F0502020204030204" pitchFamily="34" charset="0"/>
              <a:ea typeface="Calibri" panose="020F0502020204030204" pitchFamily="34" charset="0"/>
              <a:cs typeface="Calibri" panose="020F0502020204030204" pitchFamily="34" charset="0"/>
            </a:endParaRPr>
          </a:p>
        </p:txBody>
      </p:sp>
      <p:sp>
        <p:nvSpPr>
          <p:cNvPr id="68" name="Google Shape;68;p4:notes">
            <a:extLst>
              <a:ext uri="{FF2B5EF4-FFF2-40B4-BE49-F238E27FC236}">
                <a16:creationId xmlns:a16="http://schemas.microsoft.com/office/drawing/2014/main" id="{B3DD6F63-632E-8D67-7FF3-17DA183BE22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15</a:t>
            </a:fld>
            <a:endParaRPr/>
          </a:p>
        </p:txBody>
      </p:sp>
    </p:spTree>
    <p:extLst>
      <p:ext uri="{BB962C8B-B14F-4D97-AF65-F5344CB8AC3E}">
        <p14:creationId xmlns:p14="http://schemas.microsoft.com/office/powerpoint/2010/main" val="55354362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F1B2D1-8202-3FD0-9950-78BA37210CD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19CD5EF-C67B-3460-27FE-04C0F4BA06EC}"/>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EFC5C0F0-354B-EFE3-9EA1-064776056DA0}"/>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627 – 490 = 637 – 500 = 137.</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 </a:t>
            </a:r>
            <a:r>
              <a:rPr lang="fr-FR" i="1">
                <a:latin typeface="Calibri" panose="020F0502020204030204" pitchFamily="34" charset="0"/>
              </a:rPr>
              <a:t>On ajoute 10 aux deux nombres.</a:t>
            </a:r>
          </a:p>
          <a:p>
            <a:pPr marL="0" marR="0" indent="0" algn="l" defTabSz="914400" rtl="0" eaLnBrk="1" fontAlgn="auto" latinLnBrk="0" hangingPunct="1">
              <a:lnSpc>
                <a:spcPct val="100000"/>
              </a:lnSpc>
              <a:spcBef>
                <a:spcPts val="0"/>
              </a:spcBef>
              <a:spcAft>
                <a:spcPts val="0"/>
              </a:spcAft>
              <a:buClrTx/>
              <a:buSzTx/>
              <a:buFontTx/>
              <a:buNone/>
              <a:tabLst/>
              <a:defRPr/>
            </a:pPr>
            <a:endParaRPr lang="fr-FR" i="1"/>
          </a:p>
        </p:txBody>
      </p:sp>
      <p:sp>
        <p:nvSpPr>
          <p:cNvPr id="4" name="Espace réservé du numéro de diapositive 3">
            <a:extLst>
              <a:ext uri="{FF2B5EF4-FFF2-40B4-BE49-F238E27FC236}">
                <a16:creationId xmlns:a16="http://schemas.microsoft.com/office/drawing/2014/main" id="{5353C14B-73E8-0CD9-57C7-B18C100B18A2}"/>
              </a:ext>
            </a:extLst>
          </p:cNvPr>
          <p:cNvSpPr>
            <a:spLocks noGrp="1"/>
          </p:cNvSpPr>
          <p:nvPr>
            <p:ph type="sldNum" sz="quarter" idx="10"/>
          </p:nvPr>
        </p:nvSpPr>
        <p:spPr/>
        <p:txBody>
          <a:bodyPr/>
          <a:lstStyle/>
          <a:p>
            <a:fld id="{0F5038E3-B7CF-455E-96F4-A4DE1B143443}" type="slidenum">
              <a:rPr lang="fr-FR" smtClean="0"/>
              <a:pPr/>
              <a:t>150</a:t>
            </a:fld>
            <a:endParaRPr lang="fr-FR"/>
          </a:p>
        </p:txBody>
      </p:sp>
    </p:spTree>
    <p:extLst>
      <p:ext uri="{BB962C8B-B14F-4D97-AF65-F5344CB8AC3E}">
        <p14:creationId xmlns:p14="http://schemas.microsoft.com/office/powerpoint/2010/main" val="664791456"/>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D9F1DE-5B35-C866-3950-C38A6BACB6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74DAFA-4D1D-8162-2A93-C72B14FF77C5}"/>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D128E2C3-5378-8892-1392-A3B7F38254C9}"/>
              </a:ext>
            </a:extLst>
          </p:cNvPr>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9 035 – 6 900 = 9 135 – 7 000 = 2 135.</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 </a:t>
            </a:r>
            <a:r>
              <a:rPr lang="fr-FR" i="1">
                <a:latin typeface="Calibri" panose="020F0502020204030204" pitchFamily="34" charset="0"/>
              </a:rPr>
              <a:t>On ajoute 100 aux deux nombres.</a:t>
            </a:r>
          </a:p>
          <a:p>
            <a:pPr marL="0" marR="0" indent="0" algn="l" defTabSz="914400" rtl="0" eaLnBrk="1" fontAlgn="auto" latinLnBrk="0" hangingPunct="1">
              <a:lnSpc>
                <a:spcPct val="100000"/>
              </a:lnSpc>
              <a:spcBef>
                <a:spcPts val="0"/>
              </a:spcBef>
              <a:spcAft>
                <a:spcPts val="0"/>
              </a:spcAft>
              <a:buClrTx/>
              <a:buSzTx/>
              <a:buFontTx/>
              <a:buNone/>
              <a:tabLst/>
              <a:defRPr/>
            </a:pPr>
            <a:endParaRPr lang="fr-FR" i="1"/>
          </a:p>
        </p:txBody>
      </p:sp>
      <p:sp>
        <p:nvSpPr>
          <p:cNvPr id="4" name="Espace réservé du numéro de diapositive 3">
            <a:extLst>
              <a:ext uri="{FF2B5EF4-FFF2-40B4-BE49-F238E27FC236}">
                <a16:creationId xmlns:a16="http://schemas.microsoft.com/office/drawing/2014/main" id="{C42ADACC-A767-6778-137A-484FF66CBDC5}"/>
              </a:ext>
            </a:extLst>
          </p:cNvPr>
          <p:cNvSpPr>
            <a:spLocks noGrp="1"/>
          </p:cNvSpPr>
          <p:nvPr>
            <p:ph type="sldNum" sz="quarter" idx="10"/>
          </p:nvPr>
        </p:nvSpPr>
        <p:spPr/>
        <p:txBody>
          <a:bodyPr/>
          <a:lstStyle/>
          <a:p>
            <a:fld id="{0F5038E3-B7CF-455E-96F4-A4DE1B143443}" type="slidenum">
              <a:rPr lang="fr-FR" smtClean="0"/>
              <a:pPr/>
              <a:t>151</a:t>
            </a:fld>
            <a:endParaRPr lang="fr-FR"/>
          </a:p>
        </p:txBody>
      </p:sp>
    </p:spTree>
    <p:extLst>
      <p:ext uri="{BB962C8B-B14F-4D97-AF65-F5344CB8AC3E}">
        <p14:creationId xmlns:p14="http://schemas.microsoft.com/office/powerpoint/2010/main" val="3432683724"/>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3C2A04F4-F59C-3ADD-FEE7-668CA3E5C3F5}"/>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BC383ED4-61B9-5B25-9B9C-03F7080E4B6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7D45E4A2-4F42-80A4-EBB8-CFE4AB44A60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Vous allez devoir compléter la suite des premiers multiples d’un nombre, dans l’ordre.</a:t>
            </a:r>
            <a:endParaRPr/>
          </a:p>
        </p:txBody>
      </p:sp>
      <p:sp>
        <p:nvSpPr>
          <p:cNvPr id="330" name="Google Shape;330;p155:notes">
            <a:extLst>
              <a:ext uri="{FF2B5EF4-FFF2-40B4-BE49-F238E27FC236}">
                <a16:creationId xmlns:a16="http://schemas.microsoft.com/office/drawing/2014/main" id="{7F09335C-691A-3D6F-DCBD-20BECBA0BE8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152</a:t>
            </a:fld>
            <a:endParaRPr/>
          </a:p>
        </p:txBody>
      </p:sp>
    </p:spTree>
    <p:extLst>
      <p:ext uri="{BB962C8B-B14F-4D97-AF65-F5344CB8AC3E}">
        <p14:creationId xmlns:p14="http://schemas.microsoft.com/office/powerpoint/2010/main" val="1719550714"/>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6"/>
        <p:cNvGrpSpPr/>
        <p:nvPr/>
      </p:nvGrpSpPr>
      <p:grpSpPr>
        <a:xfrm>
          <a:off x="0" y="0"/>
          <a:ext cx="0" cy="0"/>
          <a:chOff x="0" y="0"/>
          <a:chExt cx="0" cy="0"/>
        </a:xfrm>
      </p:grpSpPr>
      <p:sp>
        <p:nvSpPr>
          <p:cNvPr id="1657" name="Google Shape;1657;p1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8" name="Google Shape;1658;p1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Interroger les élèves pour rappeler ce qu’est un multiple :</a:t>
            </a:r>
            <a:r>
              <a:rPr lang="fr-FR" i="1"/>
              <a:t> </a:t>
            </a:r>
            <a:r>
              <a:rPr lang="fr-FR" sz="1200" b="0" i="1" u="none" strike="noStrike" cap="none" baseline="0">
                <a:solidFill>
                  <a:schemeClr val="dk1"/>
                </a:solidFill>
                <a:latin typeface="Calibri"/>
                <a:ea typeface="Calibri"/>
                <a:cs typeface="Calibri"/>
                <a:sym typeface="Calibri"/>
              </a:rPr>
              <a:t>Le multiple d’un nombre est le produit de ce nombre par un autre nombre.</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a:t>Vous allez écrire sur votre ardoise la suite des multiples demandés, dans l'ordre.</a:t>
            </a:r>
          </a:p>
        </p:txBody>
      </p:sp>
      <p:sp>
        <p:nvSpPr>
          <p:cNvPr id="1659" name="Google Shape;1659;p1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153</a:t>
            </a:fld>
            <a:endParaRPr/>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3"/>
        <p:cNvGrpSpPr/>
        <p:nvPr/>
      </p:nvGrpSpPr>
      <p:grpSpPr>
        <a:xfrm>
          <a:off x="0" y="0"/>
          <a:ext cx="0" cy="0"/>
          <a:chOff x="0" y="0"/>
          <a:chExt cx="0" cy="0"/>
        </a:xfrm>
      </p:grpSpPr>
      <p:sp>
        <p:nvSpPr>
          <p:cNvPr id="1664" name="Google Shape;1664;p18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5" name="Google Shape;1665;p18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Complétez la suite des premiers multiples de 6 dans l’ordre. Écrivez les nombres sur votre ardoise en les séparant par un point virgule. </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 </a:t>
            </a:r>
            <a:r>
              <a:rPr lang="fr-FR" b="0" i="0"/>
              <a:t>:</a:t>
            </a:r>
            <a:r>
              <a:rPr lang="fr-FR" i="0"/>
              <a:t> 6 ; 12 ; 18 ; 24 ; 30 ; 36 ; 42 ; 48. </a:t>
            </a:r>
            <a:endParaRPr/>
          </a:p>
          <a:p>
            <a:pPr marL="0" marR="0" lvl="0" indent="0" algn="l" rtl="0">
              <a:lnSpc>
                <a:spcPct val="100000"/>
              </a:lnSpc>
              <a:spcBef>
                <a:spcPts val="0"/>
              </a:spcBef>
              <a:spcAft>
                <a:spcPts val="0"/>
              </a:spcAft>
              <a:buClr>
                <a:schemeClr val="dk1"/>
              </a:buClr>
              <a:buSzPts val="1200"/>
              <a:buFont typeface="Calibri"/>
              <a:buNone/>
            </a:pPr>
            <a:r>
              <a:rPr lang="fr-FR" i="0"/>
              <a:t>Laisser une minute aux élèves. Valider les ardoises au fur et à mesure que les élèves les lèvent, d’un signe discret de la tête.</a:t>
            </a:r>
            <a:endParaRPr/>
          </a:p>
          <a:p>
            <a:pPr marL="0" marR="0" lvl="0" indent="0" algn="l" rtl="0">
              <a:lnSpc>
                <a:spcPct val="100000"/>
              </a:lnSpc>
              <a:spcBef>
                <a:spcPts val="0"/>
              </a:spcBef>
              <a:spcAft>
                <a:spcPts val="0"/>
              </a:spcAft>
              <a:buClr>
                <a:schemeClr val="dk1"/>
              </a:buClr>
              <a:buSzPts val="1200"/>
              <a:buFont typeface="Calibri"/>
              <a:buNone/>
            </a:pPr>
            <a:r>
              <a:rPr lang="fr-FR" i="0"/>
              <a:t>Reprendre en collectif. Interroger les élèves pour donner les multiples dans l’ordre. </a:t>
            </a:r>
            <a:r>
              <a:rPr lang="fr-FR" i="1"/>
              <a:t>Ce sont les résultats que l’on trouve dans la table de multiplication de 6, mais on pourrait continuer encore 54, 60, 66, 72… la liste des multiples de 6 ne s’arrête pas à 10 </a:t>
            </a:r>
            <a:r>
              <a:rPr lang="fr-FR" i="0"/>
              <a:t>×</a:t>
            </a:r>
            <a:r>
              <a:rPr lang="fr-FR" i="1"/>
              <a:t> 6.  </a:t>
            </a:r>
            <a:endParaRPr i="1"/>
          </a:p>
        </p:txBody>
      </p:sp>
      <p:sp>
        <p:nvSpPr>
          <p:cNvPr id="1666" name="Google Shape;1666;p18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154</a:t>
            </a:fld>
            <a:endParaRPr/>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3"/>
        <p:cNvGrpSpPr/>
        <p:nvPr/>
      </p:nvGrpSpPr>
      <p:grpSpPr>
        <a:xfrm>
          <a:off x="0" y="0"/>
          <a:ext cx="0" cy="0"/>
          <a:chOff x="0" y="0"/>
          <a:chExt cx="0" cy="0"/>
        </a:xfrm>
      </p:grpSpPr>
      <p:sp>
        <p:nvSpPr>
          <p:cNvPr id="1674" name="Google Shape;1674;p18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75" name="Google Shape;1675;p1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Complétez la suite des premiers multiples de 25 dans l’ordre.</a:t>
            </a:r>
            <a:endParaRPr/>
          </a:p>
          <a:p>
            <a:pPr marL="0" marR="0" lvl="0" indent="0" algn="l" rtl="0">
              <a:lnSpc>
                <a:spcPct val="100000"/>
              </a:lnSpc>
              <a:spcBef>
                <a:spcPts val="0"/>
              </a:spcBef>
              <a:spcAft>
                <a:spcPts val="0"/>
              </a:spcAft>
              <a:buClr>
                <a:schemeClr val="dk1"/>
              </a:buClr>
              <a:buSzPts val="1200"/>
              <a:buFont typeface="Calibri"/>
              <a:buNone/>
            </a:pPr>
            <a:r>
              <a:rPr lang="fr-FR" b="0" i="0"/>
              <a:t>Même démarche.</a:t>
            </a:r>
          </a:p>
          <a:p>
            <a:pPr marL="0" marR="0" lvl="0" indent="0" algn="l" rtl="0">
              <a:lnSpc>
                <a:spcPct val="100000"/>
              </a:lnSpc>
              <a:spcBef>
                <a:spcPts val="0"/>
              </a:spcBef>
              <a:spcAft>
                <a:spcPts val="0"/>
              </a:spcAft>
              <a:buClr>
                <a:schemeClr val="dk1"/>
              </a:buClr>
              <a:buSzPts val="1200"/>
              <a:buFont typeface="Calibri"/>
              <a:buNone/>
            </a:pPr>
            <a:r>
              <a:rPr lang="fr-FR" b="1" i="0"/>
              <a:t>Réponse attendue </a:t>
            </a:r>
            <a:r>
              <a:rPr lang="fr-FR" b="0" i="0"/>
              <a:t>:</a:t>
            </a:r>
            <a:r>
              <a:rPr lang="fr-FR" b="1" i="0"/>
              <a:t> </a:t>
            </a:r>
            <a:r>
              <a:rPr lang="fr-FR" b="0" i="0"/>
              <a:t>25 ; 50 ; 75 ; 100 ; 125 ; 150 ; 175 ; 200. </a:t>
            </a:r>
            <a:endParaRPr/>
          </a:p>
        </p:txBody>
      </p:sp>
      <p:sp>
        <p:nvSpPr>
          <p:cNvPr id="1676" name="Google Shape;1676;p18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155</a:t>
            </a:fld>
            <a:endParaRPr/>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5"/>
        <p:cNvGrpSpPr/>
        <p:nvPr/>
      </p:nvGrpSpPr>
      <p:grpSpPr>
        <a:xfrm>
          <a:off x="0" y="0"/>
          <a:ext cx="0" cy="0"/>
          <a:chOff x="0" y="0"/>
          <a:chExt cx="0" cy="0"/>
        </a:xfrm>
      </p:grpSpPr>
      <p:sp>
        <p:nvSpPr>
          <p:cNvPr id="1686" name="Google Shape;1686;p18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7" name="Google Shape;1687;p18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Maintenant, vous allez voir apparaitre des nombres. Vous allez devoir écrire sur votre ardoise ceux qui sont à la fois multiples de 5 ET multiples de 25. </a:t>
            </a:r>
          </a:p>
          <a:p>
            <a:pPr marL="0" marR="0" lvl="0" indent="0" algn="l" rtl="0">
              <a:lnSpc>
                <a:spcPct val="100000"/>
              </a:lnSpc>
              <a:spcBef>
                <a:spcPts val="0"/>
              </a:spcBef>
              <a:spcAft>
                <a:spcPts val="0"/>
              </a:spcAft>
              <a:buClr>
                <a:schemeClr val="dk1"/>
              </a:buClr>
              <a:buSzPts val="1200"/>
              <a:buFont typeface="Calibri"/>
              <a:buNone/>
            </a:pPr>
            <a:r>
              <a:rPr lang="fr-FR" i="0"/>
              <a:t>Faire reformuler la consigne par un élève. </a:t>
            </a:r>
            <a:endParaRPr i="0"/>
          </a:p>
        </p:txBody>
      </p:sp>
      <p:sp>
        <p:nvSpPr>
          <p:cNvPr id="1688" name="Google Shape;1688;p18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156</a:t>
            </a:fld>
            <a:endParaRPr/>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2"/>
        <p:cNvGrpSpPr/>
        <p:nvPr/>
      </p:nvGrpSpPr>
      <p:grpSpPr>
        <a:xfrm>
          <a:off x="0" y="0"/>
          <a:ext cx="0" cy="0"/>
          <a:chOff x="0" y="0"/>
          <a:chExt cx="0" cy="0"/>
        </a:xfrm>
      </p:grpSpPr>
      <p:sp>
        <p:nvSpPr>
          <p:cNvPr id="1693" name="Google Shape;1693;p18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4" name="Google Shape;1694;p18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Parmi ces nombres, lesquels sont multiples de 5 mais aussi multiples de 25 ? </a:t>
            </a:r>
            <a:endParaRPr/>
          </a:p>
          <a:p>
            <a:pPr marL="0" marR="0" lvl="0" indent="0" algn="l" rtl="0">
              <a:lnSpc>
                <a:spcPct val="100000"/>
              </a:lnSpc>
              <a:spcBef>
                <a:spcPts val="0"/>
              </a:spcBef>
              <a:spcAft>
                <a:spcPts val="0"/>
              </a:spcAft>
              <a:buClr>
                <a:schemeClr val="dk1"/>
              </a:buClr>
              <a:buSzPts val="1200"/>
              <a:buFont typeface="Calibri"/>
              <a:buNone/>
            </a:pPr>
            <a:r>
              <a:rPr lang="fr-FR" b="1" i="0"/>
              <a:t>Réponse attendue </a:t>
            </a:r>
            <a:r>
              <a:rPr lang="fr-FR" b="0" i="0"/>
              <a:t>: 25 ; 50 ; 75 ; 100. </a:t>
            </a:r>
            <a:endParaRPr i="1"/>
          </a:p>
          <a:p>
            <a:pPr marL="0" marR="0" lvl="0" indent="0" algn="l" rtl="0">
              <a:lnSpc>
                <a:spcPct val="100000"/>
              </a:lnSpc>
              <a:spcBef>
                <a:spcPts val="0"/>
              </a:spcBef>
              <a:spcAft>
                <a:spcPts val="0"/>
              </a:spcAft>
              <a:buClr>
                <a:schemeClr val="dk1"/>
              </a:buClr>
              <a:buSzPts val="1200"/>
              <a:buFont typeface="Calibri"/>
              <a:buNone/>
            </a:pPr>
            <a:r>
              <a:rPr lang="fr-FR" i="0"/>
              <a:t>Laisser une minute aux élèves. Valider les ardoises au fur et à mesure que les élèves les lèvent, d’un signe discret de la tête.</a:t>
            </a:r>
            <a:endParaRPr/>
          </a:p>
          <a:p>
            <a:pPr marL="0" marR="0" lvl="0" indent="0" algn="l" rtl="0">
              <a:lnSpc>
                <a:spcPct val="100000"/>
              </a:lnSpc>
              <a:spcBef>
                <a:spcPts val="0"/>
              </a:spcBef>
              <a:spcAft>
                <a:spcPts val="0"/>
              </a:spcAft>
              <a:buClr>
                <a:schemeClr val="dk1"/>
              </a:buClr>
              <a:buSzPts val="1200"/>
              <a:buFont typeface="Calibri"/>
              <a:buNone/>
            </a:pPr>
            <a:r>
              <a:rPr lang="fr-FR" i="0"/>
              <a:t>Reprendre en collectif. Interroger les élèves pour qu’ils justifient leurs réponses. </a:t>
            </a:r>
            <a:endParaRPr/>
          </a:p>
          <a:p>
            <a:pPr marL="0" indent="0">
              <a:buSzPts val="1200"/>
            </a:pPr>
            <a:r>
              <a:rPr lang="fr-FR" i="1" u="none"/>
              <a:t>Tous les nombres proposés sont des multiples de 5 car leur chiffre des unités est 0 ou 5. Par contre, les multiples de 25 sont 25, 50, 75 et 100. Donc ce sont les seuls nombres qui sont à la fois multiples de 5 et multiples de 25. </a:t>
            </a:r>
          </a:p>
        </p:txBody>
      </p:sp>
      <p:sp>
        <p:nvSpPr>
          <p:cNvPr id="1695" name="Google Shape;1695;p18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157</a:t>
            </a:fld>
            <a:endParaRPr/>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14F5A22C-8320-39DD-3BDE-0D0843458F3D}"/>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951A9C20-8260-1E10-381E-6398CA1D3FE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1C7942F3-85A3-D39A-CC1B-60F0755162B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a:r>
              <a:rPr lang="fr-FR" i="1"/>
              <a:t>Aujourd’hui, vous allez calculer la somme d’argent que rend un marchand.</a:t>
            </a:r>
            <a:endParaRPr lang="fr-FR"/>
          </a:p>
        </p:txBody>
      </p:sp>
      <p:sp>
        <p:nvSpPr>
          <p:cNvPr id="330" name="Google Shape;330;p155:notes">
            <a:extLst>
              <a:ext uri="{FF2B5EF4-FFF2-40B4-BE49-F238E27FC236}">
                <a16:creationId xmlns:a16="http://schemas.microsoft.com/office/drawing/2014/main" id="{22FA3E48-FBD7-3622-2C3C-B2305C2EBAA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158</a:t>
            </a:fld>
            <a:endParaRPr/>
          </a:p>
        </p:txBody>
      </p:sp>
    </p:spTree>
    <p:extLst>
      <p:ext uri="{BB962C8B-B14F-4D97-AF65-F5344CB8AC3E}">
        <p14:creationId xmlns:p14="http://schemas.microsoft.com/office/powerpoint/2010/main" val="38293217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À chaque</a:t>
            </a:r>
            <a:r>
              <a:rPr lang="fr-FR" i="1" baseline="0">
                <a:latin typeface="Calibri" panose="020F0502020204030204" pitchFamily="34" charset="0"/>
              </a:rPr>
              <a:t> fois, vous allez voir s’afficher un objet avec son prix et le billet que je donne. Vous écrirez la somme que me rend le marchand sur votre ardoise. Il faut aller le plus vite possible. Parfois, vous pourrez utiliser le lien addition-soustraction pour calculer un complément.</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159</a:t>
            </a:fld>
            <a:endParaRPr lang="fr-FR"/>
          </a:p>
        </p:txBody>
      </p:sp>
    </p:spTree>
    <p:extLst>
      <p:ext uri="{BB962C8B-B14F-4D97-AF65-F5344CB8AC3E}">
        <p14:creationId xmlns:p14="http://schemas.microsoft.com/office/powerpoint/2010/main" val="9495117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7A6209E3-4DDA-85B8-4647-9CF793CF0381}"/>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BEEBFE5-CCFC-6FB4-98AA-2A7062C0A0D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7E710332-38E0-0570-F0D3-4E8F4FC169F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i="1"/>
              <a:t>60, c’est 2 fois combien ? </a:t>
            </a: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b="0">
                <a:latin typeface="Arial"/>
                <a:ea typeface="Arial"/>
                <a:cs typeface="Arial"/>
                <a:sym typeface="Arial"/>
              </a:rPr>
              <a:t>3</a:t>
            </a:r>
            <a:r>
              <a:rPr lang="fr-FR" sz="1200">
                <a:latin typeface="Arial"/>
                <a:ea typeface="Arial"/>
                <a:cs typeface="Arial"/>
                <a:sym typeface="Arial"/>
              </a:rPr>
              <a:t>0.</a:t>
            </a:r>
          </a:p>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Interroger un élève en lui faisant verbaliser sa procédure. Faire valider ou non par un autre élève qui complètera l’explication si besoin.</a:t>
            </a: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60, c'est 6</a:t>
            </a:r>
            <a:r>
              <a:rPr lang="fr-FR" i="0">
                <a:latin typeface="Arial"/>
                <a:ea typeface="Arial"/>
                <a:cs typeface="Arial"/>
                <a:sym typeface="Arial"/>
              </a:rPr>
              <a:t> </a:t>
            </a:r>
            <a:r>
              <a:rPr lang="fr-FR" i="1">
                <a:latin typeface="Arial"/>
                <a:ea typeface="Arial"/>
                <a:cs typeface="Arial"/>
                <a:sym typeface="Arial"/>
              </a:rPr>
              <a:t>centaines donc je cherche 2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 combien = 60</a:t>
            </a:r>
            <a:r>
              <a:rPr lang="fr-FR" i="1">
                <a:latin typeface="Arial"/>
                <a:ea typeface="Arial"/>
                <a:cs typeface="Arial"/>
                <a:sym typeface="Arial"/>
              </a:rPr>
              <a:t>. Je sais que la moitié de 60, c’est 30 parce que 60, c’est 6d et que la moitié de 6d c’est 3d c’est-à-dire 30. Donc 60 = 2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 30.</a:t>
            </a:r>
            <a:endParaRPr i="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Ici, le résultat est à gauche de l’égalité pour préparer les élèves à la division.</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0974DEE7-30DE-5C2E-3B3D-08D2D7C101C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16</a:t>
            </a:fld>
            <a:endParaRPr/>
          </a:p>
        </p:txBody>
      </p:sp>
    </p:spTree>
    <p:extLst>
      <p:ext uri="{BB962C8B-B14F-4D97-AF65-F5344CB8AC3E}">
        <p14:creationId xmlns:p14="http://schemas.microsoft.com/office/powerpoint/2010/main" val="1707403344"/>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Pour</a:t>
            </a:r>
            <a:r>
              <a:rPr lang="fr-FR" i="0" baseline="0">
                <a:latin typeface="Calibri" panose="020F0502020204030204" pitchFamily="34" charset="0"/>
              </a:rPr>
              <a:t> cette première diapositive, prendre le temps de lire les données. Poser la question : </a:t>
            </a:r>
            <a:r>
              <a:rPr lang="fr-FR" i="1" baseline="0">
                <a:latin typeface="Calibri" panose="020F0502020204030204" pitchFamily="34" charset="0"/>
              </a:rPr>
              <a:t>quel est le prix de l’objet ? Où ce prix est-il écrit exactement ? Quelle est la somme d’argent que j’ai donnée au marchand ? Comment le savez-vous ?</a:t>
            </a:r>
            <a:r>
              <a:rPr lang="fr-FR" i="0" baseline="0">
                <a:latin typeface="Calibri" panose="020F0502020204030204" pitchFamily="34" charset="0"/>
              </a:rPr>
              <a:t> Après les réponses des élèves, demander : </a:t>
            </a:r>
            <a:r>
              <a:rPr lang="fr-FR" i="1" baseline="0">
                <a:latin typeface="Calibri" panose="020F0502020204030204" pitchFamily="34" charset="0"/>
              </a:rPr>
              <a:t>que cherche-t-on maintenant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i="0" baseline="0">
                <a:latin typeface="Calibri" panose="020F0502020204030204" pitchFamily="34" charset="0"/>
              </a:rPr>
              <a:t>Laisser </a:t>
            </a:r>
            <a:r>
              <a:rPr lang="fr-FR" i="0">
                <a:latin typeface="Calibri" panose="020F0502020204030204" pitchFamily="34" charset="0"/>
              </a:rPr>
              <a:t>quelques secondes aux élèves pour répondre sur leur ardoise.</a:t>
            </a:r>
            <a:r>
              <a:rPr lang="fr-FR" i="0" baseline="0">
                <a:latin typeface="Calibri" panose="020F0502020204030204" pitchFamily="34" charset="0"/>
              </a:rPr>
              <a:t> Les inciter à écrire le calcul qui les a </a:t>
            </a:r>
            <a:r>
              <a:rPr lang="fr-FR">
                <a:latin typeface="Calibri" panose="020F0502020204030204" pitchFamily="34" charset="0"/>
              </a:rPr>
              <a:t>amenés</a:t>
            </a:r>
            <a:r>
              <a:rPr lang="fr-FR" i="0" baseline="0">
                <a:latin typeface="Calibri" panose="020F0502020204030204" pitchFamily="34" charset="0"/>
              </a:rPr>
              <a:t> </a:t>
            </a:r>
            <a:r>
              <a:rPr lang="fr-FR">
                <a:latin typeface="Calibri" panose="020F0502020204030204" pitchFamily="34" charset="0"/>
              </a:rPr>
              <a:t>au</a:t>
            </a:r>
            <a:r>
              <a:rPr lang="fr-FR" i="0" baseline="0">
                <a:latin typeface="Calibri" panose="020F0502020204030204" pitchFamily="34" charset="0"/>
              </a:rPr>
              <a:t> </a:t>
            </a:r>
            <a:r>
              <a:rPr lang="fr-FR">
                <a:latin typeface="Calibri" panose="020F0502020204030204" pitchFamily="34" charset="0"/>
              </a:rPr>
              <a:t>résultat.</a:t>
            </a:r>
            <a:br>
              <a:rPr lang="fr-FR" i="0" baseline="0">
                <a:latin typeface="Calibri" panose="020F0502020204030204" pitchFamily="34" charset="0"/>
                <a:cs typeface="+mn-lt"/>
              </a:rPr>
            </a:br>
            <a:r>
              <a:rPr lang="fr-FR" i="0" baseline="0">
                <a:latin typeface="Calibri" panose="020F0502020204030204" pitchFamily="34" charset="0"/>
              </a:rPr>
              <a:t>I</a:t>
            </a:r>
            <a:r>
              <a:rPr lang="fr-FR" i="0">
                <a:latin typeface="Calibri" panose="020F0502020204030204" pitchFamily="34" charset="0"/>
              </a:rPr>
              <a:t>nterroger un élève en lui demandant de justifier sa réponse. Puis demander si un élève a utilisé l’autre opération. Écrire les deux calculs et les lier par l’arc de cercle. 10 – 4 = 6 ou 4 + 6 = 10.</a:t>
            </a:r>
            <a:br>
              <a:rPr lang="fr-FR" i="0">
                <a:latin typeface="Calibri" panose="020F0502020204030204" pitchFamily="34" charset="0"/>
              </a:rPr>
            </a:b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6 €.</a:t>
            </a:r>
            <a:endParaRPr lang="fr-FR" i="0" strike="sngStrike">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160</a:t>
            </a:fld>
            <a:endParaRPr lang="fr-FR"/>
          </a:p>
        </p:txBody>
      </p:sp>
    </p:spTree>
    <p:extLst>
      <p:ext uri="{BB962C8B-B14F-4D97-AF65-F5344CB8AC3E}">
        <p14:creationId xmlns:p14="http://schemas.microsoft.com/office/powerpoint/2010/main" val="1418474790"/>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A272A-1F00-909B-F726-55C8E952B1F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DECA443-D178-A089-F9A9-AB05140D154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8E00EC11-7DD7-980E-D641-41EADC8F2549}"/>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rPr>
              <a:t>Même démarche.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18 €.</a:t>
            </a:r>
          </a:p>
          <a:p>
            <a:pPr marL="0"/>
            <a:r>
              <a:rPr lang="fr-FR">
                <a:latin typeface="Calibri" panose="020F0502020204030204" pitchFamily="34" charset="0"/>
              </a:rPr>
              <a:t>Ici, faire verbaliser l’intérêt d’utiliser la soustraction car l’écart entre le prix de l’objet et le billet donné est important.</a:t>
            </a:r>
          </a:p>
        </p:txBody>
      </p:sp>
      <p:sp>
        <p:nvSpPr>
          <p:cNvPr id="4" name="Espace réservé du numéro de diapositive 3">
            <a:extLst>
              <a:ext uri="{FF2B5EF4-FFF2-40B4-BE49-F238E27FC236}">
                <a16:creationId xmlns:a16="http://schemas.microsoft.com/office/drawing/2014/main" id="{7669C748-F5B4-4EAB-24DE-534C4E28DAF5}"/>
              </a:ext>
            </a:extLst>
          </p:cNvPr>
          <p:cNvSpPr>
            <a:spLocks noGrp="1"/>
          </p:cNvSpPr>
          <p:nvPr>
            <p:ph type="sldNum" sz="quarter" idx="10"/>
          </p:nvPr>
        </p:nvSpPr>
        <p:spPr/>
        <p:txBody>
          <a:bodyPr/>
          <a:lstStyle/>
          <a:p>
            <a:fld id="{0F5038E3-B7CF-455E-96F4-A4DE1B143443}" type="slidenum">
              <a:rPr lang="fr-FR" smtClean="0"/>
              <a:pPr/>
              <a:t>161</a:t>
            </a:fld>
            <a:endParaRPr lang="fr-FR"/>
          </a:p>
        </p:txBody>
      </p:sp>
    </p:spTree>
    <p:extLst>
      <p:ext uri="{BB962C8B-B14F-4D97-AF65-F5344CB8AC3E}">
        <p14:creationId xmlns:p14="http://schemas.microsoft.com/office/powerpoint/2010/main" val="1996793407"/>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25 €.</a:t>
            </a:r>
            <a:br>
              <a:rPr lang="fr-FR" i="0">
                <a:latin typeface="Calibri" panose="020F0502020204030204" pitchFamily="34" charset="0"/>
              </a:rPr>
            </a:br>
            <a:r>
              <a:rPr lang="fr-FR">
                <a:latin typeface="Calibri" panose="020F0502020204030204" pitchFamily="34" charset="0"/>
              </a:rPr>
              <a:t>Ici, les élèves doivent savoir par cœur que 25 est la moitié de 50 ou, à l’inverse, que 50 est le double de 25.</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162</a:t>
            </a:fld>
            <a:endParaRPr lang="fr-FR"/>
          </a:p>
        </p:txBody>
      </p:sp>
    </p:spTree>
    <p:extLst>
      <p:ext uri="{BB962C8B-B14F-4D97-AF65-F5344CB8AC3E}">
        <p14:creationId xmlns:p14="http://schemas.microsoft.com/office/powerpoint/2010/main" val="2537705599"/>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a:t>
            </a:r>
            <a:r>
              <a:rPr lang="fr-FR" b="0" i="0">
                <a:latin typeface="Calibri" panose="020F0502020204030204" pitchFamily="34" charset="0"/>
              </a:rPr>
              <a:t> : </a:t>
            </a:r>
            <a:r>
              <a:rPr lang="fr-FR" i="0">
                <a:latin typeface="Calibri" panose="020F0502020204030204" pitchFamily="34" charset="0"/>
              </a:rPr>
              <a:t>21 €.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a:latin typeface="Calibri" panose="020F0502020204030204" pitchFamily="34" charset="0"/>
                <a:cs typeface="+mn-lt"/>
              </a:rPr>
              <a:t>Ici, il est plus intéressant de chercher le complément à 100.</a:t>
            </a:r>
            <a:endParaRPr lang="fr-FR">
              <a:latin typeface="Calibri" panose="020F0502020204030204" pitchFamily="34" charset="0"/>
            </a:endParaRPr>
          </a:p>
          <a:p>
            <a:pPr marL="0"/>
            <a:endParaRPr lang="fr-F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163</a:t>
            </a:fld>
            <a:endParaRPr lang="fr-FR"/>
          </a:p>
        </p:txBody>
      </p:sp>
    </p:spTree>
    <p:extLst>
      <p:ext uri="{BB962C8B-B14F-4D97-AF65-F5344CB8AC3E}">
        <p14:creationId xmlns:p14="http://schemas.microsoft.com/office/powerpoint/2010/main" val="530623160"/>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a:latin typeface="Calibri" panose="020F0502020204030204" pitchFamily="34" charset="0"/>
              </a:rPr>
              <a:t>45 €.</a:t>
            </a:r>
            <a:endParaRPr lang="fr-FR">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164</a:t>
            </a:fld>
            <a:endParaRPr lang="fr-FR"/>
          </a:p>
        </p:txBody>
      </p:sp>
    </p:spTree>
    <p:extLst>
      <p:ext uri="{BB962C8B-B14F-4D97-AF65-F5344CB8AC3E}">
        <p14:creationId xmlns:p14="http://schemas.microsoft.com/office/powerpoint/2010/main" val="79262810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9029EC61-03CE-7BD9-94D3-265C152A4B99}"/>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4496DDC9-F3C9-824C-7B60-E631B14FBBC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51B8EDB1-D212-315D-936B-463B1105243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r>
              <a:rPr lang="fr-FR" i="1"/>
              <a:t>Aujourd’hui, nous allons additionner et soustraire</a:t>
            </a:r>
            <a:r>
              <a:rPr lang="fr-FR" i="1" baseline="0"/>
              <a:t> des fractions qui ont les mêmes dénominateurs. </a:t>
            </a:r>
            <a:endParaRPr lang="fr-FR" i="1"/>
          </a:p>
        </p:txBody>
      </p:sp>
      <p:sp>
        <p:nvSpPr>
          <p:cNvPr id="330" name="Google Shape;330;p155:notes">
            <a:extLst>
              <a:ext uri="{FF2B5EF4-FFF2-40B4-BE49-F238E27FC236}">
                <a16:creationId xmlns:a16="http://schemas.microsoft.com/office/drawing/2014/main" id="{979BDB46-AE5A-8D99-7CA0-85C55172C9C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165</a:t>
            </a:fld>
            <a:endParaRPr/>
          </a:p>
        </p:txBody>
      </p:sp>
    </p:spTree>
    <p:extLst>
      <p:ext uri="{BB962C8B-B14F-4D97-AF65-F5344CB8AC3E}">
        <p14:creationId xmlns:p14="http://schemas.microsoft.com/office/powerpoint/2010/main" val="228993372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1"/>
              <a:t>Vous allez devoir écrire sur l'ardoise une addition ou une soustraction de fractions de mêmes dénominateurs et les calculer. Attention, vous devez être vigilants et bien regarder le signe du calcul. </a:t>
            </a:r>
          </a:p>
          <a:p>
            <a:pPr marL="0" lvl="0" indent="0" algn="l" rtl="0">
              <a:spcBef>
                <a:spcPts val="0"/>
              </a:spcBef>
              <a:spcAft>
                <a:spcPts val="0"/>
              </a:spcAft>
              <a:buNone/>
            </a:pPr>
            <a:r>
              <a:rPr lang="fr-FR" i="0" baseline="0"/>
              <a:t>Les rectangles unités ne sont pas affichés mais les élèves en difficulté peuvent utiliser ceux du matériel encarté.</a:t>
            </a:r>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166</a:t>
            </a:fld>
            <a:endParaRPr/>
          </a:p>
        </p:txBody>
      </p:sp>
    </p:spTree>
    <p:extLst>
      <p:ext uri="{BB962C8B-B14F-4D97-AF65-F5344CB8AC3E}">
        <p14:creationId xmlns:p14="http://schemas.microsoft.com/office/powerpoint/2010/main" val="52443772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baseline="0"/>
              <a:t>Laisser un temps de travail individuel. Circuler pour aider les élèves, notamment en utilisant les rectangles en différenciation ou en vérification. </a:t>
            </a:r>
            <a:endParaRPr lang="fr-FR" b="0" i="0" baseline="0">
              <a:latin typeface="Calibri" charset="0"/>
              <a:ea typeface="Calibri" charset="0"/>
              <a:cs typeface="Calibri"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charset="0"/>
                <a:ea typeface="Calibri" charset="0"/>
                <a:cs typeface="Calibri" charset="0"/>
              </a:rPr>
              <a:t>Réponse attendue </a:t>
            </a:r>
            <a:r>
              <a:rPr lang="fr-FR" b="0" i="0" baseline="0">
                <a:latin typeface="Calibri" charset="0"/>
                <a:ea typeface="Calibri" charset="0"/>
                <a:cs typeface="Calibri" charset="0"/>
              </a:rPr>
              <a:t>: 5/6</a:t>
            </a:r>
            <a:r>
              <a:rPr lang="fr-FR" sz="1200" b="0">
                <a:effectLst/>
                <a:ea typeface="Calibri" charset="0"/>
                <a:cs typeface="Times New Roman" charset="0"/>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Lors du retour</a:t>
            </a:r>
            <a:r>
              <a:rPr lang="fr-FR" baseline="0"/>
              <a:t> collectif, faire le lien avec les rectangles si besoin.</a:t>
            </a:r>
            <a:endParaRPr lang="fr-FR" i="0"/>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167</a:t>
            </a:fld>
            <a:endParaRPr/>
          </a:p>
        </p:txBody>
      </p:sp>
    </p:spTree>
    <p:extLst>
      <p:ext uri="{BB962C8B-B14F-4D97-AF65-F5344CB8AC3E}">
        <p14:creationId xmlns:p14="http://schemas.microsoft.com/office/powerpoint/2010/main" val="110201874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a:latin typeface="Calibri" charset="0"/>
                <a:ea typeface="Calibri" charset="0"/>
                <a:cs typeface="Calibri" charset="0"/>
              </a:rPr>
              <a:t>Même démarche.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charset="0"/>
                <a:ea typeface="Calibri" charset="0"/>
                <a:cs typeface="Calibri" charset="0"/>
              </a:rPr>
              <a:t>Réponse attendue </a:t>
            </a:r>
            <a:r>
              <a:rPr lang="fr-FR" b="0" i="0" baseline="0">
                <a:latin typeface="Calibri" charset="0"/>
                <a:ea typeface="Calibri" charset="0"/>
                <a:cs typeface="Calibri" charset="0"/>
              </a:rPr>
              <a:t>: 3/10</a:t>
            </a:r>
            <a:r>
              <a:rPr lang="fr-FR" sz="1200" b="0">
                <a:effectLst/>
                <a:ea typeface="Calibri" charset="0"/>
                <a:cs typeface="Times New Roman" charset="0"/>
              </a:rPr>
              <a:t>.</a:t>
            </a:r>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168</a:t>
            </a:fld>
            <a:endParaRPr/>
          </a:p>
        </p:txBody>
      </p:sp>
    </p:spTree>
    <p:extLst>
      <p:ext uri="{BB962C8B-B14F-4D97-AF65-F5344CB8AC3E}">
        <p14:creationId xmlns:p14="http://schemas.microsoft.com/office/powerpoint/2010/main" val="1606178097"/>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73AB212E-93A3-9947-D46F-57E4A1F1019E}"/>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A3E05CBC-7901-D0B7-BD05-5F5AF682956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DE69AC48-D302-7053-DA33-47D07BDD61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charset="0"/>
                <a:ea typeface="Calibri" charset="0"/>
                <a:cs typeface="Calibri" charset="0"/>
              </a:rPr>
              <a:t>Réponse attendue </a:t>
            </a:r>
            <a:r>
              <a:rPr lang="fr-FR" b="0" i="0" baseline="0">
                <a:latin typeface="Calibri" charset="0"/>
                <a:ea typeface="Calibri" charset="0"/>
                <a:cs typeface="Calibri" charset="0"/>
              </a:rPr>
              <a:t>: 1/8</a:t>
            </a:r>
            <a:r>
              <a:rPr lang="fr-FR" sz="1200" b="0">
                <a:effectLst/>
                <a:ea typeface="Calibri" charset="0"/>
                <a:cs typeface="Times New Roman" charset="0"/>
              </a:rPr>
              <a:t>.</a:t>
            </a:r>
          </a:p>
        </p:txBody>
      </p:sp>
      <p:sp>
        <p:nvSpPr>
          <p:cNvPr id="114" name="Google Shape;114;p2:notes">
            <a:extLst>
              <a:ext uri="{FF2B5EF4-FFF2-40B4-BE49-F238E27FC236}">
                <a16:creationId xmlns:a16="http://schemas.microsoft.com/office/drawing/2014/main" id="{02FA842F-2998-84A9-AD9A-8C50384FEED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169</a:t>
            </a:fld>
            <a:endParaRPr/>
          </a:p>
        </p:txBody>
      </p:sp>
    </p:spTree>
    <p:extLst>
      <p:ext uri="{BB962C8B-B14F-4D97-AF65-F5344CB8AC3E}">
        <p14:creationId xmlns:p14="http://schemas.microsoft.com/office/powerpoint/2010/main" val="1021258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D09FF67E-F697-C30D-E88F-B6C4AC5205C6}"/>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D04A7F5-D112-1925-4C22-0FE6659AB04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F315C377-D5FC-5943-D617-F26C3064CF9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Même démarche</a:t>
            </a:r>
          </a:p>
          <a:p>
            <a:pPr marL="0" indent="0">
              <a:buSzPts val="1200"/>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12.</a:t>
            </a:r>
            <a:endParaRPr lang="fr-FR" sz="1200">
              <a:latin typeface="Arial"/>
              <a:ea typeface="Arial"/>
              <a:cs typeface="Arial"/>
            </a:endParaRPr>
          </a:p>
          <a:p>
            <a:pPr marL="0" indent="0"/>
            <a:r>
              <a:rPr lang="fr-FR"/>
              <a:t>→</a:t>
            </a:r>
            <a:r>
              <a:rPr lang="fr-FR" i="1"/>
              <a:t> Je</a:t>
            </a:r>
            <a:r>
              <a:rPr lang="fr-FR" i="1" u="none"/>
              <a:t> sais que 5 </a:t>
            </a:r>
            <a:r>
              <a:rPr lang="fr-FR" sz="1200" b="0" i="1" u="none" strike="noStrike" cap="none">
                <a:solidFill>
                  <a:schemeClr val="dk1"/>
                </a:solidFill>
                <a:sym typeface="Arial"/>
              </a:rPr>
              <a:t>×</a:t>
            </a:r>
            <a:r>
              <a:rPr lang="fr-FR" i="1" u="none"/>
              <a:t> 10 est égal à 50. On est presque à 60 donc on va continuer la table de multiplication de 5. </a:t>
            </a:r>
          </a:p>
          <a:p>
            <a:pPr marL="0" indent="0"/>
            <a:r>
              <a:rPr lang="fr-FR" i="1" u="none"/>
              <a:t>5 </a:t>
            </a:r>
            <a:r>
              <a:rPr lang="fr-FR" sz="1200" b="0" i="1" u="none" strike="noStrike" cap="none">
                <a:solidFill>
                  <a:schemeClr val="dk1"/>
                </a:solidFill>
                <a:sym typeface="Arial"/>
              </a:rPr>
              <a:t>×</a:t>
            </a:r>
            <a:r>
              <a:rPr lang="fr-FR" i="1" u="none"/>
              <a:t> 11 = 55, on ajoute 5 au résultat précédent car on prend 11 fois 5 c’est-à-dire 1 fois 5 de plus que pour 5 </a:t>
            </a:r>
            <a:r>
              <a:rPr lang="fr-FR" sz="1200" b="0" i="1" u="none" strike="noStrike" cap="none">
                <a:solidFill>
                  <a:schemeClr val="dk1"/>
                </a:solidFill>
                <a:sym typeface="Arial"/>
              </a:rPr>
              <a:t>×</a:t>
            </a:r>
            <a:r>
              <a:rPr lang="fr-FR" i="1" u="none"/>
              <a:t> 10 </a:t>
            </a:r>
            <a:r>
              <a:rPr lang="fr-FR" i="1"/>
              <a:t>donc</a:t>
            </a:r>
            <a:r>
              <a:rPr lang="fr-FR" i="1" u="none"/>
              <a:t> 50 + 5 = 55. </a:t>
            </a:r>
            <a:r>
              <a:rPr lang="fr-FR" sz="1200" b="0" i="1" u="none" strike="noStrike" cap="none">
                <a:solidFill>
                  <a:schemeClr val="dk1"/>
                </a:solidFill>
                <a:effectLst/>
                <a:latin typeface="Calibri"/>
                <a:ea typeface="Calibri"/>
                <a:cs typeface="Calibri"/>
                <a:sym typeface="Calibri"/>
              </a:rPr>
              <a:t>Il manque encore 1 fois 5 pour atteindre 60 car 55 + 5 = 60 donc 5 </a:t>
            </a:r>
            <a:r>
              <a:rPr lang="fr-FR" sz="1200" b="0" i="1" u="none" strike="noStrike" cap="none">
                <a:solidFill>
                  <a:schemeClr val="dk1"/>
                </a:solidFill>
                <a:sym typeface="Arial"/>
              </a:rPr>
              <a:t>×</a:t>
            </a:r>
            <a:r>
              <a:rPr lang="fr-FR" sz="1200" b="0" i="1" u="none" strike="noStrike" cap="none">
                <a:solidFill>
                  <a:schemeClr val="dk1"/>
                </a:solidFill>
                <a:effectLst/>
                <a:latin typeface="Calibri"/>
                <a:ea typeface="Calibri"/>
                <a:cs typeface="Calibri"/>
                <a:sym typeface="Calibri"/>
              </a:rPr>
              <a:t> 12 = 60. </a:t>
            </a:r>
            <a:endParaRPr lang="fr-FR" i="1" u="none"/>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F95410F5-F647-F844-F67E-68CCF729129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17</a:t>
            </a:fld>
            <a:endParaRPr/>
          </a:p>
        </p:txBody>
      </p:sp>
    </p:spTree>
    <p:extLst>
      <p:ext uri="{BB962C8B-B14F-4D97-AF65-F5344CB8AC3E}">
        <p14:creationId xmlns:p14="http://schemas.microsoft.com/office/powerpoint/2010/main" val="3728317231"/>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charset="0"/>
                <a:ea typeface="Calibri" charset="0"/>
                <a:cs typeface="Calibri" charset="0"/>
              </a:rPr>
              <a:t>Réponse attendue </a:t>
            </a:r>
            <a:r>
              <a:rPr lang="fr-FR" b="0" i="0" baseline="0">
                <a:latin typeface="Calibri" charset="0"/>
                <a:ea typeface="Calibri" charset="0"/>
                <a:cs typeface="Calibri" charset="0"/>
              </a:rPr>
              <a:t>: 4/4 = 1</a:t>
            </a:r>
            <a:r>
              <a:rPr lang="fr-FR" sz="1200" b="0">
                <a:effectLst/>
                <a:ea typeface="Calibri" charset="0"/>
                <a:cs typeface="Times New Roman" charset="0"/>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a:t>Lors du retour</a:t>
            </a:r>
            <a:r>
              <a:rPr lang="fr-FR" baseline="0"/>
              <a:t> collectif, revenir sur le sens de la fraction 4/4 : </a:t>
            </a:r>
            <a:r>
              <a:rPr lang="fr-FR" i="1"/>
              <a:t>La fraction quatre quarts signifie qu’on a partagé</a:t>
            </a:r>
            <a:r>
              <a:rPr lang="fr-FR" i="1" baseline="0"/>
              <a:t> une unité en quatre parts égales, car le dénominateur </a:t>
            </a:r>
            <a:r>
              <a:rPr lang="fr-FR" i="0" baseline="0"/>
              <a:t>(le pointer) </a:t>
            </a:r>
            <a:r>
              <a:rPr lang="fr-FR" i="1" baseline="0"/>
              <a:t>est 4 et on a pris quatre parts car le numérateur est 4 </a:t>
            </a:r>
            <a:r>
              <a:rPr lang="fr-FR" i="0" baseline="0"/>
              <a:t>(le pointer). </a:t>
            </a:r>
            <a:r>
              <a:rPr lang="fr-FR" i="1" baseline="0"/>
              <a:t>On a donc pris toutes les parts, on a pris l’unité entière. Quatre quarts est égal à 1. </a:t>
            </a:r>
            <a:br>
              <a:rPr lang="fr-FR" i="1" baseline="0"/>
            </a:br>
            <a:r>
              <a:rPr lang="fr-FR" i="0" baseline="0"/>
              <a:t>Écrire = 1 à la suite de la réponse.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a:p>
          <a:p>
            <a:pPr marL="0" lvl="0" indent="0" algn="l" rtl="0">
              <a:spcBef>
                <a:spcPts val="0"/>
              </a:spcBef>
              <a:spcAft>
                <a:spcPts val="0"/>
              </a:spcAft>
              <a:buNone/>
            </a:pPr>
            <a:endParaRPr lang="fr-FR" i="0"/>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170</a:t>
            </a:fld>
            <a:endParaRPr/>
          </a:p>
        </p:txBody>
      </p:sp>
    </p:spTree>
    <p:extLst>
      <p:ext uri="{BB962C8B-B14F-4D97-AF65-F5344CB8AC3E}">
        <p14:creationId xmlns:p14="http://schemas.microsoft.com/office/powerpoint/2010/main" val="1520320418"/>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a:extLst>
            <a:ext uri="{FF2B5EF4-FFF2-40B4-BE49-F238E27FC236}">
              <a16:creationId xmlns:a16="http://schemas.microsoft.com/office/drawing/2014/main" id="{FF795D57-2068-EBB9-CACF-B1A78568E97A}"/>
            </a:ext>
          </a:extLst>
        </p:cNvPr>
        <p:cNvGrpSpPr/>
        <p:nvPr/>
      </p:nvGrpSpPr>
      <p:grpSpPr>
        <a:xfrm>
          <a:off x="0" y="0"/>
          <a:ext cx="0" cy="0"/>
          <a:chOff x="0" y="0"/>
          <a:chExt cx="0" cy="0"/>
        </a:xfrm>
      </p:grpSpPr>
      <p:sp>
        <p:nvSpPr>
          <p:cNvPr id="112" name="Google Shape;112;p2:notes">
            <a:extLst>
              <a:ext uri="{FF2B5EF4-FFF2-40B4-BE49-F238E27FC236}">
                <a16:creationId xmlns:a16="http://schemas.microsoft.com/office/drawing/2014/main" id="{64130E43-0BF8-357C-FCD4-4ED7C75D48A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a:extLst>
              <a:ext uri="{FF2B5EF4-FFF2-40B4-BE49-F238E27FC236}">
                <a16:creationId xmlns:a16="http://schemas.microsoft.com/office/drawing/2014/main" id="{620B652E-1DE1-B5E4-D318-7333D66D74C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latin typeface="Calibri" charset="0"/>
                <a:ea typeface="Calibri" charset="0"/>
                <a:cs typeface="Calibri" charset="0"/>
              </a:rPr>
              <a:t>Réponse attendue </a:t>
            </a:r>
            <a:r>
              <a:rPr lang="fr-FR" b="0" i="0" baseline="0">
                <a:latin typeface="Calibri" charset="0"/>
                <a:ea typeface="Calibri" charset="0"/>
                <a:cs typeface="Calibri" charset="0"/>
              </a:rPr>
              <a:t>: 0/5 = 0.</a:t>
            </a:r>
            <a:endParaRPr lang="fr-FR" sz="1200" b="0">
              <a:effectLst/>
              <a:ea typeface="Calibri" charset="0"/>
              <a:cs typeface="Times New Roman" charset="0"/>
            </a:endParaRPr>
          </a:p>
        </p:txBody>
      </p:sp>
      <p:sp>
        <p:nvSpPr>
          <p:cNvPr id="114" name="Google Shape;114;p2:notes">
            <a:extLst>
              <a:ext uri="{FF2B5EF4-FFF2-40B4-BE49-F238E27FC236}">
                <a16:creationId xmlns:a16="http://schemas.microsoft.com/office/drawing/2014/main" id="{5618FED5-7153-9E2C-C8C3-20186C57493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171</a:t>
            </a:fld>
            <a:endParaRPr/>
          </a:p>
        </p:txBody>
      </p:sp>
    </p:spTree>
    <p:extLst>
      <p:ext uri="{BB962C8B-B14F-4D97-AF65-F5344CB8AC3E}">
        <p14:creationId xmlns:p14="http://schemas.microsoft.com/office/powerpoint/2010/main" val="3398576773"/>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3C453A43-28C9-B016-96CA-57CC30F22FEE}"/>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58E03A1C-0A6A-15AC-7E75-2C41B47E601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0A63BF11-CDA0-DC9C-C29F-D21CFF2DD2B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à nouveau vous entrainer à calculer mentalement le produit d’un nombre à 2 chiffres par un nombre à 1 chiffre. Rappelez-vous, vous devez utiliser la décomposition du nombre le plus grand.</a:t>
            </a:r>
            <a:endParaRPr/>
          </a:p>
        </p:txBody>
      </p:sp>
      <p:sp>
        <p:nvSpPr>
          <p:cNvPr id="330" name="Google Shape;330;p155:notes">
            <a:extLst>
              <a:ext uri="{FF2B5EF4-FFF2-40B4-BE49-F238E27FC236}">
                <a16:creationId xmlns:a16="http://schemas.microsoft.com/office/drawing/2014/main" id="{74DAA2E3-3B90-AA04-8B68-4D514BBA182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172</a:t>
            </a:fld>
            <a:endParaRPr/>
          </a:p>
        </p:txBody>
      </p:sp>
    </p:spTree>
    <p:extLst>
      <p:ext uri="{BB962C8B-B14F-4D97-AF65-F5344CB8AC3E}">
        <p14:creationId xmlns:p14="http://schemas.microsoft.com/office/powerpoint/2010/main" val="308745519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a:extLst>
            <a:ext uri="{FF2B5EF4-FFF2-40B4-BE49-F238E27FC236}">
              <a16:creationId xmlns:a16="http://schemas.microsoft.com/office/drawing/2014/main" id="{1CAC4BEA-7C53-B077-3FBF-D577FEA0B133}"/>
            </a:ext>
          </a:extLst>
        </p:cNvPr>
        <p:cNvGrpSpPr/>
        <p:nvPr/>
      </p:nvGrpSpPr>
      <p:grpSpPr>
        <a:xfrm>
          <a:off x="0" y="0"/>
          <a:ext cx="0" cy="0"/>
          <a:chOff x="0" y="0"/>
          <a:chExt cx="0" cy="0"/>
        </a:xfrm>
      </p:grpSpPr>
      <p:sp>
        <p:nvSpPr>
          <p:cNvPr id="1822" name="Google Shape;1822;p200:notes">
            <a:extLst>
              <a:ext uri="{FF2B5EF4-FFF2-40B4-BE49-F238E27FC236}">
                <a16:creationId xmlns:a16="http://schemas.microsoft.com/office/drawing/2014/main" id="{DBF24F8B-FC8F-B8F8-1FB5-182F76A0369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3" name="Google Shape;1823;p200:notes">
            <a:extLst>
              <a:ext uri="{FF2B5EF4-FFF2-40B4-BE49-F238E27FC236}">
                <a16:creationId xmlns:a16="http://schemas.microsoft.com/office/drawing/2014/main" id="{0EB0AA04-519A-4D49-83A6-BACA9971395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u="none" strike="noStrike"/>
              <a:t>Vous </a:t>
            </a:r>
            <a:r>
              <a:rPr lang="fr-FR" i="1" strike="noStrike"/>
              <a:t>allez </a:t>
            </a:r>
            <a:r>
              <a:rPr lang="fr-FR" i="1"/>
              <a:t>effectuer les calculs suivants, en décomposant le plus grand nombre pour que ce soit plus facile.</a:t>
            </a:r>
            <a:endParaRPr lang="fr-FR"/>
          </a:p>
          <a:p>
            <a:pPr marL="0" lvl="0" indent="0" algn="l" rtl="0">
              <a:lnSpc>
                <a:spcPct val="100000"/>
              </a:lnSpc>
              <a:spcBef>
                <a:spcPts val="0"/>
              </a:spcBef>
              <a:spcAft>
                <a:spcPts val="0"/>
              </a:spcAft>
              <a:buSzPts val="1400"/>
              <a:buNone/>
            </a:pPr>
            <a:r>
              <a:rPr lang="fr-FR" i="1"/>
              <a:t>Combien font 3 × 58 ?</a:t>
            </a:r>
          </a:p>
          <a:p>
            <a:pPr marL="0" marR="0" lvl="0" indent="0" algn="l" rtl="0">
              <a:lnSpc>
                <a:spcPct val="100000"/>
              </a:lnSpc>
              <a:spcBef>
                <a:spcPts val="0"/>
              </a:spcBef>
              <a:spcAft>
                <a:spcPts val="0"/>
              </a:spcAft>
              <a:buClr>
                <a:srgbClr val="000000"/>
              </a:buClr>
              <a:buSzPts val="1400"/>
              <a:buFont typeface="Arial"/>
              <a:buNone/>
            </a:pPr>
            <a:r>
              <a:rPr lang="fr-FR" i="0"/>
              <a:t>Laisser quelques instants de recherche individuelle. Les élèves lèvent l’ardoise quand ils ont terminé. Valider d’un signe discret de la tête. Interroger un élève en lui demandant de justifier, faire valider par un autre élève puis corriger sur les pointillés.</a:t>
            </a:r>
            <a:endParaRPr lang="fr-FR"/>
          </a:p>
          <a:p>
            <a:pPr marL="0" lvl="0" indent="0" algn="l" rtl="0">
              <a:lnSpc>
                <a:spcPct val="100000"/>
              </a:lnSpc>
              <a:spcBef>
                <a:spcPts val="0"/>
              </a:spcBef>
              <a:spcAft>
                <a:spcPts val="0"/>
              </a:spcAft>
              <a:buSzPts val="1400"/>
              <a:buNone/>
            </a:pPr>
            <a:r>
              <a:rPr lang="fr-FR" b="1" i="0"/>
              <a:t>Réponse attendue </a:t>
            </a:r>
            <a:r>
              <a:rPr lang="fr-FR" i="0"/>
              <a:t>: </a:t>
            </a:r>
          </a:p>
          <a:p>
            <a:pPr marL="0" lvl="0" indent="0" algn="l" rtl="0">
              <a:lnSpc>
                <a:spcPct val="100000"/>
              </a:lnSpc>
              <a:spcBef>
                <a:spcPts val="0"/>
              </a:spcBef>
              <a:spcAft>
                <a:spcPts val="0"/>
              </a:spcAft>
              <a:buSzPts val="1400"/>
              <a:buNone/>
            </a:pPr>
            <a:r>
              <a:rPr lang="fr-FR" i="0"/>
              <a:t>3 × 58 = (3 × 50) + (3 × 8)</a:t>
            </a:r>
            <a:endParaRPr lang="fr-FR"/>
          </a:p>
          <a:p>
            <a:pPr marL="0" lvl="0" indent="0" algn="l" rtl="0">
              <a:lnSpc>
                <a:spcPct val="100000"/>
              </a:lnSpc>
              <a:spcBef>
                <a:spcPts val="0"/>
              </a:spcBef>
              <a:spcAft>
                <a:spcPts val="0"/>
              </a:spcAft>
              <a:buSzPts val="1400"/>
              <a:buNone/>
            </a:pPr>
            <a:r>
              <a:rPr lang="fr-FR" i="0"/>
              <a:t>3 × 58 = 150 + 24</a:t>
            </a:r>
            <a:endParaRPr lang="fr-FR"/>
          </a:p>
          <a:p>
            <a:pPr marL="0" lvl="0" indent="0" algn="l" rtl="0">
              <a:lnSpc>
                <a:spcPct val="100000"/>
              </a:lnSpc>
              <a:spcBef>
                <a:spcPts val="0"/>
              </a:spcBef>
              <a:spcAft>
                <a:spcPts val="0"/>
              </a:spcAft>
              <a:buSzPts val="1400"/>
              <a:buNone/>
            </a:pPr>
            <a:r>
              <a:rPr lang="fr-FR" i="0"/>
              <a:t>3 × 58 = 174</a:t>
            </a:r>
            <a:endParaRPr lang="fr-FR"/>
          </a:p>
          <a:p>
            <a:pPr marL="0" lvl="0" indent="0" algn="l" rtl="0">
              <a:lnSpc>
                <a:spcPct val="100000"/>
              </a:lnSpc>
              <a:spcBef>
                <a:spcPts val="0"/>
              </a:spcBef>
              <a:spcAft>
                <a:spcPts val="0"/>
              </a:spcAft>
              <a:buSzPts val="1400"/>
              <a:buNone/>
            </a:pPr>
            <a:endParaRPr lang="fr-FR" i="0"/>
          </a:p>
        </p:txBody>
      </p:sp>
      <p:sp>
        <p:nvSpPr>
          <p:cNvPr id="1824" name="Google Shape;1824;p200:notes">
            <a:extLst>
              <a:ext uri="{FF2B5EF4-FFF2-40B4-BE49-F238E27FC236}">
                <a16:creationId xmlns:a16="http://schemas.microsoft.com/office/drawing/2014/main" id="{A40ED0DB-F033-0568-1271-87047F9C36D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173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0977113"/>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A1CCF659-01DC-42CE-F203-C5F39EB66FEF}"/>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DB466256-1DF7-85B3-7114-21F2E89AA6A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7C63FC77-6852-572B-DB53-3391027D262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dirty="0"/>
              <a:t>Vous allez maintenant essayer de faire les calculs intermédiaires dans votre tête. </a:t>
            </a:r>
            <a:r>
              <a:rPr lang="fr-FR" i="1" u="none" dirty="0"/>
              <a:t>L’objectif de cette séance est d’aller plus vite, en n’écrivant plus toutes les étapes de calcul. Vous pouvez tout calculer mentalement si vous y parvenez, ou noter uniquement les résultats intermédiaires sur votre ardoise, et ensuite les ajouter.</a:t>
            </a:r>
            <a:endParaRPr lang="fr-FR" u="none" dirty="0"/>
          </a:p>
          <a:p>
            <a:pPr marL="0" lvl="0" indent="0" algn="l" rtl="0">
              <a:lnSpc>
                <a:spcPct val="100000"/>
              </a:lnSpc>
              <a:spcBef>
                <a:spcPts val="0"/>
              </a:spcBef>
              <a:spcAft>
                <a:spcPts val="0"/>
              </a:spcAft>
              <a:buSzPts val="1400"/>
              <a:buNone/>
            </a:pPr>
            <a:r>
              <a:rPr lang="fr-FR" i="0" dirty="0"/>
              <a:t>Pour les élèves en difficulté, proposer de passer tout de même par les étapes.</a:t>
            </a:r>
            <a:endParaRPr lang="fr-FR" dirty="0"/>
          </a:p>
          <a:p>
            <a:pPr marL="0" lvl="0" indent="0" algn="l" rtl="0">
              <a:lnSpc>
                <a:spcPct val="100000"/>
              </a:lnSpc>
              <a:spcBef>
                <a:spcPts val="0"/>
              </a:spcBef>
              <a:spcAft>
                <a:spcPts val="0"/>
              </a:spcAft>
              <a:buSzPts val="1400"/>
              <a:buNone/>
            </a:pPr>
            <a:r>
              <a:rPr lang="fr-FR" b="1" i="0" dirty="0"/>
              <a:t>Réponse attendue </a:t>
            </a:r>
            <a:r>
              <a:rPr lang="fr-FR" b="0" i="0" dirty="0"/>
              <a:t>:</a:t>
            </a:r>
            <a:r>
              <a:rPr lang="fr-FR" b="1" i="0" dirty="0"/>
              <a:t> </a:t>
            </a:r>
            <a:r>
              <a:rPr lang="fr-FR" i="0" dirty="0"/>
              <a:t>360.</a:t>
            </a:r>
            <a:endParaRPr lang="fr-FR" dirty="0"/>
          </a:p>
          <a:p>
            <a:pPr marL="0" lvl="0" indent="0" algn="l" rtl="0">
              <a:lnSpc>
                <a:spcPct val="100000"/>
              </a:lnSpc>
              <a:spcBef>
                <a:spcPts val="0"/>
              </a:spcBef>
              <a:spcAft>
                <a:spcPts val="0"/>
              </a:spcAft>
              <a:buSzPts val="1400"/>
              <a:buNone/>
            </a:pPr>
            <a:r>
              <a:rPr lang="fr-FR" i="0" dirty="0"/>
              <a:t>350 + 10.</a:t>
            </a:r>
            <a:endParaRPr i="0" dirty="0"/>
          </a:p>
        </p:txBody>
      </p:sp>
      <p:sp>
        <p:nvSpPr>
          <p:cNvPr id="1856" name="Google Shape;1856;p204:notes">
            <a:extLst>
              <a:ext uri="{FF2B5EF4-FFF2-40B4-BE49-F238E27FC236}">
                <a16:creationId xmlns:a16="http://schemas.microsoft.com/office/drawing/2014/main" id="{58FA9D74-6D7D-3C2C-B160-C9C759B92F4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174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117325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FF37905D-3EBF-46C3-BA23-620E2E48435A}"/>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AB887EBD-FDD2-D42D-7D56-4F7A6E789B9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24686F6F-FA0C-506F-FF3C-198F0051C24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Même démarche. </a:t>
            </a:r>
          </a:p>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b="0" i="0"/>
              <a:t>294.</a:t>
            </a:r>
            <a:endParaRPr lang="fr-FR" b="0"/>
          </a:p>
          <a:p>
            <a:pPr marL="0" lvl="0" indent="0" algn="l" rtl="0">
              <a:lnSpc>
                <a:spcPct val="100000"/>
              </a:lnSpc>
              <a:spcBef>
                <a:spcPts val="0"/>
              </a:spcBef>
              <a:spcAft>
                <a:spcPts val="0"/>
              </a:spcAft>
              <a:buSzPts val="1400"/>
              <a:buNone/>
            </a:pPr>
            <a:r>
              <a:rPr lang="fr-FR" i="0"/>
              <a:t>240 + 54.</a:t>
            </a:r>
          </a:p>
          <a:p>
            <a:pPr marL="0" lvl="0" indent="0" algn="l" rtl="0">
              <a:lnSpc>
                <a:spcPct val="100000"/>
              </a:lnSpc>
              <a:spcBef>
                <a:spcPts val="0"/>
              </a:spcBef>
              <a:spcAft>
                <a:spcPts val="0"/>
              </a:spcAft>
              <a:buSzPts val="1400"/>
              <a:buNone/>
            </a:pPr>
            <a:endParaRPr i="0"/>
          </a:p>
        </p:txBody>
      </p:sp>
      <p:sp>
        <p:nvSpPr>
          <p:cNvPr id="1856" name="Google Shape;1856;p204:notes">
            <a:extLst>
              <a:ext uri="{FF2B5EF4-FFF2-40B4-BE49-F238E27FC236}">
                <a16:creationId xmlns:a16="http://schemas.microsoft.com/office/drawing/2014/main" id="{D63F06B6-B391-8A51-DCBB-1705BB9CC88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175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8287613"/>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F8596B45-4C72-5315-0B86-33D0AC2B8C51}"/>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FE76677D-00C1-EC7E-5328-44E5DF07C58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46256727-1438-005B-9D8A-729708B7E15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Ici, vous pouvez rappeler que, dans la multiplication, on peut inverser les facteurs sans changer le résultat. Donc, 67 </a:t>
            </a:r>
            <a:r>
              <a:rPr lang="fr-FR">
                <a:solidFill>
                  <a:schemeClr val="dk1"/>
                </a:solidFill>
                <a:latin typeface="DIN Next Rounded LT Pro" panose="020F0503020203050203" pitchFamily="34" charset="0"/>
                <a:sym typeface="Arial"/>
              </a:rPr>
              <a:t>× 8 = 8 × 67.</a:t>
            </a:r>
            <a:endParaRPr lang="fr-FR" i="0"/>
          </a:p>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i="0"/>
              <a:t>536.</a:t>
            </a:r>
            <a:endParaRPr lang="fr-FR"/>
          </a:p>
          <a:p>
            <a:pPr marL="0" lvl="0" indent="0" algn="l" rtl="0">
              <a:lnSpc>
                <a:spcPct val="100000"/>
              </a:lnSpc>
              <a:spcBef>
                <a:spcPts val="0"/>
              </a:spcBef>
              <a:spcAft>
                <a:spcPts val="0"/>
              </a:spcAft>
              <a:buSzPts val="1400"/>
              <a:buNone/>
            </a:pPr>
            <a:r>
              <a:rPr lang="fr-FR" i="0"/>
              <a:t>480 + 56.</a:t>
            </a:r>
            <a:endParaRPr lang="fr-FR"/>
          </a:p>
        </p:txBody>
      </p:sp>
      <p:sp>
        <p:nvSpPr>
          <p:cNvPr id="1856" name="Google Shape;1856;p204:notes">
            <a:extLst>
              <a:ext uri="{FF2B5EF4-FFF2-40B4-BE49-F238E27FC236}">
                <a16:creationId xmlns:a16="http://schemas.microsoft.com/office/drawing/2014/main" id="{352631EE-7180-5391-3CA9-FD439FA78F5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176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3403503"/>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35936BAA-0E2F-BE7B-C86F-7282229DC78A}"/>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764542BE-8EDF-A00C-D270-C8012BE18DC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719E413A-727C-7089-3A9A-5E6F509C04D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a:t>Réponse attendue </a:t>
            </a:r>
            <a:r>
              <a:rPr lang="fr-FR" b="0" i="0"/>
              <a:t>: 297.</a:t>
            </a:r>
            <a:endParaRPr lang="fr-FR" b="0"/>
          </a:p>
          <a:p>
            <a:pPr marL="0" lvl="0" indent="0" algn="l" rtl="0">
              <a:lnSpc>
                <a:spcPct val="100000"/>
              </a:lnSpc>
              <a:spcBef>
                <a:spcPts val="0"/>
              </a:spcBef>
              <a:spcAft>
                <a:spcPts val="0"/>
              </a:spcAft>
              <a:buSzPts val="1400"/>
              <a:buNone/>
            </a:pPr>
            <a:r>
              <a:rPr lang="fr-FR" i="0"/>
              <a:t>270 + 27.</a:t>
            </a:r>
            <a:endParaRPr lang="fr-FR"/>
          </a:p>
        </p:txBody>
      </p:sp>
      <p:sp>
        <p:nvSpPr>
          <p:cNvPr id="1856" name="Google Shape;1856;p204:notes">
            <a:extLst>
              <a:ext uri="{FF2B5EF4-FFF2-40B4-BE49-F238E27FC236}">
                <a16:creationId xmlns:a16="http://schemas.microsoft.com/office/drawing/2014/main" id="{E0439255-5ACC-4D13-63B3-34F853266FD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177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845432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04D3A05B-E0CF-1A02-8292-A4F887A59C83}"/>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B57FDAB1-CF1B-22C3-B8E7-FA24A5CFE67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F4A0E56E-31C5-7F30-C9AA-82904CA5F3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Faire émerger des élèves qu’on peut inverser les facteurs pour faciliter le calcul. </a:t>
            </a:r>
          </a:p>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i="0"/>
              <a:t>340.</a:t>
            </a:r>
            <a:endParaRPr lang="fr-FR"/>
          </a:p>
          <a:p>
            <a:pPr marL="0" lvl="0" indent="0" algn="l" rtl="0">
              <a:lnSpc>
                <a:spcPct val="100000"/>
              </a:lnSpc>
              <a:spcBef>
                <a:spcPts val="0"/>
              </a:spcBef>
              <a:spcAft>
                <a:spcPts val="0"/>
              </a:spcAft>
              <a:buSzPts val="1400"/>
              <a:buNone/>
            </a:pPr>
            <a:r>
              <a:rPr lang="fr-FR" i="0"/>
              <a:t>320 + 20.</a:t>
            </a:r>
            <a:endParaRPr lang="fr-FR"/>
          </a:p>
        </p:txBody>
      </p:sp>
      <p:sp>
        <p:nvSpPr>
          <p:cNvPr id="1856" name="Google Shape;1856;p204:notes">
            <a:extLst>
              <a:ext uri="{FF2B5EF4-FFF2-40B4-BE49-F238E27FC236}">
                <a16:creationId xmlns:a16="http://schemas.microsoft.com/office/drawing/2014/main" id="{A3A0552E-F6B4-1AA0-7B0C-9916136C29B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178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5772688"/>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CBB9CC7F-3142-7956-5901-DF798A65A45B}"/>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962790FA-620E-9A4E-47B0-09342132612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6B320969-84F4-6556-ED2F-711C9674E80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soustraire un nombre avec 9 unités restantes.</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69F27885-2A48-4FD7-5C13-2013775F21E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179</a:t>
            </a:fld>
            <a:endParaRPr/>
          </a:p>
        </p:txBody>
      </p:sp>
    </p:spTree>
    <p:extLst>
      <p:ext uri="{BB962C8B-B14F-4D97-AF65-F5344CB8AC3E}">
        <p14:creationId xmlns:p14="http://schemas.microsoft.com/office/powerpoint/2010/main" val="1880745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E399F67E-A9E1-FA32-B9FF-36289A479AAF}"/>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41FBDCB6-CB10-6AF6-C7C1-EC005512789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CE10D102-369A-B2FB-7712-709DB42267C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i="1"/>
              <a:t>Combien </a:t>
            </a:r>
            <a:r>
              <a:rPr lang="fr-FR" i="1" u="none"/>
              <a:t>de</a:t>
            </a:r>
            <a:r>
              <a:rPr lang="fr-FR" i="1"/>
              <a:t> fois 10 est égal à 60 ? </a:t>
            </a: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6.</a:t>
            </a:r>
          </a:p>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Interroger un élève en lui faisant verbaliser sa procédure. </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Je connais par cœur les résultats de la table de 6, donc je sais que 6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 10 = 60.</a:t>
            </a:r>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913967A8-03B6-71DD-846C-32167704AE2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18</a:t>
            </a:fld>
            <a:endParaRPr/>
          </a:p>
        </p:txBody>
      </p:sp>
    </p:spTree>
    <p:extLst>
      <p:ext uri="{BB962C8B-B14F-4D97-AF65-F5344CB8AC3E}">
        <p14:creationId xmlns:p14="http://schemas.microsoft.com/office/powerpoint/2010/main" val="2123453288"/>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15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1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Vous allez voir s’afficher des soustractions dans lesquelles il faut enlever 9. Essayez d’être le plus rapide possible. Écrivez le résultat sur vos ardoises. </a:t>
            </a:r>
            <a:endParaRPr i="0"/>
          </a:p>
        </p:txBody>
      </p:sp>
      <p:sp>
        <p:nvSpPr>
          <p:cNvPr id="347" name="Google Shape;347;p1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180</a:t>
            </a:fld>
            <a:endParaRPr/>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247.</a:t>
            </a:r>
            <a:endParaRPr i="0"/>
          </a:p>
          <a:p>
            <a:pPr marL="0" marR="0" lvl="0" indent="0" algn="l" rtl="0">
              <a:lnSpc>
                <a:spcPct val="100000"/>
              </a:lnSpc>
              <a:spcBef>
                <a:spcPts val="0"/>
              </a:spcBef>
              <a:spcAft>
                <a:spcPts val="0"/>
              </a:spcAft>
              <a:buClr>
                <a:schemeClr val="dk1"/>
              </a:buClr>
              <a:buSzPts val="1200"/>
              <a:buFont typeface="Calibri"/>
              <a:buNone/>
            </a:pPr>
            <a:r>
              <a:rPr lang="fr-FR" i="0"/>
              <a:t>Laisser aux élèves un court temps de recherche individuelle. Interroger un élève très rapide afin qu’il mette en évidence la procédure la plus efficace pour soustraire 9 : </a:t>
            </a:r>
            <a:r>
              <a:rPr lang="fr-FR" b="0" i="1">
                <a:solidFill>
                  <a:srgbClr val="444746"/>
                </a:solidFill>
                <a:latin typeface="Arial"/>
                <a:ea typeface="Arial"/>
                <a:cs typeface="Arial"/>
                <a:sym typeface="Arial"/>
              </a:rPr>
              <a:t>comme 9, c'est 10 – 1, on peut enleve</a:t>
            </a:r>
            <a:r>
              <a:rPr lang="fr-FR" i="1"/>
              <a:t>r 1 dizaine et ajouter 1 unité</a:t>
            </a:r>
            <a:r>
              <a:rPr lang="fr-FR" i="0"/>
              <a:t>. Expliquer que c’est la procédure à privilégier aujourd’hui.</a:t>
            </a:r>
            <a:endParaRPr i="0"/>
          </a:p>
          <a:p>
            <a:pPr marL="0" marR="0" lvl="0" indent="0" algn="l" rtl="0">
              <a:lnSpc>
                <a:spcPct val="100000"/>
              </a:lnSpc>
              <a:spcBef>
                <a:spcPts val="0"/>
              </a:spcBef>
              <a:spcAft>
                <a:spcPts val="0"/>
              </a:spcAft>
              <a:buClr>
                <a:schemeClr val="dk1"/>
              </a:buClr>
              <a:buSzPts val="1200"/>
              <a:buFont typeface="Calibri"/>
              <a:buNone/>
            </a:pPr>
            <a:r>
              <a:rPr lang="fr-FR" sz="1200">
                <a:latin typeface="Arial"/>
                <a:ea typeface="Arial"/>
                <a:cs typeface="Arial"/>
                <a:sym typeface="Arial"/>
              </a:rPr>
              <a:t>→ </a:t>
            </a:r>
            <a:r>
              <a:rPr lang="fr-FR" sz="1200" i="1">
                <a:latin typeface="Arial"/>
                <a:ea typeface="Arial"/>
                <a:cs typeface="Arial"/>
                <a:sym typeface="Arial"/>
              </a:rPr>
              <a:t>Pour soustraire 9, j’enlève 10, puis j’ajoute 1. </a:t>
            </a:r>
          </a:p>
          <a:p>
            <a:pPr marL="0" marR="0" lvl="0" indent="0" algn="l" rtl="0">
              <a:lnSpc>
                <a:spcPct val="100000"/>
              </a:lnSpc>
              <a:spcBef>
                <a:spcPts val="0"/>
              </a:spcBef>
              <a:spcAft>
                <a:spcPts val="0"/>
              </a:spcAft>
              <a:buClr>
                <a:schemeClr val="dk1"/>
              </a:buClr>
              <a:buSzPts val="1200"/>
              <a:buFont typeface="Calibri"/>
              <a:buNone/>
            </a:pPr>
            <a:r>
              <a:rPr lang="fr-FR" sz="1200" i="1">
                <a:latin typeface="Arial"/>
                <a:ea typeface="Arial"/>
                <a:cs typeface="Arial"/>
                <a:sym typeface="Arial"/>
              </a:rPr>
              <a:t>256 – 9 = 247, puisque j’enlève 1 dizaine aux 5 dizaines restantes de 256. Puis, comme j’ai enlevé une unité de trop, j’ajoute 1 </a:t>
            </a:r>
            <a:r>
              <a:rPr lang="fr-FR" sz="1200">
                <a:latin typeface="Arial"/>
                <a:ea typeface="Arial"/>
                <a:cs typeface="Arial"/>
                <a:sym typeface="Arial"/>
              </a:rPr>
              <a:t>→</a:t>
            </a:r>
            <a:r>
              <a:rPr lang="fr-FR" sz="1200" i="1">
                <a:latin typeface="Arial"/>
                <a:ea typeface="Arial"/>
                <a:cs typeface="Arial"/>
                <a:sym typeface="Arial"/>
              </a:rPr>
              <a:t> 256 – 10 = 246, puis 246 + 1 = 247.</a:t>
            </a:r>
            <a:endParaRPr/>
          </a:p>
        </p:txBody>
      </p:sp>
      <p:sp>
        <p:nvSpPr>
          <p:cNvPr id="356" name="Google Shape;356;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181</a:t>
            </a:fld>
            <a:endParaRPr/>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p>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 </a:t>
            </a:r>
            <a:r>
              <a:rPr lang="fr-FR"/>
              <a:t>5 626.</a:t>
            </a:r>
            <a:endParaRPr i="0"/>
          </a:p>
        </p:txBody>
      </p:sp>
      <p:sp>
        <p:nvSpPr>
          <p:cNvPr id="356" name="Google Shape;356;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182</a:t>
            </a:fld>
            <a:endParaRPr/>
          </a:p>
        </p:txBody>
      </p:sp>
    </p:spTree>
    <p:extLst>
      <p:ext uri="{BB962C8B-B14F-4D97-AF65-F5344CB8AC3E}">
        <p14:creationId xmlns:p14="http://schemas.microsoft.com/office/powerpoint/2010/main" val="1832717934"/>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buClr>
                <a:schemeClr val="dk1"/>
              </a:buClr>
              <a:buSzPts val="1200"/>
            </a:pPr>
            <a:r>
              <a:rPr lang="fr-FR" b="1"/>
              <a:t>Réponse attendue </a:t>
            </a:r>
            <a:r>
              <a:rPr lang="fr-FR" b="0"/>
              <a:t>:</a:t>
            </a:r>
            <a:r>
              <a:rPr lang="fr-FR"/>
              <a:t> </a:t>
            </a:r>
            <a:r>
              <a:rPr lang="fr-FR" u="none"/>
              <a:t>3 228.</a:t>
            </a:r>
            <a:endParaRPr i="0" u="none"/>
          </a:p>
        </p:txBody>
      </p:sp>
      <p:sp>
        <p:nvSpPr>
          <p:cNvPr id="356" name="Google Shape;356;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183</a:t>
            </a:fld>
            <a:endParaRPr/>
          </a:p>
        </p:txBody>
      </p:sp>
    </p:spTree>
    <p:extLst>
      <p:ext uri="{BB962C8B-B14F-4D97-AF65-F5344CB8AC3E}">
        <p14:creationId xmlns:p14="http://schemas.microsoft.com/office/powerpoint/2010/main" val="557823654"/>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8 935.</a:t>
            </a:r>
            <a:endParaRPr i="0"/>
          </a:p>
        </p:txBody>
      </p:sp>
      <p:sp>
        <p:nvSpPr>
          <p:cNvPr id="356" name="Google Shape;356;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184</a:t>
            </a:fld>
            <a:endParaRPr/>
          </a:p>
        </p:txBody>
      </p:sp>
    </p:spTree>
    <p:extLst>
      <p:ext uri="{BB962C8B-B14F-4D97-AF65-F5344CB8AC3E}">
        <p14:creationId xmlns:p14="http://schemas.microsoft.com/office/powerpoint/2010/main" val="1061862130"/>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6 361.</a:t>
            </a:r>
          </a:p>
        </p:txBody>
      </p:sp>
      <p:sp>
        <p:nvSpPr>
          <p:cNvPr id="356" name="Google Shape;356;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185</a:t>
            </a:fld>
            <a:endParaRPr/>
          </a:p>
        </p:txBody>
      </p:sp>
    </p:spTree>
    <p:extLst>
      <p:ext uri="{BB962C8B-B14F-4D97-AF65-F5344CB8AC3E}">
        <p14:creationId xmlns:p14="http://schemas.microsoft.com/office/powerpoint/2010/main" val="911116505"/>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3 986.</a:t>
            </a:r>
            <a:endParaRPr lang="fr-FR" i="0"/>
          </a:p>
          <a:p>
            <a:pPr marL="0" marR="0" lvl="0" indent="0" algn="l" rtl="0">
              <a:lnSpc>
                <a:spcPct val="100000"/>
              </a:lnSpc>
              <a:spcBef>
                <a:spcPts val="0"/>
              </a:spcBef>
              <a:spcAft>
                <a:spcPts val="0"/>
              </a:spcAft>
              <a:buClr>
                <a:schemeClr val="dk1"/>
              </a:buClr>
              <a:buSzPts val="1200"/>
              <a:buFont typeface="Calibri"/>
              <a:buNone/>
            </a:pPr>
            <a:r>
              <a:rPr lang="fr-FR"/>
              <a:t>Cet item est plus complexe car 4 005 n’a pas de dizaines restantes, ni de centaines restantes. On a 400 dizaines et 5 unités restantes. On enlève 2 dizaines, donc on a 398 dizaines et 5 unités restantes. On ajoute 1 unité donc on a 398 dizaines et 6 unités restantes, c'est-à-dire 3 986.</a:t>
            </a:r>
          </a:p>
        </p:txBody>
      </p:sp>
      <p:sp>
        <p:nvSpPr>
          <p:cNvPr id="356" name="Google Shape;356;p2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fr-FR"/>
              <a:t>186</a:t>
            </a:fld>
            <a:endParaRPr/>
          </a:p>
        </p:txBody>
      </p:sp>
    </p:spTree>
    <p:extLst>
      <p:ext uri="{BB962C8B-B14F-4D97-AF65-F5344CB8AC3E}">
        <p14:creationId xmlns:p14="http://schemas.microsoft.com/office/powerpoint/2010/main" val="14040993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73F5C5A6-9034-E9C2-73CA-93D34F469D85}"/>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0E7DA55-F6E1-9FCE-92CF-D0B3417BCD7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7FA0AD62-146C-A945-E60A-47375BC142B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dirty="0">
                <a:latin typeface="Arial"/>
                <a:ea typeface="Arial"/>
                <a:cs typeface="Arial"/>
                <a:sym typeface="Arial"/>
              </a:rPr>
              <a:t>Même démarche.</a:t>
            </a:r>
          </a:p>
          <a:p>
            <a:pPr marL="0" marR="0" lvl="0" indent="0" algn="l" rtl="0">
              <a:lnSpc>
                <a:spcPct val="100000"/>
              </a:lnSpc>
              <a:spcBef>
                <a:spcPts val="0"/>
              </a:spcBef>
              <a:spcAft>
                <a:spcPts val="0"/>
              </a:spcAft>
              <a:buClr>
                <a:schemeClr val="dk1"/>
              </a:buClr>
              <a:buSzPts val="1200"/>
              <a:buFont typeface="Arial"/>
              <a:buNone/>
            </a:pPr>
            <a:r>
              <a:rPr lang="fr-FR" sz="1200" b="1" dirty="0">
                <a:latin typeface="Arial"/>
                <a:ea typeface="Arial"/>
                <a:cs typeface="Arial"/>
                <a:sym typeface="Arial"/>
              </a:rPr>
              <a:t>Réponse attendue </a:t>
            </a:r>
            <a:r>
              <a:rPr lang="fr-FR" sz="1200" b="0" dirty="0">
                <a:latin typeface="Arial"/>
                <a:ea typeface="Arial"/>
                <a:cs typeface="Arial"/>
                <a:sym typeface="Arial"/>
              </a:rPr>
              <a:t>:</a:t>
            </a:r>
            <a:r>
              <a:rPr lang="fr-FR" sz="1200" b="1" dirty="0">
                <a:latin typeface="Arial"/>
                <a:ea typeface="Arial"/>
                <a:cs typeface="Arial"/>
                <a:sym typeface="Arial"/>
              </a:rPr>
              <a:t> </a:t>
            </a:r>
            <a:r>
              <a:rPr lang="fr-FR" sz="1200" b="0" dirty="0">
                <a:latin typeface="Arial"/>
                <a:ea typeface="Arial"/>
                <a:cs typeface="Arial"/>
                <a:sym typeface="Arial"/>
              </a:rPr>
              <a:t>15</a:t>
            </a:r>
            <a:r>
              <a:rPr lang="fr-FR" sz="1200" dirty="0">
                <a:latin typeface="Arial"/>
                <a:ea typeface="Arial"/>
                <a:cs typeface="Arial"/>
                <a:sym typeface="Arial"/>
              </a:rPr>
              <a:t>.</a:t>
            </a:r>
            <a:endParaRPr lang="fr-FR" sz="1200" dirty="0">
              <a:latin typeface="Arial"/>
              <a:ea typeface="Arial"/>
              <a:cs typeface="Arial"/>
            </a:endParaRPr>
          </a:p>
          <a:p>
            <a:pPr marL="0" indent="0">
              <a:buClr>
                <a:schemeClr val="dk1"/>
              </a:buClr>
            </a:pPr>
            <a:r>
              <a:rPr lang="fr-FR" i="0" dirty="0">
                <a:latin typeface="Arial"/>
                <a:ea typeface="Arial"/>
                <a:cs typeface="Arial"/>
                <a:sym typeface="Arial"/>
              </a:rPr>
              <a:t>→ </a:t>
            </a:r>
            <a:r>
              <a:rPr lang="fr-FR" i="1" u="none" dirty="0">
                <a:latin typeface="Arial"/>
                <a:ea typeface="Arial"/>
                <a:cs typeface="Arial"/>
              </a:rPr>
              <a:t>On cherche 4 fois combien est égal à 60. Je sais que 4 fois 10 est égal à 40, il manque 20 pour atteindre 60. Je sais que 4 fois 5 est égal à 20. Donc 60 = (4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i="1" u="none" dirty="0">
                <a:latin typeface="Arial"/>
                <a:ea typeface="Arial"/>
                <a:cs typeface="Arial"/>
              </a:rPr>
              <a:t> 10) + (4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i="1" u="none" dirty="0">
                <a:latin typeface="Arial"/>
                <a:ea typeface="Arial"/>
                <a:cs typeface="Arial"/>
              </a:rPr>
              <a:t> 5), c'est-à-dire que 60 = 4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i="1" u="none" dirty="0">
                <a:latin typeface="Arial"/>
                <a:ea typeface="Arial"/>
                <a:cs typeface="Arial"/>
              </a:rPr>
              <a:t> 15.</a:t>
            </a:r>
          </a:p>
          <a:p>
            <a:pPr marL="0" indent="0">
              <a:buClr>
                <a:schemeClr val="dk1"/>
              </a:buClr>
            </a:pPr>
            <a:r>
              <a:rPr lang="fr-FR" i="0" dirty="0">
                <a:latin typeface="Arial"/>
                <a:ea typeface="Arial"/>
                <a:cs typeface="Arial"/>
                <a:sym typeface="Arial"/>
              </a:rPr>
              <a:t>→ </a:t>
            </a:r>
            <a:r>
              <a:rPr lang="fr-FR" i="1" dirty="0">
                <a:latin typeface="Arial"/>
                <a:ea typeface="Arial"/>
                <a:cs typeface="Arial"/>
                <a:sym typeface="Arial"/>
              </a:rPr>
              <a:t>Chercher</a:t>
            </a:r>
            <a:r>
              <a:rPr lang="fr-FR" i="0" dirty="0">
                <a:latin typeface="Arial"/>
                <a:ea typeface="Arial"/>
                <a:cs typeface="Arial"/>
                <a:sym typeface="Arial"/>
              </a:rPr>
              <a:t> </a:t>
            </a:r>
            <a:r>
              <a:rPr lang="fr-FR" sz="1200" b="0" i="1" u="none" strike="noStrike" cap="none" dirty="0">
                <a:solidFill>
                  <a:schemeClr val="dk1"/>
                </a:solidFill>
                <a:effectLst/>
                <a:latin typeface="Calibri"/>
                <a:ea typeface="Calibri"/>
                <a:cs typeface="Calibri"/>
                <a:sym typeface="Calibri"/>
              </a:rPr>
              <a:t>60 = 4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dirty="0">
                <a:solidFill>
                  <a:schemeClr val="dk1"/>
                </a:solidFill>
                <a:effectLst/>
                <a:latin typeface="Calibri"/>
                <a:ea typeface="Calibri"/>
                <a:cs typeface="Calibri"/>
                <a:sym typeface="Calibri"/>
              </a:rPr>
              <a:t> ... revient à calculer 60 </a:t>
            </a:r>
            <a:r>
              <a:rPr lang="fr-FR" sz="1200" dirty="0"/>
              <a:t>÷</a:t>
            </a:r>
            <a:r>
              <a:rPr lang="fr-FR" sz="1200" b="0" i="1" u="none" strike="noStrike" cap="none" dirty="0">
                <a:solidFill>
                  <a:schemeClr val="dk1"/>
                </a:solidFill>
                <a:effectLst/>
                <a:latin typeface="Calibri"/>
                <a:ea typeface="Calibri"/>
                <a:cs typeface="Calibri"/>
                <a:sym typeface="Calibri"/>
              </a:rPr>
              <a:t> 4. On sait que 60 </a:t>
            </a:r>
            <a:r>
              <a:rPr lang="fr-FR" sz="1200" dirty="0"/>
              <a:t>÷</a:t>
            </a:r>
            <a:r>
              <a:rPr lang="fr-FR" sz="1200" b="0" i="1" u="none" strike="noStrike" cap="none" dirty="0">
                <a:solidFill>
                  <a:schemeClr val="dk1"/>
                </a:solidFill>
                <a:effectLst/>
                <a:latin typeface="Calibri"/>
                <a:ea typeface="Calibri"/>
                <a:cs typeface="Calibri"/>
                <a:sym typeface="Calibri"/>
              </a:rPr>
              <a:t> 2 = 30 et 30 </a:t>
            </a:r>
            <a:r>
              <a:rPr lang="fr-FR" sz="1200" dirty="0"/>
              <a:t>÷</a:t>
            </a:r>
            <a:r>
              <a:rPr lang="fr-FR" sz="1200" b="0" i="1" u="none" strike="noStrike" cap="none" dirty="0">
                <a:solidFill>
                  <a:schemeClr val="dk1"/>
                </a:solidFill>
                <a:effectLst/>
                <a:latin typeface="Calibri"/>
                <a:ea typeface="Calibri"/>
                <a:cs typeface="Calibri"/>
                <a:sym typeface="Calibri"/>
              </a:rPr>
              <a:t> 2 = 15. </a:t>
            </a:r>
            <a:endParaRPr lang="fr-FR" i="1" u="none" dirty="0">
              <a:latin typeface="Arial"/>
              <a:ea typeface="Arial"/>
              <a:cs typeface="Arial"/>
              <a:sym typeface="Arial"/>
            </a:endParaRPr>
          </a:p>
          <a:p>
            <a:pPr marL="0" marR="0" lvl="0" indent="0" algn="l">
              <a:lnSpc>
                <a:spcPct val="100000"/>
              </a:lnSpc>
              <a:spcBef>
                <a:spcPts val="0"/>
              </a:spcBef>
              <a:spcAft>
                <a:spcPts val="0"/>
              </a:spcAft>
              <a:buFont typeface="Arial"/>
              <a:buNone/>
            </a:pPr>
            <a:r>
              <a:rPr lang="fr-FR" i="0" dirty="0">
                <a:latin typeface="Arial"/>
                <a:ea typeface="Arial"/>
                <a:cs typeface="Arial"/>
                <a:sym typeface="Arial"/>
              </a:rPr>
              <a:t>Compléter les pointillés.</a:t>
            </a:r>
            <a:endParaRPr dirty="0"/>
          </a:p>
        </p:txBody>
      </p:sp>
      <p:sp>
        <p:nvSpPr>
          <p:cNvPr id="68" name="Google Shape;68;p4:notes">
            <a:extLst>
              <a:ext uri="{FF2B5EF4-FFF2-40B4-BE49-F238E27FC236}">
                <a16:creationId xmlns:a16="http://schemas.microsoft.com/office/drawing/2014/main" id="{F3783C39-3C73-E551-0AC7-8C75F21E40D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19</a:t>
            </a:fld>
            <a:endParaRPr/>
          </a:p>
        </p:txBody>
      </p:sp>
    </p:spTree>
    <p:extLst>
      <p:ext uri="{BB962C8B-B14F-4D97-AF65-F5344CB8AC3E}">
        <p14:creationId xmlns:p14="http://schemas.microsoft.com/office/powerpoint/2010/main" val="4174772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SzPts val="1400"/>
              <a:buNone/>
            </a:pPr>
            <a:r>
              <a:rPr lang="fr-FR" i="1"/>
              <a:t>Aujourd’hui, nous allons revoir les doubles et les moitiés des dizaines et des centaines. </a:t>
            </a:r>
            <a:endParaRPr i="1"/>
          </a:p>
        </p:txBody>
      </p:sp>
      <p:sp>
        <p:nvSpPr>
          <p:cNvPr id="289" name="Google Shape;289;p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a:t>
            </a:fld>
            <a:endParaRPr/>
          </a:p>
        </p:txBody>
      </p:sp>
    </p:spTree>
    <p:extLst>
      <p:ext uri="{BB962C8B-B14F-4D97-AF65-F5344CB8AC3E}">
        <p14:creationId xmlns:p14="http://schemas.microsoft.com/office/powerpoint/2010/main" val="3150742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42391E19-2C92-50ED-71E5-5D6B2F888B22}"/>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B138CE84-009D-9C19-8C76-877BEC8BFEF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A5EE8330-91B2-BDFF-8B55-20F04575A1F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Même démarche.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 5.</a:t>
            </a:r>
          </a:p>
          <a:p>
            <a:pPr marL="0" marR="0" lvl="0" indent="0" algn="l" rtl="0">
              <a:lnSpc>
                <a:spcPct val="100000"/>
              </a:lnSpc>
              <a:spcBef>
                <a:spcPts val="0"/>
              </a:spcBef>
              <a:spcAft>
                <a:spcPts val="0"/>
              </a:spcAft>
              <a:buClr>
                <a:schemeClr val="dk1"/>
              </a:buClr>
              <a:buSzPts val="1200"/>
              <a:buFont typeface="Arial"/>
              <a:buNone/>
            </a:pPr>
            <a:r>
              <a:rPr lang="fr-FR" sz="1200" b="0" i="1" u="none" strike="noStrike" cap="none">
                <a:solidFill>
                  <a:schemeClr val="dk1"/>
                </a:solidFill>
                <a:effectLst/>
                <a:latin typeface="Calibri"/>
                <a:ea typeface="Calibri"/>
                <a:cs typeface="Calibri"/>
                <a:sym typeface="Calibri"/>
              </a:rPr>
              <a:t>Je sais que 2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a:solidFill>
                  <a:schemeClr val="dk1"/>
                </a:solidFill>
                <a:effectLst/>
                <a:latin typeface="Calibri"/>
                <a:ea typeface="Calibri"/>
                <a:cs typeface="Calibri"/>
                <a:sym typeface="Calibri"/>
              </a:rPr>
              <a:t> 12 = 24 ; 2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a:solidFill>
                  <a:schemeClr val="dk1"/>
                </a:solidFill>
                <a:effectLst/>
                <a:latin typeface="Calibri"/>
                <a:ea typeface="Calibri"/>
                <a:cs typeface="Calibri"/>
                <a:sym typeface="Calibri"/>
              </a:rPr>
              <a:t> 24 = 48 donc 4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a:solidFill>
                  <a:schemeClr val="dk1"/>
                </a:solidFill>
                <a:effectLst/>
                <a:latin typeface="Calibri"/>
                <a:ea typeface="Calibri"/>
                <a:cs typeface="Calibri"/>
                <a:sym typeface="Calibri"/>
              </a:rPr>
              <a:t> 12 = 48. Il faut une fois 12 de plus pour atteindre 60 donc 5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a:solidFill>
                  <a:schemeClr val="dk1"/>
                </a:solidFill>
                <a:effectLst/>
                <a:latin typeface="Calibri"/>
                <a:ea typeface="Calibri"/>
                <a:cs typeface="Calibri"/>
                <a:sym typeface="Calibri"/>
              </a:rPr>
              <a:t> 12 = 60.</a:t>
            </a:r>
            <a:endParaRPr lang="fr-FR" sz="1200" b="0" i="1" u="none">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970B4806-EAB8-D9FF-F356-223AABB83B7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20</a:t>
            </a:fld>
            <a:endParaRPr/>
          </a:p>
        </p:txBody>
      </p:sp>
    </p:spTree>
    <p:extLst>
      <p:ext uri="{BB962C8B-B14F-4D97-AF65-F5344CB8AC3E}">
        <p14:creationId xmlns:p14="http://schemas.microsoft.com/office/powerpoint/2010/main" val="22859000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03557E54-CB4F-E86F-9F0A-E3B6EBA6E8AB}"/>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791885B-9C23-E7AD-C7FE-BBB7DC0B40B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8D03D71F-813A-2D6C-546B-846CCCE4997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i="1"/>
              <a:t>Dans 60, combien de fois 20 ?  </a:t>
            </a:r>
            <a:r>
              <a:rPr lang="fr-FR" sz="1200">
                <a:latin typeface="Arial"/>
                <a:ea typeface="Arial"/>
                <a:cs typeface="Arial"/>
                <a:sym typeface="Arial"/>
              </a:rPr>
              <a:t>Laisser 10 secondes aux élèves pour répondre.</a:t>
            </a:r>
          </a:p>
          <a:p>
            <a:pPr marL="0" indent="0">
              <a:buClr>
                <a:schemeClr val="dk1"/>
              </a:buClr>
              <a:buSzPts val="1200"/>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3.</a:t>
            </a:r>
            <a:endParaRPr lang="fr-FR" sz="1200" u="sng">
              <a:latin typeface="Arial"/>
              <a:ea typeface="Arial"/>
              <a:cs typeface="Arial"/>
            </a:endParaRPr>
          </a:p>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Interroger un élève en lui faisant verbaliser sa procédure. Faire valider ou non par un autre élève qui complètera l’explication si besoin.</a:t>
            </a:r>
            <a:endParaRPr sz="1200">
              <a:latin typeface="Arial"/>
              <a:ea typeface="Arial"/>
              <a:cs typeface="Arial"/>
              <a:sym typeface="Arial"/>
            </a:endParaRPr>
          </a:p>
          <a:p>
            <a:pPr marL="0" indent="0">
              <a:buClr>
                <a:schemeClr val="dk1"/>
              </a:buClr>
              <a:buSzPts val="1200"/>
            </a:pPr>
            <a:r>
              <a:rPr lang="fr-FR" i="0">
                <a:latin typeface="Arial"/>
                <a:ea typeface="Arial"/>
                <a:cs typeface="Arial"/>
                <a:sym typeface="Arial"/>
              </a:rPr>
              <a:t>→ </a:t>
            </a:r>
            <a:r>
              <a:rPr lang="fr-FR" i="1">
                <a:latin typeface="Arial"/>
                <a:ea typeface="Arial"/>
                <a:cs typeface="Arial"/>
                <a:sym typeface="Arial"/>
              </a:rPr>
              <a:t>60, c'est 6</a:t>
            </a:r>
            <a:r>
              <a:rPr lang="fr-FR" i="0">
                <a:latin typeface="Arial"/>
                <a:ea typeface="Arial"/>
                <a:cs typeface="Arial"/>
                <a:sym typeface="Arial"/>
              </a:rPr>
              <a:t> </a:t>
            </a:r>
            <a:r>
              <a:rPr lang="fr-FR" i="1" u="none" strike="noStrike">
                <a:latin typeface="Arial"/>
                <a:ea typeface="Arial"/>
                <a:cs typeface="Arial"/>
                <a:sym typeface="Arial"/>
              </a:rPr>
              <a:t>dizaines et 20, c'est 2 dizaines donc je cherche dans 6 dizaines, combien de fois 2 dizaines. Je sais que 6 = 3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i="1" u="none" strike="noStrike">
                <a:latin typeface="Arial"/>
                <a:ea typeface="Arial"/>
                <a:cs typeface="Arial"/>
                <a:sym typeface="Arial"/>
              </a:rPr>
              <a:t> 2 donc 60 = 30 </a:t>
            </a:r>
            <a:r>
              <a:rPr lang="fr-FR" sz="1200" b="0" i="1" u="none" strike="noStrike" cap="none">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i="1" u="none" strike="noStrike">
                <a:latin typeface="Arial"/>
                <a:ea typeface="Arial"/>
                <a:cs typeface="Arial"/>
                <a:sym typeface="Arial"/>
              </a:rPr>
              <a:t> 20. </a:t>
            </a:r>
          </a:p>
          <a:p>
            <a:pPr marL="0" indent="0">
              <a:buClr>
                <a:schemeClr val="dk1"/>
              </a:buClr>
              <a:buSzPts val="1200"/>
            </a:pPr>
            <a:r>
              <a:rPr lang="fr-FR" i="0" u="none" strike="noStrike">
                <a:latin typeface="Arial"/>
                <a:ea typeface="Arial"/>
                <a:cs typeface="Arial"/>
                <a:sym typeface="Arial"/>
              </a:rPr>
              <a:t>Compléter les pointillés.</a:t>
            </a:r>
            <a:endParaRPr u="none" strike="noStrike"/>
          </a:p>
        </p:txBody>
      </p:sp>
      <p:sp>
        <p:nvSpPr>
          <p:cNvPr id="68" name="Google Shape;68;p4:notes">
            <a:extLst>
              <a:ext uri="{FF2B5EF4-FFF2-40B4-BE49-F238E27FC236}">
                <a16:creationId xmlns:a16="http://schemas.microsoft.com/office/drawing/2014/main" id="{7C595FFA-2DDD-2616-7A5A-FEEE2F900D6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21</a:t>
            </a:fld>
            <a:endParaRPr/>
          </a:p>
        </p:txBody>
      </p:sp>
    </p:spTree>
    <p:extLst>
      <p:ext uri="{BB962C8B-B14F-4D97-AF65-F5344CB8AC3E}">
        <p14:creationId xmlns:p14="http://schemas.microsoft.com/office/powerpoint/2010/main" val="1368461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8AAD5EC8-33B6-8F75-FC0A-9CEE435E6156}"/>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4A0853E7-186B-577F-BE9C-28E370C1424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06BC7537-398F-2E51-5D45-CF19AF2F6F0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Même démarche.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2.</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2780F95F-305C-CF4A-A3CC-6CBCC6EFE29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22</a:t>
            </a:fld>
            <a:endParaRPr/>
          </a:p>
        </p:txBody>
      </p:sp>
    </p:spTree>
    <p:extLst>
      <p:ext uri="{BB962C8B-B14F-4D97-AF65-F5344CB8AC3E}">
        <p14:creationId xmlns:p14="http://schemas.microsoft.com/office/powerpoint/2010/main" val="1010762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9CA499E9-85A2-0D26-3C1A-7D9E1353E46F}"/>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65D817C9-E66C-A52D-D858-5A7759A57CD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D187C049-EA6C-EEB8-C866-404EC6E91F0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Même démarche.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10.</a:t>
            </a:r>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71D0BBF8-1D3F-46B5-8E43-78456B69EC1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23</a:t>
            </a:fld>
            <a:endParaRPr/>
          </a:p>
        </p:txBody>
      </p:sp>
    </p:spTree>
    <p:extLst>
      <p:ext uri="{BB962C8B-B14F-4D97-AF65-F5344CB8AC3E}">
        <p14:creationId xmlns:p14="http://schemas.microsoft.com/office/powerpoint/2010/main" val="509213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94A7FA60-CC23-BBF0-7F61-F50A16E76F35}"/>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610766D2-2719-E639-7FF9-724F7502460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21EDFCD7-AB9C-A56C-4C83-B19BC05728B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b="1" dirty="0">
                <a:latin typeface="Arial"/>
                <a:ea typeface="Arial"/>
                <a:cs typeface="Arial"/>
                <a:sym typeface="Arial"/>
              </a:rPr>
              <a:t>Réponse attendue </a:t>
            </a:r>
            <a:r>
              <a:rPr lang="fr-FR" sz="1200" b="0" dirty="0">
                <a:latin typeface="Arial"/>
                <a:ea typeface="Arial"/>
                <a:cs typeface="Arial"/>
                <a:sym typeface="Arial"/>
              </a:rPr>
              <a:t>:</a:t>
            </a:r>
            <a:r>
              <a:rPr lang="fr-FR" sz="1200" b="1" dirty="0">
                <a:latin typeface="Arial"/>
                <a:ea typeface="Arial"/>
                <a:cs typeface="Arial"/>
                <a:sym typeface="Arial"/>
              </a:rPr>
              <a:t> </a:t>
            </a:r>
            <a:r>
              <a:rPr lang="fr-FR" sz="1200" dirty="0">
                <a:latin typeface="Arial"/>
                <a:ea typeface="Arial"/>
                <a:cs typeface="Arial"/>
                <a:sym typeface="Arial"/>
              </a:rPr>
              <a:t>4. </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u="none" dirty="0">
                <a:latin typeface="Arial"/>
                <a:ea typeface="Arial"/>
                <a:cs typeface="Arial"/>
                <a:sym typeface="Arial"/>
              </a:rPr>
              <a:t>Interroger un élève en lui faisant verbaliser sa procédure. Faire valider ou non par un autre élève qui complètera l’explication si besoin.</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i="0" dirty="0">
                <a:latin typeface="Arial"/>
                <a:ea typeface="Arial"/>
                <a:cs typeface="Arial"/>
                <a:sym typeface="Arial"/>
              </a:rPr>
              <a:t>→ </a:t>
            </a:r>
            <a:r>
              <a:rPr lang="fr-FR" sz="1200" b="0" i="1" u="none" strike="noStrike" cap="none" dirty="0">
                <a:solidFill>
                  <a:schemeClr val="dk1"/>
                </a:solidFill>
                <a:effectLst/>
                <a:latin typeface="Calibri"/>
                <a:ea typeface="Calibri"/>
                <a:cs typeface="Calibri"/>
                <a:sym typeface="Calibri"/>
              </a:rPr>
              <a:t>On sait que 15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dirty="0">
                <a:solidFill>
                  <a:schemeClr val="dk1"/>
                </a:solidFill>
                <a:effectLst/>
                <a:latin typeface="Calibri"/>
                <a:ea typeface="Calibri"/>
                <a:cs typeface="Calibri"/>
                <a:sym typeface="Calibri"/>
              </a:rPr>
              <a:t> 2 = 30 donc 15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dirty="0">
                <a:solidFill>
                  <a:schemeClr val="dk1"/>
                </a:solidFill>
                <a:effectLst/>
                <a:latin typeface="Calibri"/>
                <a:ea typeface="Calibri"/>
                <a:cs typeface="Calibri"/>
                <a:sym typeface="Calibri"/>
              </a:rPr>
              <a:t> 4 = 15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dirty="0">
                <a:solidFill>
                  <a:schemeClr val="dk1"/>
                </a:solidFill>
                <a:effectLst/>
                <a:latin typeface="Calibri"/>
                <a:ea typeface="Calibri"/>
                <a:cs typeface="Calibri"/>
                <a:sym typeface="Calibri"/>
              </a:rPr>
              <a:t> 2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dirty="0">
                <a:solidFill>
                  <a:schemeClr val="dk1"/>
                </a:solidFill>
                <a:effectLst/>
                <a:latin typeface="Calibri"/>
                <a:ea typeface="Calibri"/>
                <a:cs typeface="Calibri"/>
                <a:sym typeface="Calibri"/>
              </a:rPr>
              <a:t> 2 = 30 </a:t>
            </a:r>
            <a:r>
              <a:rPr lang="fr-FR" sz="1200" b="0" i="1" u="none" strike="noStrike" cap="none"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a:t>
            </a:r>
            <a:r>
              <a:rPr lang="fr-FR" sz="1200" b="0" i="1" u="none" strike="noStrike" cap="none" dirty="0">
                <a:solidFill>
                  <a:schemeClr val="dk1"/>
                </a:solidFill>
                <a:effectLst/>
                <a:latin typeface="Calibri"/>
                <a:ea typeface="Calibri"/>
                <a:cs typeface="Calibri"/>
                <a:sym typeface="Calibri"/>
              </a:rPr>
              <a:t> 2 = 60. </a:t>
            </a:r>
          </a:p>
          <a:p>
            <a:pPr marL="0" marR="0" lvl="0" indent="0" algn="l" rtl="0">
              <a:lnSpc>
                <a:spcPct val="100000"/>
              </a:lnSpc>
              <a:spcBef>
                <a:spcPts val="0"/>
              </a:spcBef>
              <a:spcAft>
                <a:spcPts val="0"/>
              </a:spcAft>
              <a:buClr>
                <a:schemeClr val="dk1"/>
              </a:buClr>
              <a:buSzPts val="1200"/>
              <a:buFont typeface="Arial"/>
              <a:buNone/>
            </a:pPr>
            <a:r>
              <a:rPr lang="fr-FR" i="0" dirty="0">
                <a:latin typeface="Arial"/>
                <a:ea typeface="Arial"/>
                <a:cs typeface="Arial"/>
                <a:sym typeface="Arial"/>
              </a:rPr>
              <a:t>Compléter les pointillés.</a:t>
            </a:r>
            <a:endParaRPr dirty="0"/>
          </a:p>
        </p:txBody>
      </p:sp>
      <p:sp>
        <p:nvSpPr>
          <p:cNvPr id="68" name="Google Shape;68;p4:notes">
            <a:extLst>
              <a:ext uri="{FF2B5EF4-FFF2-40B4-BE49-F238E27FC236}">
                <a16:creationId xmlns:a16="http://schemas.microsoft.com/office/drawing/2014/main" id="{B0DCC14C-5CF5-BDF8-693A-01A81ED2236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24</a:t>
            </a:fld>
            <a:endParaRPr/>
          </a:p>
        </p:txBody>
      </p:sp>
    </p:spTree>
    <p:extLst>
      <p:ext uri="{BB962C8B-B14F-4D97-AF65-F5344CB8AC3E}">
        <p14:creationId xmlns:p14="http://schemas.microsoft.com/office/powerpoint/2010/main" val="583956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E151F163-B898-ED4C-90A9-4C3FAF6479B6}"/>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EBCC7046-C411-8D4E-F4F4-A1BE097D8BA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1693ED84-83D7-E47E-7F9A-17929C6A286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cs typeface="Arial"/>
                <a:sym typeface="Arial"/>
              </a:rPr>
              <a:t>Lire la leçon avec les élèves.</a:t>
            </a:r>
            <a:endParaRPr/>
          </a:p>
        </p:txBody>
      </p:sp>
      <p:sp>
        <p:nvSpPr>
          <p:cNvPr id="68" name="Google Shape;68;p4:notes">
            <a:extLst>
              <a:ext uri="{FF2B5EF4-FFF2-40B4-BE49-F238E27FC236}">
                <a16:creationId xmlns:a16="http://schemas.microsoft.com/office/drawing/2014/main" id="{6422F336-D522-C3A8-F818-A42E49BF852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25</a:t>
            </a:fld>
            <a:endParaRPr/>
          </a:p>
        </p:txBody>
      </p:sp>
    </p:spTree>
    <p:extLst>
      <p:ext uri="{BB962C8B-B14F-4D97-AF65-F5344CB8AC3E}">
        <p14:creationId xmlns:p14="http://schemas.microsoft.com/office/powerpoint/2010/main" val="6242238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CFFCD9CE-91F6-E4C1-4328-739E0C73833F}"/>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ED87D210-E408-26CF-9436-C50298999CD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96DD9029-81B9-055E-D1C6-937EB056E7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multiplier par 10 ou par 100 un nombre inférieur à 1 000.</a:t>
            </a:r>
            <a:endParaRPr/>
          </a:p>
        </p:txBody>
      </p:sp>
      <p:sp>
        <p:nvSpPr>
          <p:cNvPr id="330" name="Google Shape;330;p155:notes">
            <a:extLst>
              <a:ext uri="{FF2B5EF4-FFF2-40B4-BE49-F238E27FC236}">
                <a16:creationId xmlns:a16="http://schemas.microsoft.com/office/drawing/2014/main" id="{86C09319-91F4-1DB8-DCF9-82AF81DF99F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26</a:t>
            </a:fld>
            <a:endParaRPr/>
          </a:p>
        </p:txBody>
      </p:sp>
    </p:spTree>
    <p:extLst>
      <p:ext uri="{BB962C8B-B14F-4D97-AF65-F5344CB8AC3E}">
        <p14:creationId xmlns:p14="http://schemas.microsoft.com/office/powerpoint/2010/main" val="30763201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a:extLst>
            <a:ext uri="{FF2B5EF4-FFF2-40B4-BE49-F238E27FC236}">
              <a16:creationId xmlns:a16="http://schemas.microsoft.com/office/drawing/2014/main" id="{24881CC5-3129-71D8-92D4-7A265E4CA4D6}"/>
            </a:ext>
          </a:extLst>
        </p:cNvPr>
        <p:cNvGrpSpPr/>
        <p:nvPr/>
      </p:nvGrpSpPr>
      <p:grpSpPr>
        <a:xfrm>
          <a:off x="0" y="0"/>
          <a:ext cx="0" cy="0"/>
          <a:chOff x="0" y="0"/>
          <a:chExt cx="0" cy="0"/>
        </a:xfrm>
      </p:grpSpPr>
      <p:sp>
        <p:nvSpPr>
          <p:cNvPr id="273" name="Google Shape;273;p26:notes">
            <a:extLst>
              <a:ext uri="{FF2B5EF4-FFF2-40B4-BE49-F238E27FC236}">
                <a16:creationId xmlns:a16="http://schemas.microsoft.com/office/drawing/2014/main" id="{F150C04E-824A-E9C9-9A25-69CA582BCC0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26:notes">
            <a:extLst>
              <a:ext uri="{FF2B5EF4-FFF2-40B4-BE49-F238E27FC236}">
                <a16:creationId xmlns:a16="http://schemas.microsoft.com/office/drawing/2014/main" id="{9E182111-C334-053F-CFC9-ADFDD69047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b="0" i="1" u="none" strike="noStrike" cap="none">
                <a:solidFill>
                  <a:schemeClr val="dk1"/>
                </a:solidFill>
                <a:latin typeface="Calibri"/>
                <a:ea typeface="Calibri"/>
                <a:cs typeface="Calibri"/>
                <a:sym typeface="Calibri"/>
              </a:rPr>
              <a:t>Pour calculer ces multiplications, vous allez devoir vous appuyer sur les unités de numération, car quand on multiplie par 10, on multiplie des dizaines et quand on multiplie par 100, on multiplie des centaines. </a:t>
            </a:r>
          </a:p>
        </p:txBody>
      </p:sp>
      <p:sp>
        <p:nvSpPr>
          <p:cNvPr id="275" name="Google Shape;275;p26:notes">
            <a:extLst>
              <a:ext uri="{FF2B5EF4-FFF2-40B4-BE49-F238E27FC236}">
                <a16:creationId xmlns:a16="http://schemas.microsoft.com/office/drawing/2014/main" id="{E471BC69-8289-BD27-D35E-76BEBF8FCE7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22977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150.</a:t>
            </a:r>
            <a:endParaRPr/>
          </a:p>
          <a:p>
            <a:pPr marL="0" lvl="0" indent="0" algn="l" rtl="0">
              <a:lnSpc>
                <a:spcPct val="100000"/>
              </a:lnSpc>
              <a:spcBef>
                <a:spcPts val="0"/>
              </a:spcBef>
              <a:spcAft>
                <a:spcPts val="0"/>
              </a:spcAft>
              <a:buSzPts val="1400"/>
              <a:buNone/>
            </a:pPr>
            <a:r>
              <a:rPr lang="fr-FR" i="1"/>
              <a:t>Combien font 15 × 10 ? </a:t>
            </a:r>
            <a:r>
              <a:rPr lang="fr-FR" i="0"/>
              <a:t>Laisser quelques secondes et interroger un élève qui explique sa procédure. </a:t>
            </a:r>
            <a:endParaRPr i="1"/>
          </a:p>
          <a:p>
            <a:pPr marL="0" lvl="0" indent="0" algn="l" rtl="0">
              <a:lnSpc>
                <a:spcPct val="100000"/>
              </a:lnSpc>
              <a:spcBef>
                <a:spcPts val="0"/>
              </a:spcBef>
              <a:spcAft>
                <a:spcPts val="0"/>
              </a:spcAft>
              <a:buSzPts val="1400"/>
              <a:buNone/>
            </a:pPr>
            <a:r>
              <a:rPr lang="fr-FR" i="1"/>
              <a:t>→ 15 fois 10, c’est 15 dizaines, ça fait 150. </a:t>
            </a:r>
            <a:endParaRPr/>
          </a:p>
          <a:p>
            <a:pPr marL="0" indent="0"/>
            <a:r>
              <a:rPr lang="fr-FR" i="1"/>
              <a:t>→ 15 fois 10, c’est 15 dizaines. 15 dizaines, c’est 10d + 5d et on sait que 10d = </a:t>
            </a:r>
            <a:r>
              <a:rPr lang="fr-FR" i="1" u="none"/>
              <a:t>100 et 5d </a:t>
            </a:r>
            <a:r>
              <a:rPr lang="fr-FR" i="1"/>
              <a:t>= 50. Donc 15 × 10 = 100 + 50 = 150.</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283" name="Google Shape;283;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28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3E81B4B3-2810-D1D3-D76E-C7BE21E594B8}"/>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F94F30FE-CCE4-61AD-2676-3E463F2F487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5D32B21C-6A75-B3DD-E330-BBFE46BCB64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1 200.</a:t>
            </a:r>
          </a:p>
          <a:p>
            <a:pPr marL="0" lvl="0" indent="0" algn="l" rtl="0">
              <a:lnSpc>
                <a:spcPct val="100000"/>
              </a:lnSpc>
              <a:spcBef>
                <a:spcPts val="0"/>
              </a:spcBef>
              <a:spcAft>
                <a:spcPts val="0"/>
              </a:spcAft>
              <a:buSzPts val="1400"/>
              <a:buNone/>
            </a:pPr>
            <a:r>
              <a:rPr lang="fr-FR" i="1"/>
              <a:t>Combien font 12 × 100 ? </a:t>
            </a:r>
            <a:r>
              <a:rPr lang="fr-FR" i="0"/>
              <a:t>Laisser quelques secondes et interroger un élève qui explique sa procédure. </a:t>
            </a:r>
            <a:endParaRPr lang="fr-FR" i="1"/>
          </a:p>
          <a:p>
            <a:pPr marL="0" lvl="0" indent="0" algn="l" rtl="0">
              <a:lnSpc>
                <a:spcPct val="100000"/>
              </a:lnSpc>
              <a:spcBef>
                <a:spcPts val="0"/>
              </a:spcBef>
              <a:spcAft>
                <a:spcPts val="0"/>
              </a:spcAft>
              <a:buSzPts val="1400"/>
              <a:buNone/>
            </a:pPr>
            <a:r>
              <a:rPr lang="fr-FR" i="1"/>
              <a:t>→ 12 fois 100, c’est 12 centaines, ça fait 1 200. </a:t>
            </a:r>
            <a:endParaRPr lang="fr-FR"/>
          </a:p>
          <a:p>
            <a:pPr marL="0" indent="0"/>
            <a:r>
              <a:rPr lang="fr-FR" i="1"/>
              <a:t>→ 12 fois 100, c’est 12 centaines. 12 centaines, c’est 10c + 2c et on sait que 10c = 1 </a:t>
            </a:r>
            <a:r>
              <a:rPr lang="fr-FR" i="1" u="none"/>
              <a:t>000 et </a:t>
            </a:r>
            <a:r>
              <a:rPr lang="fr-FR" i="1"/>
              <a:t>2c = 200. Donc 12 × 100 = 1 000 + 200 = 1 200.</a:t>
            </a:r>
            <a:endParaRPr lang="fr-FR"/>
          </a:p>
        </p:txBody>
      </p:sp>
      <p:sp>
        <p:nvSpPr>
          <p:cNvPr id="283" name="Google Shape;283;p27:notes">
            <a:extLst>
              <a:ext uri="{FF2B5EF4-FFF2-40B4-BE49-F238E27FC236}">
                <a16:creationId xmlns:a16="http://schemas.microsoft.com/office/drawing/2014/main" id="{2CCC5506-A2B0-70C2-E210-C0275950292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29</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34994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 name="Google Shape;5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i="1">
                <a:latin typeface="Arial"/>
                <a:ea typeface="Arial"/>
                <a:cs typeface="Arial"/>
                <a:sym typeface="Arial"/>
              </a:rPr>
              <a:t>Vous allez devoir utiliser les résultats des doubles les plus faciles que vous connaissez par cœur. </a:t>
            </a:r>
            <a:endParaRPr sz="1200" i="1">
              <a:latin typeface="Arial"/>
              <a:ea typeface="Arial"/>
              <a:cs typeface="Arial"/>
              <a:sym typeface="Arial"/>
            </a:endParaRPr>
          </a:p>
        </p:txBody>
      </p:sp>
      <p:sp>
        <p:nvSpPr>
          <p:cNvPr id="60" name="Google Shape;6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CE895725-37EF-D114-38D6-9105E652EB78}"/>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E762B00B-85F9-86FE-E8FD-9F9D8C08BB8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88F79175-8ACD-CC2A-0984-C51D1877DF8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Même démarche.</a:t>
            </a:r>
            <a:endParaRPr lang="fr-FR"/>
          </a:p>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 </a:t>
            </a:r>
            <a:r>
              <a:rPr lang="fr-FR"/>
              <a:t>3 500.</a:t>
            </a:r>
            <a:endParaRPr lang="fr-FR" i="1"/>
          </a:p>
          <a:p>
            <a:pPr marL="0" marR="0" lvl="0" indent="0" algn="l" rtl="0">
              <a:lnSpc>
                <a:spcPct val="100000"/>
              </a:lnSpc>
              <a:spcBef>
                <a:spcPts val="0"/>
              </a:spcBef>
              <a:spcAft>
                <a:spcPts val="0"/>
              </a:spcAft>
              <a:buClr>
                <a:schemeClr val="dk1"/>
              </a:buClr>
              <a:buSzPts val="1200"/>
              <a:buFont typeface="Calibri"/>
              <a:buNone/>
            </a:pPr>
            <a:r>
              <a:rPr lang="fr-FR" i="1"/>
              <a:t>→ Dans la multiplication, on peut changer l’ordre des nombres, le résultat reste le même. On va donc calculer 35 × 100, car c’est plus facile. 35 × 100, c’est 35 centaines, donc 3 500. </a:t>
            </a:r>
            <a:endParaRPr lang="fr-FR"/>
          </a:p>
          <a:p>
            <a:pPr marL="0" marR="0" lvl="0" indent="0" algn="l" rtl="0">
              <a:lnSpc>
                <a:spcPct val="100000"/>
              </a:lnSpc>
              <a:spcBef>
                <a:spcPts val="0"/>
              </a:spcBef>
              <a:spcAft>
                <a:spcPts val="0"/>
              </a:spcAft>
              <a:buClr>
                <a:schemeClr val="dk1"/>
              </a:buClr>
              <a:buSzPts val="1200"/>
              <a:buFont typeface="Calibri"/>
              <a:buNone/>
            </a:pPr>
            <a:endParaRPr lang="fr-FR"/>
          </a:p>
        </p:txBody>
      </p:sp>
      <p:sp>
        <p:nvSpPr>
          <p:cNvPr id="283" name="Google Shape;283;p27:notes">
            <a:extLst>
              <a:ext uri="{FF2B5EF4-FFF2-40B4-BE49-F238E27FC236}">
                <a16:creationId xmlns:a16="http://schemas.microsoft.com/office/drawing/2014/main" id="{B4CC4F2D-D9F3-D948-EE51-DD2C88EBA0D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30</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863171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A80DFE9C-D224-6F50-ADDF-C18606C74DDF}"/>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17C17ED3-C464-A8D5-A865-4D2E6873144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4CE49439-BC3F-2E48-B295-A81F07B65E9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 </a:t>
            </a:r>
            <a:r>
              <a:rPr lang="fr-FR"/>
              <a:t>120.</a:t>
            </a:r>
            <a:endParaRPr lang="fr-FR" i="1"/>
          </a:p>
          <a:p>
            <a:pPr marL="0" marR="0" lvl="0" indent="0" algn="l" rtl="0">
              <a:lnSpc>
                <a:spcPct val="100000"/>
              </a:lnSpc>
              <a:spcBef>
                <a:spcPts val="0"/>
              </a:spcBef>
              <a:spcAft>
                <a:spcPts val="0"/>
              </a:spcAft>
              <a:buClr>
                <a:schemeClr val="dk1"/>
              </a:buClr>
              <a:buSzPts val="1200"/>
              <a:buFont typeface="Calibri"/>
              <a:buNone/>
            </a:pPr>
            <a:r>
              <a:rPr lang="fr-FR" i="1"/>
              <a:t>→ Dans la multiplication, on peut changer l’ordre des nombres, le résultat reste le même. On va donc calculer 12 × 10, car c’est plus facile. 12 × 10, c’est 12 dizaines, donc 120. </a:t>
            </a:r>
            <a:endParaRPr lang="fr-FR"/>
          </a:p>
        </p:txBody>
      </p:sp>
      <p:sp>
        <p:nvSpPr>
          <p:cNvPr id="283" name="Google Shape;283;p27:notes">
            <a:extLst>
              <a:ext uri="{FF2B5EF4-FFF2-40B4-BE49-F238E27FC236}">
                <a16:creationId xmlns:a16="http://schemas.microsoft.com/office/drawing/2014/main" id="{4F4E8722-B7A0-D377-7944-713CA3C8F12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180303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150FC0C3-7D21-CB41-B14A-7BA0723766C2}"/>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49E285FB-AD44-8666-3C1B-4F6CF81B19D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6C60B744-974D-5E50-55EB-E7C41851C78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 </a:t>
            </a:r>
          </a:p>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 </a:t>
            </a:r>
            <a:r>
              <a:rPr lang="fr-FR"/>
              <a:t>1 250.</a:t>
            </a:r>
          </a:p>
          <a:p>
            <a:pPr marL="0" marR="0" lvl="0" indent="0" algn="l" rtl="0">
              <a:lnSpc>
                <a:spcPct val="100000"/>
              </a:lnSpc>
              <a:spcBef>
                <a:spcPts val="0"/>
              </a:spcBef>
              <a:spcAft>
                <a:spcPts val="0"/>
              </a:spcAft>
              <a:buClr>
                <a:schemeClr val="dk1"/>
              </a:buClr>
              <a:buSzPts val="1200"/>
              <a:buFont typeface="Calibri"/>
              <a:buNone/>
            </a:pPr>
            <a:endParaRPr lang="fr-FR"/>
          </a:p>
        </p:txBody>
      </p:sp>
      <p:sp>
        <p:nvSpPr>
          <p:cNvPr id="283" name="Google Shape;283;p27:notes">
            <a:extLst>
              <a:ext uri="{FF2B5EF4-FFF2-40B4-BE49-F238E27FC236}">
                <a16:creationId xmlns:a16="http://schemas.microsoft.com/office/drawing/2014/main" id="{7A1ED97A-E475-1716-A6B1-11148C0FA1E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746376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112CF675-0435-9A4C-8623-2D56264EC8A7}"/>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31CAF9F2-8DC7-2261-FFA6-B187C40C547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F121ECC3-CF8D-253E-0667-2B5A49AF186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8 100.</a:t>
            </a:r>
          </a:p>
        </p:txBody>
      </p:sp>
      <p:sp>
        <p:nvSpPr>
          <p:cNvPr id="283" name="Google Shape;283;p27:notes">
            <a:extLst>
              <a:ext uri="{FF2B5EF4-FFF2-40B4-BE49-F238E27FC236}">
                <a16:creationId xmlns:a16="http://schemas.microsoft.com/office/drawing/2014/main" id="{72FF0131-B1AF-35F3-971E-98D5653334D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063215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FDF45BD2-3CB7-6E71-5AD4-D0A1101FF9A0}"/>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3C0C8E81-6DC3-1395-B7A1-5BC29EC075B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3C0E643A-5728-9B83-9C2B-C1C9ED2F213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9 310.</a:t>
            </a:r>
          </a:p>
          <a:p>
            <a:pPr marL="0" marR="0" lvl="0" indent="0" algn="l" rtl="0">
              <a:lnSpc>
                <a:spcPct val="100000"/>
              </a:lnSpc>
              <a:spcBef>
                <a:spcPts val="0"/>
              </a:spcBef>
              <a:spcAft>
                <a:spcPts val="0"/>
              </a:spcAft>
              <a:buClr>
                <a:schemeClr val="dk1"/>
              </a:buClr>
              <a:buSzPts val="1200"/>
              <a:buFont typeface="Calibri"/>
              <a:buNone/>
            </a:pPr>
            <a:endParaRPr lang="fr-FR"/>
          </a:p>
        </p:txBody>
      </p:sp>
      <p:sp>
        <p:nvSpPr>
          <p:cNvPr id="283" name="Google Shape;283;p27:notes">
            <a:extLst>
              <a:ext uri="{FF2B5EF4-FFF2-40B4-BE49-F238E27FC236}">
                <a16:creationId xmlns:a16="http://schemas.microsoft.com/office/drawing/2014/main" id="{07CFB33F-D3F2-86F2-3876-42642484861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34</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3844836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a:extLst>
            <a:ext uri="{FF2B5EF4-FFF2-40B4-BE49-F238E27FC236}">
              <a16:creationId xmlns:a16="http://schemas.microsoft.com/office/drawing/2014/main" id="{6212172C-8FDD-8AB6-9896-A78C1C69451E}"/>
            </a:ext>
          </a:extLst>
        </p:cNvPr>
        <p:cNvGrpSpPr/>
        <p:nvPr/>
      </p:nvGrpSpPr>
      <p:grpSpPr>
        <a:xfrm>
          <a:off x="0" y="0"/>
          <a:ext cx="0" cy="0"/>
          <a:chOff x="0" y="0"/>
          <a:chExt cx="0" cy="0"/>
        </a:xfrm>
      </p:grpSpPr>
      <p:sp>
        <p:nvSpPr>
          <p:cNvPr id="281" name="Google Shape;281;p27:notes">
            <a:extLst>
              <a:ext uri="{FF2B5EF4-FFF2-40B4-BE49-F238E27FC236}">
                <a16:creationId xmlns:a16="http://schemas.microsoft.com/office/drawing/2014/main" id="{1C4F379F-BF27-448F-3F43-922ACCC13F4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27:notes">
            <a:extLst>
              <a:ext uri="{FF2B5EF4-FFF2-40B4-BE49-F238E27FC236}">
                <a16:creationId xmlns:a16="http://schemas.microsoft.com/office/drawing/2014/main" id="{69F1D141-420D-0E0D-23E7-1DBE055358E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7 800.</a:t>
            </a:r>
          </a:p>
        </p:txBody>
      </p:sp>
      <p:sp>
        <p:nvSpPr>
          <p:cNvPr id="283" name="Google Shape;283;p27:notes">
            <a:extLst>
              <a:ext uri="{FF2B5EF4-FFF2-40B4-BE49-F238E27FC236}">
                <a16:creationId xmlns:a16="http://schemas.microsoft.com/office/drawing/2014/main" id="{0BFEFBA1-7FA4-BD75-E1BF-DBF299362AC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916306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A523B733-92D1-2866-567D-ABE7985C746D}"/>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E6581589-C9B7-4CF5-1622-B2B58DC0BEE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817ACBF8-5E01-2C1D-5523-3A8C0EE3B78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revoir la table de multiplication de 5. Vous verrez dans quelques jours qu’il est très important de connaitre ces résultats par cœur pour savoir lire l’heure.</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F06607A3-43A8-F79F-37F3-BD2C5BDF200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36</a:t>
            </a:fld>
            <a:endParaRPr/>
          </a:p>
        </p:txBody>
      </p:sp>
    </p:spTree>
    <p:extLst>
      <p:ext uri="{BB962C8B-B14F-4D97-AF65-F5344CB8AC3E}">
        <p14:creationId xmlns:p14="http://schemas.microsoft.com/office/powerpoint/2010/main" val="21603647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4"/>
        <p:cNvGrpSpPr/>
        <p:nvPr/>
      </p:nvGrpSpPr>
      <p:grpSpPr>
        <a:xfrm>
          <a:off x="0" y="0"/>
          <a:ext cx="0" cy="0"/>
          <a:chOff x="0" y="0"/>
          <a:chExt cx="0" cy="0"/>
        </a:xfrm>
      </p:grpSpPr>
      <p:sp>
        <p:nvSpPr>
          <p:cNvPr id="905" name="Google Shape;905;p9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6" name="Google Shape;906;p9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Distribuer un post-it à chaque élève. </a:t>
            </a:r>
            <a:endParaRPr/>
          </a:p>
          <a:p>
            <a:pPr marL="0" marR="0" lvl="0" indent="0" algn="l" rtl="0">
              <a:lnSpc>
                <a:spcPct val="100000"/>
              </a:lnSpc>
              <a:spcBef>
                <a:spcPts val="0"/>
              </a:spcBef>
              <a:spcAft>
                <a:spcPts val="0"/>
              </a:spcAft>
              <a:buClr>
                <a:schemeClr val="dk1"/>
              </a:buClr>
              <a:buSzPts val="1200"/>
              <a:buFont typeface="Calibri"/>
              <a:buNone/>
            </a:pPr>
            <a:r>
              <a:rPr lang="fr-FR" i="1"/>
              <a:t>Comme vous en avez l’habitude, je vais vous lire des calculs de la table de multiplication de 5. Vous écrirez le résultat sur votre ardoise le plus rapidement possible. Puis, un élève dira la bonne réponse et on l’écrira au tableau. Si vous vous êtes trompés ou que vous ne connaissiez pas la réponse, vous écrirez le calcul et son résultat sur le post-it. On collera ensuite ce post-it dans votre cahier de devoirs </a:t>
            </a:r>
            <a:r>
              <a:rPr lang="fr-FR" i="0"/>
              <a:t>(ou cahier de leçons). </a:t>
            </a:r>
            <a:r>
              <a:rPr lang="fr-FR" i="1"/>
              <a:t>Ainsi, vous saurez les calculs qu’il faut absolument revoir et connaitre par cœur pour savoir lire l’heure rapidement dans quelques jours. </a:t>
            </a:r>
            <a:endParaRPr/>
          </a:p>
          <a:p>
            <a:pPr marL="0" marR="0" lvl="0" indent="0" algn="l" rtl="0">
              <a:lnSpc>
                <a:spcPct val="100000"/>
              </a:lnSpc>
              <a:spcBef>
                <a:spcPts val="0"/>
              </a:spcBef>
              <a:spcAft>
                <a:spcPts val="0"/>
              </a:spcAft>
              <a:buClr>
                <a:schemeClr val="dk1"/>
              </a:buClr>
              <a:buSzPts val="1200"/>
              <a:buFont typeface="Calibri"/>
              <a:buNone/>
            </a:pPr>
            <a:endParaRPr i="1"/>
          </a:p>
        </p:txBody>
      </p:sp>
      <p:sp>
        <p:nvSpPr>
          <p:cNvPr id="907" name="Google Shape;907;p9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9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4" name="Google Shape;914;p9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dirty="0"/>
              <a:t>Lire le calcul. Laisser quelques secondes puis interroger un élève qui donne la réponse. Écrire le résultat sur les pointillés. </a:t>
            </a:r>
            <a:r>
              <a:rPr lang="fr-FR" sz="1800" dirty="0">
                <a:solidFill>
                  <a:srgbClr val="000000"/>
                </a:solidFill>
                <a:latin typeface="Arial"/>
                <a:ea typeface="Arial"/>
                <a:cs typeface="Arial"/>
                <a:sym typeface="Arial"/>
              </a:rPr>
              <a:t>Les élèves qui s’étaient trompés doivent recopier l’égalité complète sur leur post-it. </a:t>
            </a:r>
            <a:endParaRPr strike="sngStrike" dirty="0"/>
          </a:p>
        </p:txBody>
      </p:sp>
      <p:sp>
        <p:nvSpPr>
          <p:cNvPr id="915" name="Google Shape;915;p9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Google Shape;924;p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926" name="Google Shape;926;p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dirty="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dirty="0">
                <a:latin typeface="Arial"/>
                <a:ea typeface="Arial"/>
                <a:cs typeface="Arial"/>
                <a:sym typeface="Arial"/>
              </a:rPr>
              <a:t>Réponse attendue </a:t>
            </a:r>
            <a:r>
              <a:rPr lang="fr-FR" sz="1200" b="0" dirty="0">
                <a:latin typeface="Arial"/>
                <a:ea typeface="Arial"/>
                <a:cs typeface="Arial"/>
                <a:sym typeface="Arial"/>
              </a:rPr>
              <a:t>:</a:t>
            </a:r>
            <a:r>
              <a:rPr lang="fr-FR" sz="1200" b="1" dirty="0">
                <a:latin typeface="Arial"/>
                <a:ea typeface="Arial"/>
                <a:cs typeface="Arial"/>
                <a:sym typeface="Arial"/>
              </a:rPr>
              <a:t> </a:t>
            </a:r>
            <a:r>
              <a:rPr lang="fr-FR" sz="1200" dirty="0">
                <a:latin typeface="Arial"/>
                <a:ea typeface="Arial"/>
                <a:cs typeface="Arial"/>
                <a:sym typeface="Arial"/>
              </a:rPr>
              <a:t>600.</a:t>
            </a:r>
          </a:p>
          <a:p>
            <a:pPr marL="0" marR="0" lvl="0" indent="0" algn="l" rtl="0">
              <a:lnSpc>
                <a:spcPct val="100000"/>
              </a:lnSpc>
              <a:spcBef>
                <a:spcPts val="0"/>
              </a:spcBef>
              <a:spcAft>
                <a:spcPts val="0"/>
              </a:spcAft>
              <a:buClr>
                <a:schemeClr val="dk1"/>
              </a:buClr>
              <a:buSzPts val="1200"/>
              <a:buFont typeface="Arial"/>
              <a:buNone/>
            </a:pPr>
            <a:r>
              <a:rPr lang="fr-FR" sz="1200" dirty="0">
                <a:latin typeface="Arial"/>
                <a:ea typeface="Arial"/>
                <a:cs typeface="Arial"/>
                <a:sym typeface="Arial"/>
              </a:rPr>
              <a:t>Interroger un élève en lui faisant verbaliser sa procédure. Faire valider ou non par un autre élève qui complètera l’explication si besoin.</a:t>
            </a:r>
            <a:endParaRPr sz="1200"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dirty="0">
                <a:latin typeface="Arial"/>
                <a:ea typeface="Arial"/>
                <a:cs typeface="Arial"/>
                <a:sym typeface="Arial"/>
              </a:rPr>
              <a:t>→ </a:t>
            </a:r>
            <a:r>
              <a:rPr lang="fr-FR" i="1" dirty="0">
                <a:latin typeface="Arial"/>
                <a:ea typeface="Arial"/>
                <a:cs typeface="Arial"/>
                <a:sym typeface="Arial"/>
              </a:rPr>
              <a:t>300, c'est 3</a:t>
            </a:r>
            <a:r>
              <a:rPr lang="fr-FR" i="0" dirty="0">
                <a:latin typeface="Arial"/>
                <a:ea typeface="Arial"/>
                <a:cs typeface="Arial"/>
                <a:sym typeface="Arial"/>
              </a:rPr>
              <a:t> </a:t>
            </a:r>
            <a:r>
              <a:rPr lang="fr-FR" i="1" dirty="0">
                <a:latin typeface="Arial"/>
                <a:ea typeface="Arial"/>
                <a:cs typeface="Arial"/>
                <a:sym typeface="Arial"/>
              </a:rPr>
              <a:t>centaines donc j’additionne 3</a:t>
            </a:r>
            <a:r>
              <a:rPr lang="fr-FR" i="0" dirty="0">
                <a:latin typeface="Arial"/>
                <a:ea typeface="Arial"/>
                <a:cs typeface="Arial"/>
                <a:sym typeface="Arial"/>
              </a:rPr>
              <a:t> </a:t>
            </a:r>
            <a:r>
              <a:rPr lang="fr-FR" i="1" dirty="0">
                <a:latin typeface="Arial"/>
                <a:ea typeface="Arial"/>
                <a:cs typeface="Arial"/>
                <a:sym typeface="Arial"/>
              </a:rPr>
              <a:t>centaines et 3</a:t>
            </a:r>
            <a:r>
              <a:rPr lang="fr-FR" i="0" dirty="0">
                <a:latin typeface="Arial"/>
                <a:ea typeface="Arial"/>
                <a:cs typeface="Arial"/>
                <a:sym typeface="Arial"/>
              </a:rPr>
              <a:t> </a:t>
            </a:r>
            <a:r>
              <a:rPr lang="fr-FR" i="1" dirty="0">
                <a:latin typeface="Arial"/>
                <a:ea typeface="Arial"/>
                <a:cs typeface="Arial"/>
                <a:sym typeface="Arial"/>
              </a:rPr>
              <a:t>centaines, ça fait </a:t>
            </a:r>
            <a:r>
              <a:rPr lang="fr-FR" i="0" dirty="0">
                <a:latin typeface="Arial"/>
                <a:ea typeface="Arial"/>
                <a:cs typeface="Arial"/>
                <a:sym typeface="Arial"/>
              </a:rPr>
              <a:t>6</a:t>
            </a:r>
            <a:r>
              <a:rPr lang="fr-FR" i="1" dirty="0">
                <a:latin typeface="Arial"/>
                <a:ea typeface="Arial"/>
                <a:cs typeface="Arial"/>
                <a:sym typeface="Arial"/>
              </a:rPr>
              <a:t> centaines. Donc 300</a:t>
            </a:r>
            <a:r>
              <a:rPr lang="fr-FR" i="0" dirty="0">
                <a:latin typeface="Arial"/>
                <a:ea typeface="Arial"/>
                <a:cs typeface="Arial"/>
                <a:sym typeface="Arial"/>
              </a:rPr>
              <a:t> </a:t>
            </a:r>
            <a:r>
              <a:rPr lang="fr-FR" i="1" dirty="0">
                <a:latin typeface="Arial"/>
                <a:ea typeface="Arial"/>
                <a:cs typeface="Arial"/>
                <a:sym typeface="Arial"/>
              </a:rPr>
              <a:t>+</a:t>
            </a:r>
            <a:r>
              <a:rPr lang="fr-FR" i="0" dirty="0">
                <a:latin typeface="Arial"/>
                <a:ea typeface="Arial"/>
                <a:cs typeface="Arial"/>
                <a:sym typeface="Arial"/>
              </a:rPr>
              <a:t> </a:t>
            </a:r>
            <a:r>
              <a:rPr lang="fr-FR" i="1" dirty="0">
                <a:latin typeface="Arial"/>
                <a:ea typeface="Arial"/>
                <a:cs typeface="Arial"/>
                <a:sym typeface="Arial"/>
              </a:rPr>
              <a:t>300 =</a:t>
            </a:r>
            <a:r>
              <a:rPr lang="fr-FR" i="0" dirty="0">
                <a:latin typeface="Arial"/>
                <a:ea typeface="Arial"/>
                <a:cs typeface="Arial"/>
                <a:sym typeface="Arial"/>
              </a:rPr>
              <a:t> </a:t>
            </a:r>
            <a:r>
              <a:rPr lang="fr-FR" i="1" dirty="0">
                <a:latin typeface="Arial"/>
                <a:ea typeface="Arial"/>
                <a:cs typeface="Arial"/>
                <a:sym typeface="Arial"/>
              </a:rPr>
              <a:t>600.</a:t>
            </a:r>
            <a:endParaRPr i="0"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dirty="0">
                <a:latin typeface="Arial"/>
                <a:ea typeface="Arial"/>
                <a:cs typeface="Arial"/>
                <a:sym typeface="Arial"/>
              </a:rPr>
              <a:t>Compléter les pointillés.</a:t>
            </a:r>
            <a:endParaRPr dirty="0"/>
          </a:p>
        </p:txBody>
      </p:sp>
      <p:sp>
        <p:nvSpPr>
          <p:cNvPr id="68" name="Google Shape;6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863CE178-3527-C89D-7C84-62D7C6B60B1B}"/>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47CECAD8-E85D-799D-3A34-9C8C54ACF54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59FA9911-AD1C-7920-9555-B9911F075EA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926" name="Google Shape;926;p99:notes">
            <a:extLst>
              <a:ext uri="{FF2B5EF4-FFF2-40B4-BE49-F238E27FC236}">
                <a16:creationId xmlns:a16="http://schemas.microsoft.com/office/drawing/2014/main" id="{21ACF90F-16A2-1DAF-B7BB-E804F090DA78}"/>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40</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8489214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7903038A-937D-204E-276B-343D3F5FC103}"/>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38238B72-2178-0D57-4649-B8E97036BD3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26317BE8-ECDC-77C4-FFF6-BF1A39AB5B8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Ici, les élèves doivent trouver un des facteurs. </a:t>
            </a:r>
            <a:r>
              <a:rPr lang="fr-FR" i="1"/>
              <a:t>Combien de fois 5 pour obtenir 40 ? </a:t>
            </a:r>
            <a:endParaRPr lang="fr-FR" i="0"/>
          </a:p>
        </p:txBody>
      </p:sp>
      <p:sp>
        <p:nvSpPr>
          <p:cNvPr id="926" name="Google Shape;926;p99:notes">
            <a:extLst>
              <a:ext uri="{FF2B5EF4-FFF2-40B4-BE49-F238E27FC236}">
                <a16:creationId xmlns:a16="http://schemas.microsoft.com/office/drawing/2014/main" id="{E6151917-3F23-FD15-9DEC-2B5E6073B8E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958076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E622E598-29B6-747D-70EB-BE388E83750C}"/>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E121F9D3-6255-CF62-72F9-CEA07732FB5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E389E187-4BB9-3A24-A190-6A4096C262C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Combien de fois 5 pour obtenir 25 ? </a:t>
            </a:r>
            <a:endParaRPr lang="fr-FR" i="0"/>
          </a:p>
          <a:p>
            <a:pPr marL="0" marR="0" lvl="0" indent="0" algn="l" rtl="0">
              <a:lnSpc>
                <a:spcPct val="100000"/>
              </a:lnSpc>
              <a:spcBef>
                <a:spcPts val="0"/>
              </a:spcBef>
              <a:spcAft>
                <a:spcPts val="0"/>
              </a:spcAft>
              <a:buClr>
                <a:schemeClr val="dk1"/>
              </a:buClr>
              <a:buSzPts val="1200"/>
              <a:buFont typeface="Calibri"/>
              <a:buNone/>
            </a:pPr>
            <a:endParaRPr lang="fr-FR"/>
          </a:p>
        </p:txBody>
      </p:sp>
      <p:sp>
        <p:nvSpPr>
          <p:cNvPr id="926" name="Google Shape;926;p99:notes">
            <a:extLst>
              <a:ext uri="{FF2B5EF4-FFF2-40B4-BE49-F238E27FC236}">
                <a16:creationId xmlns:a16="http://schemas.microsoft.com/office/drawing/2014/main" id="{C6D173CD-C8F0-4251-14D8-A7ED257AB4E3}"/>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047359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842B8984-3D77-76FC-0A78-119E92380D66}"/>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1F2FD00C-002C-D7F5-888F-EF54083B1FC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68DF7D08-F654-4178-1EAD-251F4E23A95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Ici, les élèves doivent trouver un des facteurs, mais il faut utiliser la commutativité pour identifier la table de 5. </a:t>
            </a:r>
            <a:endParaRPr lang="fr-FR"/>
          </a:p>
          <a:p>
            <a:pPr marL="0" marR="0" lvl="0" indent="0" algn="l" rtl="0">
              <a:lnSpc>
                <a:spcPct val="100000"/>
              </a:lnSpc>
              <a:spcBef>
                <a:spcPts val="0"/>
              </a:spcBef>
              <a:spcAft>
                <a:spcPts val="0"/>
              </a:spcAft>
              <a:buClr>
                <a:schemeClr val="dk1"/>
              </a:buClr>
              <a:buSzPts val="1200"/>
              <a:buFont typeface="Calibri"/>
              <a:buNone/>
            </a:pPr>
            <a:r>
              <a:rPr lang="fr-FR" i="0"/>
              <a:t>Lors de la correction, le faire verbaliser par un élève. </a:t>
            </a:r>
            <a:endParaRPr lang="fr-FR"/>
          </a:p>
          <a:p>
            <a:pPr marL="0" marR="0" lvl="0" indent="0" algn="l" rtl="0">
              <a:lnSpc>
                <a:spcPct val="100000"/>
              </a:lnSpc>
              <a:spcBef>
                <a:spcPts val="0"/>
              </a:spcBef>
              <a:spcAft>
                <a:spcPts val="0"/>
              </a:spcAft>
              <a:buClr>
                <a:schemeClr val="dk1"/>
              </a:buClr>
              <a:buSzPts val="1200"/>
              <a:buFont typeface="Calibri"/>
              <a:buNone/>
            </a:pPr>
            <a:r>
              <a:rPr lang="fr-FR" i="1"/>
              <a:t>5 fois quel nombre pour obtenir 35 ? Comme 5 </a:t>
            </a:r>
            <a:r>
              <a:rPr lang="fr-FR" sz="1200" b="0" i="0" u="none" strike="noStrike" cap="none">
                <a:solidFill>
                  <a:srgbClr val="000000"/>
                </a:solidFill>
                <a:latin typeface="Arial"/>
                <a:ea typeface="Arial"/>
                <a:cs typeface="Arial"/>
                <a:sym typeface="Arial"/>
              </a:rPr>
              <a:t>× … </a:t>
            </a:r>
            <a:r>
              <a:rPr lang="fr-FR" sz="1200" b="0" i="1" u="none" strike="noStrike" cap="none">
                <a:solidFill>
                  <a:srgbClr val="000000"/>
                </a:solidFill>
                <a:latin typeface="Arial"/>
                <a:ea typeface="Arial"/>
                <a:cs typeface="Arial"/>
                <a:sym typeface="Arial"/>
              </a:rPr>
              <a:t>= … × 5, on peut aussi dire « Combien de fois 5 pour obtenir 35 ? » </a:t>
            </a:r>
            <a:endParaRPr lang="fr-FR" i="1"/>
          </a:p>
        </p:txBody>
      </p:sp>
      <p:sp>
        <p:nvSpPr>
          <p:cNvPr id="926" name="Google Shape;926;p99:notes">
            <a:extLst>
              <a:ext uri="{FF2B5EF4-FFF2-40B4-BE49-F238E27FC236}">
                <a16:creationId xmlns:a16="http://schemas.microsoft.com/office/drawing/2014/main" id="{C7EE8B21-B232-DFE6-EDBB-78AF5380392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533707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0E8C6336-4FAB-25C3-B261-B7210D81AECF}"/>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D064E124-7304-FE02-1EE7-86C86300268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34B3F4A4-C71C-EC3D-BBFF-BE32976DA6B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5 fois quel nombre pour obtenir 15 ? Comme dans une multiplication, on peut changer la place des nombres sans changer le résultat, on</a:t>
            </a:r>
            <a:r>
              <a:rPr lang="fr-FR" sz="1200" b="0" i="1" u="none" strike="noStrike" cap="none">
                <a:solidFill>
                  <a:srgbClr val="000000"/>
                </a:solidFill>
                <a:latin typeface="Arial"/>
                <a:ea typeface="Arial"/>
                <a:cs typeface="Arial"/>
                <a:sym typeface="Arial"/>
              </a:rPr>
              <a:t> peut aussi dire « Combien de fois 5 pour obtenir 15 ? » </a:t>
            </a:r>
            <a:endParaRPr lang="fr-FR" i="1"/>
          </a:p>
        </p:txBody>
      </p:sp>
      <p:sp>
        <p:nvSpPr>
          <p:cNvPr id="926" name="Google Shape;926;p99:notes">
            <a:extLst>
              <a:ext uri="{FF2B5EF4-FFF2-40B4-BE49-F238E27FC236}">
                <a16:creationId xmlns:a16="http://schemas.microsoft.com/office/drawing/2014/main" id="{67F98D89-5788-D80F-0850-4D3694F6D11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44</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291400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6ACFCD48-2D8A-315F-43D3-062FA22851B6}"/>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4E874CCB-6045-E0ED-28B5-75599EE668D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B0EC7763-1797-0EB8-9821-BEDF044783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Ici, on cherche toujours un des facteurs mais la multiplication est présentée avec le résultat à gauche du égal, ce qui se verbalise comme dans la division. </a:t>
            </a:r>
          </a:p>
          <a:p>
            <a:pPr marL="0" marR="0" lvl="0" indent="0" algn="l" rtl="0">
              <a:lnSpc>
                <a:spcPct val="100000"/>
              </a:lnSpc>
              <a:spcBef>
                <a:spcPts val="0"/>
              </a:spcBef>
              <a:spcAft>
                <a:spcPts val="0"/>
              </a:spcAft>
              <a:buClr>
                <a:schemeClr val="dk1"/>
              </a:buClr>
              <a:buSzPts val="1200"/>
              <a:buFont typeface="Calibri"/>
              <a:buNone/>
            </a:pPr>
            <a:r>
              <a:rPr lang="fr-FR" i="1"/>
              <a:t>« Dans 45, combien de fois 5 ? »  </a:t>
            </a:r>
          </a:p>
        </p:txBody>
      </p:sp>
      <p:sp>
        <p:nvSpPr>
          <p:cNvPr id="926" name="Google Shape;926;p99:notes">
            <a:extLst>
              <a:ext uri="{FF2B5EF4-FFF2-40B4-BE49-F238E27FC236}">
                <a16:creationId xmlns:a16="http://schemas.microsoft.com/office/drawing/2014/main" id="{BBCE590C-3726-F008-99A5-DBB3738BFE0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6091487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F28BED9B-4382-937C-3B29-09320866B645}"/>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5FF40E55-37E9-1D08-3113-8B9029D8FF1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F7E9F06E-D12D-0CFE-9A92-B4DEF424897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FR" i="1"/>
          </a:p>
        </p:txBody>
      </p:sp>
      <p:sp>
        <p:nvSpPr>
          <p:cNvPr id="926" name="Google Shape;926;p99:notes">
            <a:extLst>
              <a:ext uri="{FF2B5EF4-FFF2-40B4-BE49-F238E27FC236}">
                <a16:creationId xmlns:a16="http://schemas.microsoft.com/office/drawing/2014/main" id="{D402F104-5F71-7CAD-8BFF-9A2EC31B7C5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46</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12532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BB2F04B0-0E5F-3B81-B50A-7C630CD7DF20}"/>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6B10C34F-E5BF-9A46-747F-C5974BF0178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C0E96003-5013-4BD6-5654-4E8999D71A6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lang="fr-FR" i="1"/>
          </a:p>
        </p:txBody>
      </p:sp>
      <p:sp>
        <p:nvSpPr>
          <p:cNvPr id="926" name="Google Shape;926;p99:notes">
            <a:extLst>
              <a:ext uri="{FF2B5EF4-FFF2-40B4-BE49-F238E27FC236}">
                <a16:creationId xmlns:a16="http://schemas.microsoft.com/office/drawing/2014/main" id="{D705BC29-333E-2DFA-E8BF-8BC4E05530F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702939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a:extLst>
            <a:ext uri="{FF2B5EF4-FFF2-40B4-BE49-F238E27FC236}">
              <a16:creationId xmlns:a16="http://schemas.microsoft.com/office/drawing/2014/main" id="{0E64090D-3274-3EDA-698A-CEC51E8AB12F}"/>
            </a:ext>
          </a:extLst>
        </p:cNvPr>
        <p:cNvGrpSpPr/>
        <p:nvPr/>
      </p:nvGrpSpPr>
      <p:grpSpPr>
        <a:xfrm>
          <a:off x="0" y="0"/>
          <a:ext cx="0" cy="0"/>
          <a:chOff x="0" y="0"/>
          <a:chExt cx="0" cy="0"/>
        </a:xfrm>
      </p:grpSpPr>
      <p:sp>
        <p:nvSpPr>
          <p:cNvPr id="924" name="Google Shape;924;p99:notes">
            <a:extLst>
              <a:ext uri="{FF2B5EF4-FFF2-40B4-BE49-F238E27FC236}">
                <a16:creationId xmlns:a16="http://schemas.microsoft.com/office/drawing/2014/main" id="{99963DBC-1778-DAD9-EE18-2D08D1949C1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5" name="Google Shape;925;p99:notes">
            <a:extLst>
              <a:ext uri="{FF2B5EF4-FFF2-40B4-BE49-F238E27FC236}">
                <a16:creationId xmlns:a16="http://schemas.microsoft.com/office/drawing/2014/main" id="{7F4FAC94-FAB4-6484-8276-41E69C0D53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t>Par accumulation avec le résultat précédent, proposer aux élèves de trouver que 55 = 11 × 5. Cela sera utile lors de la séance prochaine sur l’heure, et le verbaliser explicitement. </a:t>
            </a:r>
            <a:r>
              <a:rPr lang="fr-FR" i="1"/>
              <a:t>Comme il y a 12 heures inscrites sur une horloge, vous comprendrez lors de notre prochaine séance qu’il est intéressant de connaitre le résultat 11 × 5 = 55.</a:t>
            </a:r>
          </a:p>
          <a:p>
            <a:pPr marL="0" marR="0" lvl="0" indent="0" algn="l" rtl="0">
              <a:lnSpc>
                <a:spcPct val="100000"/>
              </a:lnSpc>
              <a:spcBef>
                <a:spcPts val="0"/>
              </a:spcBef>
              <a:spcAft>
                <a:spcPts val="0"/>
              </a:spcAft>
              <a:buClr>
                <a:schemeClr val="dk1"/>
              </a:buClr>
              <a:buSzPts val="1200"/>
              <a:buFont typeface="Calibri"/>
              <a:buNone/>
            </a:pPr>
            <a:endParaRPr lang="fr-FR" i="1"/>
          </a:p>
        </p:txBody>
      </p:sp>
      <p:sp>
        <p:nvSpPr>
          <p:cNvPr id="926" name="Google Shape;926;p99:notes">
            <a:extLst>
              <a:ext uri="{FF2B5EF4-FFF2-40B4-BE49-F238E27FC236}">
                <a16:creationId xmlns:a16="http://schemas.microsoft.com/office/drawing/2014/main" id="{A91298A5-3237-9AF1-76AC-95CAE70424D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48</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8056154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C8997146-9815-E578-E14A-E44254A4ED23}"/>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4CB4B264-AF06-88C7-D9DB-78E9CBE5864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08AA1B5A-3A3D-9D0E-C13C-0259BA57797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entraîner à calculer les doubles et les moitiés de nombres pairs.</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88EEE51C-66EB-DDC5-20B1-1F49063C905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49</a:t>
            </a:fld>
            <a:endParaRPr/>
          </a:p>
        </p:txBody>
      </p:sp>
    </p:spTree>
    <p:extLst>
      <p:ext uri="{BB962C8B-B14F-4D97-AF65-F5344CB8AC3E}">
        <p14:creationId xmlns:p14="http://schemas.microsoft.com/office/powerpoint/2010/main" val="14213260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1">
                <a:latin typeface="Arial"/>
                <a:ea typeface="Arial"/>
                <a:cs typeface="Arial"/>
                <a:sym typeface="Arial"/>
              </a:rPr>
              <a:t>Réponse attendue </a:t>
            </a:r>
            <a:r>
              <a:rPr lang="fr-FR" sz="1200" b="0">
                <a:latin typeface="Arial"/>
                <a:ea typeface="Arial"/>
                <a:cs typeface="Arial"/>
                <a:sym typeface="Arial"/>
              </a:rPr>
              <a:t>: 500</a:t>
            </a:r>
            <a:r>
              <a:rPr lang="fr-FR" sz="1200">
                <a:latin typeface="Arial"/>
                <a:ea typeface="Arial"/>
                <a:cs typeface="Arial"/>
                <a:sym typeface="Arial"/>
              </a:rPr>
              <a:t>. </a:t>
            </a:r>
          </a:p>
          <a:p>
            <a:pPr marL="0" lvl="0" indent="0" algn="l" rtl="0">
              <a:lnSpc>
                <a:spcPct val="100000"/>
              </a:lnSpc>
              <a:spcBef>
                <a:spcPts val="0"/>
              </a:spcBef>
              <a:spcAft>
                <a:spcPts val="0"/>
              </a:spcAft>
              <a:buClr>
                <a:schemeClr val="dk1"/>
              </a:buClr>
              <a:buSzPts val="1400"/>
              <a:buFont typeface="Calibri"/>
              <a:buNone/>
            </a:pPr>
            <a:r>
              <a:rPr lang="fr-FR"/>
              <a:t>Faire verbaliser lors de la correction que </a:t>
            </a:r>
            <a:r>
              <a:rPr lang="fr-FR" sz="1200" b="0" i="1" u="none" strike="noStrike" cap="none">
                <a:solidFill>
                  <a:schemeClr val="dk1"/>
                </a:solidFill>
                <a:effectLst/>
                <a:latin typeface="Calibri"/>
                <a:ea typeface="Calibri"/>
                <a:cs typeface="Calibri"/>
                <a:sym typeface="Calibri"/>
              </a:rPr>
              <a:t>1m c'est 10c, la moitié de 10c c'est 5c donc la moitié de 1m est 5c, c'est-à-dire 500.</a:t>
            </a:r>
            <a:endParaRPr lang="fr-FR" i="1"/>
          </a:p>
        </p:txBody>
      </p:sp>
      <p:sp>
        <p:nvSpPr>
          <p:cNvPr id="84" name="Google Shape;8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dirty="0">
                <a:latin typeface="Calibri" panose="020F0502020204030204" pitchFamily="34" charset="0"/>
              </a:rPr>
              <a:t>Grâce à tout le travail fait sur le rituel depuis le début de l’année, faire rappeler aux élèves ce qu’est un nombre pair et comment on détermine la parité d’un nombre. </a:t>
            </a:r>
            <a:r>
              <a:rPr lang="fr-FR" i="1" dirty="0">
                <a:latin typeface="Calibri" panose="020F0502020204030204" pitchFamily="34" charset="0"/>
              </a:rPr>
              <a:t>→ Pour savoir si un nombre est pair, il faut regarder si les unités restantes sont paires. Les nombres pairs finissent donc par 0, 2, 4, 6 ou 8.</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u="none" strike="noStrike" cap="none" dirty="0">
                <a:solidFill>
                  <a:schemeClr val="dk1"/>
                </a:solidFill>
                <a:effectLst/>
                <a:latin typeface="Calibri" panose="020F0502020204030204" pitchFamily="34" charset="0"/>
                <a:ea typeface="Calibri"/>
                <a:cs typeface="Calibri"/>
                <a:sym typeface="Calibri"/>
              </a:rPr>
              <a:t>C'est ce que nous regardons dans le rituel pour calculer la moitié du nombre du jour.</a:t>
            </a:r>
            <a:endParaRPr lang="fr-FR" i="1" dirty="0">
              <a:latin typeface="Calibri" panose="020F0502020204030204" pitchFamily="34" charset="0"/>
            </a:endParaRPr>
          </a:p>
          <a:p>
            <a:pPr marL="0"/>
            <a:r>
              <a:rPr lang="fr-FR" i="1" dirty="0">
                <a:latin typeface="Calibri" panose="020F0502020204030204" pitchFamily="34" charset="0"/>
              </a:rPr>
              <a:t>Aujourd’hui, vous allez chercher le double d’un nombre ou la moitié d’un nombre pair. </a:t>
            </a:r>
            <a:r>
              <a:rPr lang="fr-FR" i="1" u="none" dirty="0">
                <a:latin typeface="Calibri" panose="020F0502020204030204" pitchFamily="34" charset="0"/>
              </a:rPr>
              <a:t>Souvenez-vous, un nombre est pair si on peut le partager en deux parts égales.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50</a:t>
            </a:fld>
            <a:endParaRPr lang="fr-FR"/>
          </a:p>
        </p:txBody>
      </p:sp>
    </p:spTree>
    <p:extLst>
      <p:ext uri="{BB962C8B-B14F-4D97-AF65-F5344CB8AC3E}">
        <p14:creationId xmlns:p14="http://schemas.microsoft.com/office/powerpoint/2010/main" val="34679745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3EB62-2098-2D99-2DD8-46D6A85BAE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63096AF-B12E-4171-BF34-9EB5ACDA154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7E36B70-FCB2-D746-D21D-494DF775E81D}"/>
              </a:ext>
            </a:extLst>
          </p:cNvPr>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u="none" dirty="0">
                <a:latin typeface="Calibri" panose="020F0502020204030204" pitchFamily="34" charset="0"/>
              </a:rPr>
              <a:t>Réponse attendue </a:t>
            </a:r>
            <a:r>
              <a:rPr lang="fr-FR" u="none" dirty="0">
                <a:latin typeface="Calibri" panose="020F0502020204030204" pitchFamily="34" charset="0"/>
              </a:rPr>
              <a:t>: 34.</a:t>
            </a:r>
            <a:endParaRPr lang="en-US" u="none" dirty="0">
              <a:latin typeface="Calibri" panose="020F0502020204030204" pitchFamily="34" charset="0"/>
            </a:endParaRPr>
          </a:p>
          <a:p>
            <a:pPr marL="0"/>
            <a:r>
              <a:rPr lang="fr-FR" i="0" u="none" dirty="0">
                <a:latin typeface="Calibri" panose="020F0502020204030204" pitchFamily="34" charset="0"/>
              </a:rPr>
              <a:t>Laisser quelques instants aux élèves. Valider les ardoises d’un signe de tête discret. </a:t>
            </a:r>
          </a:p>
          <a:p>
            <a:pPr marL="0"/>
            <a:r>
              <a:rPr lang="fr-FR" i="0" baseline="0" dirty="0">
                <a:latin typeface="Calibri" panose="020F0502020204030204" pitchFamily="34" charset="0"/>
              </a:rPr>
              <a:t>Reprendre en collectif : </a:t>
            </a:r>
            <a:r>
              <a:rPr lang="fr-FR" i="1" baseline="0" dirty="0">
                <a:latin typeface="Calibri" panose="020F0502020204030204" pitchFamily="34" charset="0"/>
              </a:rPr>
              <a:t>Qui peut rappeler comment faire ?</a:t>
            </a:r>
            <a:r>
              <a:rPr lang="fr-FR" i="1" dirty="0">
                <a:latin typeface="Calibri" panose="020F0502020204030204" pitchFamily="34" charset="0"/>
              </a:rPr>
              <a:t> Qui s’en souvient ?</a:t>
            </a:r>
            <a:endParaRPr lang="fr-FR" i="1" dirty="0">
              <a:latin typeface="Calibri" panose="020F0502020204030204" pitchFamily="34" charset="0"/>
              <a:cs typeface="Calibri"/>
            </a:endParaRPr>
          </a:p>
          <a:p>
            <a:pPr marL="0"/>
            <a:r>
              <a:rPr lang="fr-FR" i="0" dirty="0">
                <a:latin typeface="Calibri" panose="020F0502020204030204" pitchFamily="34" charset="0"/>
              </a:rPr>
              <a:t>Effectuer chaque étape</a:t>
            </a:r>
            <a:r>
              <a:rPr lang="fr-FR" i="0" baseline="0" dirty="0">
                <a:latin typeface="Calibri" panose="020F0502020204030204" pitchFamily="34" charset="0"/>
              </a:rPr>
              <a:t> en interrogeant différents élèves.</a:t>
            </a:r>
          </a:p>
          <a:p>
            <a:pPr marL="0" indent="0">
              <a:buFontTx/>
              <a:buNone/>
            </a:pPr>
            <a:r>
              <a:rPr lang="fr-FR" i="1" dirty="0">
                <a:latin typeface="Calibri" panose="020F0502020204030204" pitchFamily="34" charset="0"/>
              </a:rPr>
              <a:t>- </a:t>
            </a:r>
            <a:r>
              <a:rPr lang="fr-FR" i="1" baseline="0" dirty="0">
                <a:latin typeface="Calibri" panose="020F0502020204030204" pitchFamily="34" charset="0"/>
              </a:rPr>
              <a:t>D’abord, on décompose 17 en dizaines et unités restantes, c’est 10 + 7. </a:t>
            </a:r>
            <a:r>
              <a:rPr lang="fr-FR" i="0" baseline="0" dirty="0">
                <a:latin typeface="Calibri" panose="020F0502020204030204" pitchFamily="34" charset="0"/>
              </a:rPr>
              <a:t>(</a:t>
            </a:r>
            <a:r>
              <a:rPr lang="fr-FR" dirty="0">
                <a:latin typeface="Calibri" panose="020F0502020204030204" pitchFamily="34" charset="0"/>
              </a:rPr>
              <a:t>l’écrire</a:t>
            </a:r>
            <a:r>
              <a:rPr lang="fr-FR" i="0" baseline="0" dirty="0">
                <a:latin typeface="Calibri" panose="020F0502020204030204" pitchFamily="34" charset="0"/>
              </a:rPr>
              <a:t> au tableau.)</a:t>
            </a:r>
          </a:p>
          <a:p>
            <a:pPr marL="0" indent="0">
              <a:buFontTx/>
              <a:buNone/>
            </a:pPr>
            <a:r>
              <a:rPr lang="fr-FR" i="1" dirty="0">
                <a:latin typeface="Calibri" panose="020F0502020204030204" pitchFamily="34" charset="0"/>
              </a:rPr>
              <a:t>- </a:t>
            </a:r>
            <a:r>
              <a:rPr lang="fr-FR" i="1" baseline="0" dirty="0">
                <a:latin typeface="Calibri" panose="020F0502020204030204" pitchFamily="34" charset="0"/>
              </a:rPr>
              <a:t>Ensuite, on cherche le double de 10, c’est 20 </a:t>
            </a:r>
            <a:r>
              <a:rPr lang="fr-FR" i="0" baseline="0" dirty="0">
                <a:latin typeface="Calibri" panose="020F0502020204030204" pitchFamily="34" charset="0"/>
              </a:rPr>
              <a:t>(l’écrire en-dessous de 10)</a:t>
            </a:r>
            <a:r>
              <a:rPr lang="fr-FR" i="1" baseline="0" dirty="0">
                <a:latin typeface="Calibri" panose="020F0502020204030204" pitchFamily="34" charset="0"/>
              </a:rPr>
              <a:t>, puis le double de 7, c’est 14 </a:t>
            </a:r>
            <a:r>
              <a:rPr lang="fr-FR" i="0" baseline="0" dirty="0">
                <a:latin typeface="Calibri" panose="020F0502020204030204" pitchFamily="34" charset="0"/>
              </a:rPr>
              <a:t>(l’écrire en-dessous de 7)</a:t>
            </a:r>
            <a:r>
              <a:rPr lang="fr-FR" i="1" baseline="0" dirty="0">
                <a:latin typeface="Calibri" panose="020F0502020204030204" pitchFamily="34" charset="0"/>
              </a:rPr>
              <a:t>.</a:t>
            </a:r>
          </a:p>
          <a:p>
            <a:pPr marL="0" indent="0">
              <a:buFontTx/>
              <a:buNone/>
            </a:pPr>
            <a:r>
              <a:rPr lang="fr-FR" i="1" dirty="0">
                <a:latin typeface="Calibri" panose="020F0502020204030204" pitchFamily="34" charset="0"/>
              </a:rPr>
              <a:t>- </a:t>
            </a:r>
            <a:r>
              <a:rPr lang="fr-FR" i="1" baseline="0" dirty="0">
                <a:latin typeface="Calibri" panose="020F0502020204030204" pitchFamily="34" charset="0"/>
              </a:rPr>
              <a:t>Enfin, on regroupe le double des dizaines et le double des unités </a:t>
            </a:r>
            <a:r>
              <a:rPr lang="fr-FR" i="0" baseline="0" dirty="0">
                <a:latin typeface="Calibri" panose="020F0502020204030204" pitchFamily="34" charset="0"/>
              </a:rPr>
              <a:t>(écrire le signe + entre 20 et 14)</a:t>
            </a:r>
            <a:r>
              <a:rPr lang="fr-FR" i="1" baseline="0" dirty="0">
                <a:latin typeface="Calibri" panose="020F0502020204030204" pitchFamily="34" charset="0"/>
              </a:rPr>
              <a:t>, 20 + 14 = 34. Le double de 17, c’est 34.</a:t>
            </a:r>
          </a:p>
          <a:p>
            <a:pPr marL="0" indent="0">
              <a:buFontTx/>
              <a:buNone/>
            </a:pPr>
            <a:r>
              <a:rPr lang="fr-FR" i="0" baseline="0" dirty="0">
                <a:latin typeface="Calibri" panose="020F0502020204030204" pitchFamily="34" charset="0"/>
              </a:rPr>
              <a:t>Faire remarquer qu’une fois de plus pour calculer, on utilise les décompositions des nombres en dizaines et unités ainsi que les résultats appris par cœur.</a:t>
            </a:r>
          </a:p>
        </p:txBody>
      </p:sp>
      <p:sp>
        <p:nvSpPr>
          <p:cNvPr id="4" name="Espace réservé du numéro de diapositive 3">
            <a:extLst>
              <a:ext uri="{FF2B5EF4-FFF2-40B4-BE49-F238E27FC236}">
                <a16:creationId xmlns:a16="http://schemas.microsoft.com/office/drawing/2014/main" id="{7AC7AEC4-5749-D907-C586-DC086D020E9A}"/>
              </a:ext>
            </a:extLst>
          </p:cNvPr>
          <p:cNvSpPr>
            <a:spLocks noGrp="1"/>
          </p:cNvSpPr>
          <p:nvPr>
            <p:ph type="sldNum" sz="quarter" idx="5"/>
          </p:nvPr>
        </p:nvSpPr>
        <p:spPr/>
        <p:txBody>
          <a:bodyPr/>
          <a:lstStyle/>
          <a:p>
            <a:fld id="{0F5038E3-B7CF-455E-96F4-A4DE1B143443}" type="slidenum">
              <a:rPr lang="fr-FR" smtClean="0"/>
              <a:pPr/>
              <a:t>51</a:t>
            </a:fld>
            <a:endParaRPr lang="fr-FR"/>
          </a:p>
        </p:txBody>
      </p:sp>
    </p:spTree>
    <p:extLst>
      <p:ext uri="{BB962C8B-B14F-4D97-AF65-F5344CB8AC3E}">
        <p14:creationId xmlns:p14="http://schemas.microsoft.com/office/powerpoint/2010/main" val="11401170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A6015-833B-2252-2026-9DE63B6AD8D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BC1B323-EA94-BD19-9982-3200FD28712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ADF9C4F-081E-A1E6-23A2-0831E44A3191}"/>
              </a:ext>
            </a:extLst>
          </p:cNvPr>
          <p:cNvSpPr>
            <a:spLocks noGrp="1"/>
          </p:cNvSpPr>
          <p:nvPr>
            <p:ph type="body" idx="1"/>
          </p:nvPr>
        </p:nvSpPr>
        <p:spPr/>
        <p:txBody>
          <a:bodyPr/>
          <a:lstStyle/>
          <a:p>
            <a:pPr marL="0" indent="0">
              <a:buClrTx/>
              <a:buSzTx/>
              <a:defRPr/>
            </a:pPr>
            <a:r>
              <a:rPr lang="fr-FR" dirty="0">
                <a:latin typeface="Calibri" panose="020F0502020204030204" pitchFamily="34" charset="0"/>
              </a:rPr>
              <a:t>Inciter les élèves à écrire les résultats intermédiaires si besoin.</a:t>
            </a:r>
            <a:br>
              <a:rPr lang="fr-FR" dirty="0">
                <a:latin typeface="Calibri" panose="020F0502020204030204" pitchFamily="34" charset="0"/>
              </a:rPr>
            </a:br>
            <a:r>
              <a:rPr lang="fr-FR" dirty="0">
                <a:latin typeface="Calibri" panose="020F0502020204030204" pitchFamily="34" charset="0"/>
              </a:rPr>
              <a:t>Laisser un temps de recherche individuelle sur ardoise, puis faire verbaliser leurs procédures par les élèves.</a:t>
            </a:r>
            <a:br>
              <a:rPr lang="fr-FR" dirty="0">
                <a:latin typeface="Calibri" panose="020F0502020204030204" pitchFamily="34" charset="0"/>
              </a:rPr>
            </a:br>
            <a:r>
              <a:rPr lang="fr-FR" b="1" dirty="0">
                <a:latin typeface="Calibri" panose="020F0502020204030204" pitchFamily="34" charset="0"/>
              </a:rPr>
              <a:t>Réponse attendue </a:t>
            </a:r>
            <a:r>
              <a:rPr lang="fr-FR" b="0" dirty="0">
                <a:latin typeface="Calibri" panose="020F0502020204030204" pitchFamily="34" charset="0"/>
              </a:rPr>
              <a:t>:</a:t>
            </a:r>
            <a:r>
              <a:rPr lang="fr-FR" dirty="0">
                <a:latin typeface="Calibri" panose="020F0502020204030204" pitchFamily="34" charset="0"/>
              </a:rPr>
              <a:t> 14.</a:t>
            </a:r>
          </a:p>
          <a:p>
            <a:pPr marL="0" indent="0"/>
            <a:r>
              <a:rPr lang="fr-FR" i="1" u="none" dirty="0">
                <a:latin typeface="Calibri" panose="020F0502020204030204" pitchFamily="34" charset="0"/>
              </a:rPr>
              <a:t>→ 28, c'est 20 + 8. Chercher la moitié de 28, c'est chercher la moitié de 20 + la moitié de 8. La moitié de 20, c'est 10 et la moitié de 8 c'est 4. Donc la moitié de 28, c'est 14 (10 + 4).</a:t>
            </a:r>
          </a:p>
          <a:p>
            <a:pPr marL="0"/>
            <a:endParaRPr lang="fr-FR" i="1" dirty="0"/>
          </a:p>
        </p:txBody>
      </p:sp>
      <p:sp>
        <p:nvSpPr>
          <p:cNvPr id="4" name="Espace réservé du numéro de diapositive 3">
            <a:extLst>
              <a:ext uri="{FF2B5EF4-FFF2-40B4-BE49-F238E27FC236}">
                <a16:creationId xmlns:a16="http://schemas.microsoft.com/office/drawing/2014/main" id="{BA38BAD4-C2E6-E8F2-2821-C79FF5B95CD2}"/>
              </a:ext>
            </a:extLst>
          </p:cNvPr>
          <p:cNvSpPr>
            <a:spLocks noGrp="1"/>
          </p:cNvSpPr>
          <p:nvPr>
            <p:ph type="sldNum" sz="quarter" idx="5"/>
          </p:nvPr>
        </p:nvSpPr>
        <p:spPr/>
        <p:txBody>
          <a:bodyPr/>
          <a:lstStyle/>
          <a:p>
            <a:fld id="{0F5038E3-B7CF-455E-96F4-A4DE1B143443}" type="slidenum">
              <a:rPr lang="fr-FR" smtClean="0"/>
              <a:pPr/>
              <a:t>52</a:t>
            </a:fld>
            <a:endParaRPr lang="fr-FR"/>
          </a:p>
        </p:txBody>
      </p:sp>
    </p:spTree>
    <p:extLst>
      <p:ext uri="{BB962C8B-B14F-4D97-AF65-F5344CB8AC3E}">
        <p14:creationId xmlns:p14="http://schemas.microsoft.com/office/powerpoint/2010/main" val="214229669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0F8D8E-AE47-9929-031E-75277EB8BD1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CEC61D6-2337-E321-B68E-E5A3C166511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58D77E8-1F03-9B24-49A7-3B0D80ED569E}"/>
              </a:ext>
            </a:extLst>
          </p:cNvPr>
          <p:cNvSpPr>
            <a:spLocks noGrp="1"/>
          </p:cNvSpPr>
          <p:nvPr>
            <p:ph type="body" idx="1"/>
          </p:nvPr>
        </p:nvSpPr>
        <p:spPr/>
        <p:txBody>
          <a:bodyPr/>
          <a:lstStyle/>
          <a:p>
            <a:pPr marL="0"/>
            <a:r>
              <a:rPr lang="fr-FR">
                <a:latin typeface="Calibri" panose="020F0502020204030204" pitchFamily="34" charset="0"/>
              </a:rPr>
              <a:t>Même démarche.</a:t>
            </a:r>
            <a:br>
              <a:rPr lang="fr-FR">
                <a:latin typeface="Calibri" panose="020F0502020204030204" pitchFamily="34" charset="0"/>
              </a:rPr>
            </a:br>
            <a:r>
              <a:rPr lang="fr-FR" b="1">
                <a:latin typeface="Calibri" panose="020F0502020204030204" pitchFamily="34" charset="0"/>
              </a:rPr>
              <a:t>Réponse attendue </a:t>
            </a:r>
            <a:r>
              <a:rPr lang="fr-FR" b="0">
                <a:latin typeface="Calibri" panose="020F0502020204030204" pitchFamily="34" charset="0"/>
              </a:rPr>
              <a:t>:</a:t>
            </a:r>
            <a:r>
              <a:rPr lang="fr-FR">
                <a:latin typeface="Calibri" panose="020F0502020204030204" pitchFamily="34" charset="0"/>
              </a:rPr>
              <a:t> 18.</a:t>
            </a:r>
          </a:p>
          <a:p>
            <a:pPr marL="0" indent="0"/>
            <a:endParaRPr lang="fr-FR" i="1" u="sng">
              <a:latin typeface="Calibri" panose="020F0502020204030204" pitchFamily="34" charset="0"/>
            </a:endParaRPr>
          </a:p>
          <a:p>
            <a:pPr marL="0"/>
            <a:endParaRPr lang="fr-FR"/>
          </a:p>
        </p:txBody>
      </p:sp>
      <p:sp>
        <p:nvSpPr>
          <p:cNvPr id="4" name="Espace réservé du numéro de diapositive 3">
            <a:extLst>
              <a:ext uri="{FF2B5EF4-FFF2-40B4-BE49-F238E27FC236}">
                <a16:creationId xmlns:a16="http://schemas.microsoft.com/office/drawing/2014/main" id="{326BAA73-0952-F706-CC2F-54E5F278D3D5}"/>
              </a:ext>
            </a:extLst>
          </p:cNvPr>
          <p:cNvSpPr>
            <a:spLocks noGrp="1"/>
          </p:cNvSpPr>
          <p:nvPr>
            <p:ph type="sldNum" sz="quarter" idx="5"/>
          </p:nvPr>
        </p:nvSpPr>
        <p:spPr/>
        <p:txBody>
          <a:bodyPr/>
          <a:lstStyle/>
          <a:p>
            <a:fld id="{0F5038E3-B7CF-455E-96F4-A4DE1B143443}" type="slidenum">
              <a:rPr lang="fr-FR" smtClean="0"/>
              <a:pPr/>
              <a:t>53</a:t>
            </a:fld>
            <a:endParaRPr lang="fr-FR"/>
          </a:p>
        </p:txBody>
      </p:sp>
    </p:spTree>
    <p:extLst>
      <p:ext uri="{BB962C8B-B14F-4D97-AF65-F5344CB8AC3E}">
        <p14:creationId xmlns:p14="http://schemas.microsoft.com/office/powerpoint/2010/main" val="26618863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6662B0-AA35-DF84-2204-A5AF69A925D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D43E411-2BE9-90F3-ADBC-FD9D6C79F66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9E5BD85-BD66-92C4-2A4F-A171D7DD16F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u="none">
                <a:latin typeface="Calibri" panose="020F0502020204030204" pitchFamily="34" charset="0"/>
              </a:rPr>
              <a:t>Inciter les élèves à écrire les résultats intermédiaires si besoin.</a:t>
            </a:r>
            <a:br>
              <a:rPr lang="fr-FR" u="none">
                <a:latin typeface="Calibri" panose="020F0502020204030204" pitchFamily="34" charset="0"/>
              </a:rPr>
            </a:br>
            <a:r>
              <a:rPr lang="fr-FR" u="none">
                <a:latin typeface="Calibri" panose="020F0502020204030204" pitchFamily="34" charset="0"/>
              </a:rPr>
              <a:t>Laisser un temps de recherche individuelle sur ardoise, puis faire verbaliser leurs procédures par les élèves.</a:t>
            </a:r>
            <a:br>
              <a:rPr lang="fr-FR" u="none">
                <a:latin typeface="Calibri" panose="020F0502020204030204" pitchFamily="34" charset="0"/>
              </a:rPr>
            </a:br>
            <a:r>
              <a:rPr lang="fr-FR" b="1" u="none">
                <a:latin typeface="Calibri" panose="020F0502020204030204" pitchFamily="34" charset="0"/>
              </a:rPr>
              <a:t>Réponse attendue </a:t>
            </a:r>
            <a:r>
              <a:rPr lang="fr-FR" u="none">
                <a:latin typeface="Calibri" panose="020F0502020204030204" pitchFamily="34" charset="0"/>
              </a:rPr>
              <a:t>: 486.</a:t>
            </a:r>
          </a:p>
          <a:p>
            <a:pPr marL="0" indent="0">
              <a:defRPr/>
            </a:pPr>
            <a:r>
              <a:rPr lang="fr-FR" i="1" u="none">
                <a:latin typeface="Calibri" panose="020F0502020204030204" pitchFamily="34" charset="0"/>
              </a:rPr>
              <a:t>→ 243, c'est 200 + 40 + 3. Le double de 243, c'est le double de 200 (400) + le double de 40 (80) + le double de 3 (6). Donc le double de 243, c'est 486 (400 + 80 + 6).</a:t>
            </a:r>
            <a:endParaRPr lang="en-US" u="none">
              <a:latin typeface="Calibri" panose="020F0502020204030204" pitchFamily="34" charset="0"/>
            </a:endParaRPr>
          </a:p>
          <a:p>
            <a:pPr marL="0" indent="0">
              <a:buClrTx/>
              <a:buSzTx/>
              <a:defRPr/>
            </a:pPr>
            <a:endParaRPr lang="fr-FR" u="none"/>
          </a:p>
        </p:txBody>
      </p:sp>
      <p:sp>
        <p:nvSpPr>
          <p:cNvPr id="4" name="Espace réservé du numéro de diapositive 3">
            <a:extLst>
              <a:ext uri="{FF2B5EF4-FFF2-40B4-BE49-F238E27FC236}">
                <a16:creationId xmlns:a16="http://schemas.microsoft.com/office/drawing/2014/main" id="{E718C860-F93B-3861-1048-87326C26336E}"/>
              </a:ext>
            </a:extLst>
          </p:cNvPr>
          <p:cNvSpPr>
            <a:spLocks noGrp="1"/>
          </p:cNvSpPr>
          <p:nvPr>
            <p:ph type="sldNum" sz="quarter" idx="5"/>
          </p:nvPr>
        </p:nvSpPr>
        <p:spPr/>
        <p:txBody>
          <a:bodyPr/>
          <a:lstStyle/>
          <a:p>
            <a:fld id="{0F5038E3-B7CF-455E-96F4-A4DE1B143443}" type="slidenum">
              <a:rPr lang="fr-FR" smtClean="0"/>
              <a:pPr/>
              <a:t>54</a:t>
            </a:fld>
            <a:endParaRPr lang="fr-FR"/>
          </a:p>
        </p:txBody>
      </p:sp>
    </p:spTree>
    <p:extLst>
      <p:ext uri="{BB962C8B-B14F-4D97-AF65-F5344CB8AC3E}">
        <p14:creationId xmlns:p14="http://schemas.microsoft.com/office/powerpoint/2010/main" val="225262685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FE013F-9FAC-575D-6A4B-38EA5B93ED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270381-D46D-A74F-9D64-C4385C13B9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9EC4B93-BF19-D671-EE9B-5C22C7A6AE0A}"/>
              </a:ext>
            </a:extLst>
          </p:cNvPr>
          <p:cNvSpPr>
            <a:spLocks noGrp="1"/>
          </p:cNvSpPr>
          <p:nvPr>
            <p:ph type="body" idx="1"/>
          </p:nvPr>
        </p:nvSpPr>
        <p:spPr/>
        <p:txBody>
          <a:bodyPr/>
          <a:lstStyle/>
          <a:p>
            <a:pPr marL="0" indent="0">
              <a:buFontTx/>
              <a:buNone/>
            </a:pPr>
            <a:r>
              <a:rPr lang="fr-FR" u="none" dirty="0">
                <a:latin typeface="Calibri" panose="020F0502020204030204" pitchFamily="34" charset="0"/>
              </a:rPr>
              <a:t>Même démarche.</a:t>
            </a:r>
            <a:br>
              <a:rPr lang="fr-FR" u="none" dirty="0">
                <a:latin typeface="Calibri" panose="020F0502020204030204" pitchFamily="34" charset="0"/>
              </a:rPr>
            </a:br>
            <a:r>
              <a:rPr lang="fr-FR" b="1" u="none" dirty="0">
                <a:latin typeface="Calibri" panose="020F0502020204030204" pitchFamily="34" charset="0"/>
              </a:rPr>
              <a:t>Réponse attendue </a:t>
            </a:r>
            <a:r>
              <a:rPr lang="fr-FR" u="none" dirty="0">
                <a:latin typeface="Calibri" panose="020F0502020204030204" pitchFamily="34" charset="0"/>
              </a:rPr>
              <a:t>: 7 090.</a:t>
            </a:r>
            <a:r>
              <a:rPr lang="fr-FR" i="1" u="none" dirty="0">
                <a:latin typeface="Calibri" panose="020F0502020204030204" pitchFamily="34" charset="0"/>
              </a:rPr>
              <a:t> </a:t>
            </a:r>
          </a:p>
          <a:p>
            <a:pPr marL="0" indent="0">
              <a:buFontTx/>
              <a:buNone/>
            </a:pPr>
            <a:r>
              <a:rPr lang="fr-FR" i="0" u="none" baseline="0" dirty="0">
                <a:latin typeface="Calibri" panose="020F0502020204030204" pitchFamily="34" charset="0"/>
              </a:rPr>
              <a:t>Faire remarquer qu’une fois de plus pour calculer, on utilise les décompositions des nombres en dizaines et unités ainsi que les résultats appris par cœur.</a:t>
            </a:r>
          </a:p>
          <a:p>
            <a:pPr marL="0" indent="0"/>
            <a:r>
              <a:rPr lang="fr-FR" i="1" u="none" dirty="0">
                <a:latin typeface="Calibri" panose="020F0502020204030204" pitchFamily="34" charset="0"/>
              </a:rPr>
              <a:t>→ 3 545, c'est 3 000 + 500 + 40 + 5. Le double de 3 545, c'est le double de 3 000 (6 000) + le double de 500 (1 000) + le double de 40 (80) + le double de 5 (10). Donc le double de 3 545, c'est 6 000 + 1 000 + 80 + 10 donc 7 090.</a:t>
            </a:r>
            <a:endParaRPr lang="en-US" u="none" dirty="0">
              <a:latin typeface="Calibri" panose="020F0502020204030204" pitchFamily="34" charset="0"/>
            </a:endParaRPr>
          </a:p>
          <a:p>
            <a:pPr marL="0" indent="0"/>
            <a:endParaRPr lang="fr-FR" u="none" dirty="0"/>
          </a:p>
        </p:txBody>
      </p:sp>
      <p:sp>
        <p:nvSpPr>
          <p:cNvPr id="4" name="Espace réservé du numéro de diapositive 3">
            <a:extLst>
              <a:ext uri="{FF2B5EF4-FFF2-40B4-BE49-F238E27FC236}">
                <a16:creationId xmlns:a16="http://schemas.microsoft.com/office/drawing/2014/main" id="{39C116BE-157C-DEEF-545D-EF3AFA6C840D}"/>
              </a:ext>
            </a:extLst>
          </p:cNvPr>
          <p:cNvSpPr>
            <a:spLocks noGrp="1"/>
          </p:cNvSpPr>
          <p:nvPr>
            <p:ph type="sldNum" sz="quarter" idx="5"/>
          </p:nvPr>
        </p:nvSpPr>
        <p:spPr/>
        <p:txBody>
          <a:bodyPr/>
          <a:lstStyle/>
          <a:p>
            <a:fld id="{0F5038E3-B7CF-455E-96F4-A4DE1B143443}" type="slidenum">
              <a:rPr lang="fr-FR" smtClean="0"/>
              <a:pPr/>
              <a:t>55</a:t>
            </a:fld>
            <a:endParaRPr lang="fr-FR"/>
          </a:p>
        </p:txBody>
      </p:sp>
    </p:spTree>
    <p:extLst>
      <p:ext uri="{BB962C8B-B14F-4D97-AF65-F5344CB8AC3E}">
        <p14:creationId xmlns:p14="http://schemas.microsoft.com/office/powerpoint/2010/main" val="89259268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C8FC0-2439-B405-6E03-F22E986C01B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C3BD044-97A1-3CB1-7910-17DF4730976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13661D8-9A40-C909-847E-597DA10E9813}"/>
              </a:ext>
            </a:extLst>
          </p:cNvPr>
          <p:cNvSpPr>
            <a:spLocks noGrp="1"/>
          </p:cNvSpPr>
          <p:nvPr>
            <p:ph type="body" idx="1"/>
          </p:nvPr>
        </p:nvSpPr>
        <p:spPr/>
        <p:txBody>
          <a:bodyPr/>
          <a:lstStyle/>
          <a:p>
            <a:pPr marL="0"/>
            <a:r>
              <a:rPr lang="fr-FR">
                <a:latin typeface="Calibri" panose="020F0502020204030204" pitchFamily="34" charset="0"/>
              </a:rPr>
              <a:t>Même démarche.</a:t>
            </a:r>
            <a:br>
              <a:rPr lang="fr-FR">
                <a:latin typeface="Calibri" panose="020F0502020204030204" pitchFamily="34" charset="0"/>
              </a:rPr>
            </a:br>
            <a:r>
              <a:rPr lang="fr-FR" b="1">
                <a:latin typeface="Calibri" panose="020F0502020204030204" pitchFamily="34" charset="0"/>
              </a:rPr>
              <a:t>Réponse attendue </a:t>
            </a:r>
            <a:r>
              <a:rPr lang="fr-FR">
                <a:latin typeface="Calibri" panose="020F0502020204030204" pitchFamily="34" charset="0"/>
              </a:rPr>
              <a:t>: 336.</a:t>
            </a:r>
          </a:p>
          <a:p>
            <a:pPr marL="0"/>
            <a:r>
              <a:rPr lang="fr-FR" i="1" u="none">
                <a:latin typeface="Calibri" panose="020F0502020204030204" pitchFamily="34" charset="0"/>
              </a:rPr>
              <a:t>→ 672, c'est 600 + 70 + 2. La moitié de 672, c'est donc la moitié de 600 (300) + la moitié de 70 (35) + la moitié de 2 (1). Donc la moitié de 672, c'est 300 + 35 + 1 donc 336.</a:t>
            </a:r>
            <a:endParaRPr lang="fr-FR" u="none">
              <a:latin typeface="Calibri" panose="020F0502020204030204" pitchFamily="34" charset="0"/>
            </a:endParaRPr>
          </a:p>
          <a:p>
            <a:pPr marL="0"/>
            <a:r>
              <a:rPr lang="fr-FR" i="1" u="none">
                <a:latin typeface="Calibri" panose="020F0502020204030204" pitchFamily="34" charset="0"/>
              </a:rPr>
              <a:t>→ 672, c'est 600 + 60 + 10 + 2. La moitié de 672, c'est donc la moitié de 600 (300) + la moitié de 60 (30) + la moitié de 10 (5) + la moitié de 2 (1). Donc la moitié de 672, c'est 300 + 30 + 5 + 1 donc 336.</a:t>
            </a:r>
            <a:endParaRPr lang="fr-FR" u="none">
              <a:latin typeface="Calibri" panose="020F0502020204030204" pitchFamily="34" charset="0"/>
            </a:endParaRPr>
          </a:p>
          <a:p>
            <a:pPr marL="0"/>
            <a:r>
              <a:rPr lang="fr-FR" u="none">
                <a:latin typeface="Calibri" panose="020F0502020204030204" pitchFamily="34" charset="0"/>
              </a:rPr>
              <a:t>Il est également possible d'envisager d'autres décompositions selon les connaissances des élèves sur les moitiés (672 = 600 + 60 + 12 par exemple).</a:t>
            </a:r>
            <a:br>
              <a:rPr lang="fr-FR">
                <a:latin typeface="Calibri" panose="020F0502020204030204" pitchFamily="34" charset="0"/>
              </a:rPr>
            </a:br>
            <a:endParaRPr lang="fr-FR">
              <a:latin typeface="Calibri" panose="020F0502020204030204" pitchFamily="34" charset="0"/>
            </a:endParaRPr>
          </a:p>
          <a:p>
            <a:pPr marL="0"/>
            <a:endParaRPr lang="fr-FR" i="1"/>
          </a:p>
        </p:txBody>
      </p:sp>
      <p:sp>
        <p:nvSpPr>
          <p:cNvPr id="4" name="Espace réservé du numéro de diapositive 3">
            <a:extLst>
              <a:ext uri="{FF2B5EF4-FFF2-40B4-BE49-F238E27FC236}">
                <a16:creationId xmlns:a16="http://schemas.microsoft.com/office/drawing/2014/main" id="{C83FEBEB-97C3-5E25-C3F5-A5AF1A9964E6}"/>
              </a:ext>
            </a:extLst>
          </p:cNvPr>
          <p:cNvSpPr>
            <a:spLocks noGrp="1"/>
          </p:cNvSpPr>
          <p:nvPr>
            <p:ph type="sldNum" sz="quarter" idx="5"/>
          </p:nvPr>
        </p:nvSpPr>
        <p:spPr/>
        <p:txBody>
          <a:bodyPr/>
          <a:lstStyle/>
          <a:p>
            <a:fld id="{0F5038E3-B7CF-455E-96F4-A4DE1B143443}" type="slidenum">
              <a:rPr lang="fr-FR" smtClean="0"/>
              <a:pPr/>
              <a:t>56</a:t>
            </a:fld>
            <a:endParaRPr lang="fr-FR"/>
          </a:p>
        </p:txBody>
      </p:sp>
    </p:spTree>
    <p:extLst>
      <p:ext uri="{BB962C8B-B14F-4D97-AF65-F5344CB8AC3E}">
        <p14:creationId xmlns:p14="http://schemas.microsoft.com/office/powerpoint/2010/main" val="41746490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F887E-4AFE-28DB-0EE8-AF56B81CE75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66E0A7C-48AA-B9D6-36FB-4B5B53F0301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3011394-0578-63E4-75BE-E97E0A492692}"/>
              </a:ext>
            </a:extLst>
          </p:cNvPr>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3 802.</a:t>
            </a:r>
            <a:endParaRPr lang="fr-FR" i="1">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4B89C71A-23B4-3547-5443-7023949D482D}"/>
              </a:ext>
            </a:extLst>
          </p:cNvPr>
          <p:cNvSpPr>
            <a:spLocks noGrp="1"/>
          </p:cNvSpPr>
          <p:nvPr>
            <p:ph type="sldNum" sz="quarter" idx="5"/>
          </p:nvPr>
        </p:nvSpPr>
        <p:spPr/>
        <p:txBody>
          <a:bodyPr/>
          <a:lstStyle/>
          <a:p>
            <a:fld id="{0F5038E3-B7CF-455E-96F4-A4DE1B143443}" type="slidenum">
              <a:rPr lang="fr-FR" smtClean="0"/>
              <a:pPr/>
              <a:t>57</a:t>
            </a:fld>
            <a:endParaRPr lang="fr-FR"/>
          </a:p>
        </p:txBody>
      </p:sp>
    </p:spTree>
    <p:extLst>
      <p:ext uri="{BB962C8B-B14F-4D97-AF65-F5344CB8AC3E}">
        <p14:creationId xmlns:p14="http://schemas.microsoft.com/office/powerpoint/2010/main" val="106003426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F18DDB9C-22AB-DC3E-1DA5-8FA3411987D3}"/>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90FE6C61-7462-63A0-474A-89E47A98579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FC6C06A9-0641-1BCF-7606-5A405AA14EE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calculer le quotient d’une division.</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4F263428-258A-AFE8-A045-24CB61D2833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58</a:t>
            </a:fld>
            <a:endParaRPr/>
          </a:p>
        </p:txBody>
      </p:sp>
    </p:spTree>
    <p:extLst>
      <p:ext uri="{BB962C8B-B14F-4D97-AF65-F5344CB8AC3E}">
        <p14:creationId xmlns:p14="http://schemas.microsoft.com/office/powerpoint/2010/main" val="27124691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2" name="Google Shape;702;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a:t>Rappelez-vous, on a découvert ce qu’était une division. Qui peut rappeler en quoi consiste cette opération et qu’est-ce que le quotient ?</a:t>
            </a:r>
            <a:br>
              <a:rPr lang="fr-FR" b="0" i="1"/>
            </a:br>
            <a:r>
              <a:rPr lang="fr-FR" b="0" i="0"/>
              <a:t>Interroger quelques élèves (reformulation en diapositive suivante).</a:t>
            </a:r>
            <a:endParaRPr/>
          </a:p>
        </p:txBody>
      </p:sp>
      <p:sp>
        <p:nvSpPr>
          <p:cNvPr id="703" name="Google Shape;703;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 name="Google Shape;7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a:latin typeface="Arial"/>
                <a:ea typeface="Arial"/>
                <a:cs typeface="Arial"/>
                <a:sym typeface="Arial"/>
              </a:rPr>
              <a:t>Même démarche. </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b="0">
                <a:latin typeface="Arial"/>
                <a:ea typeface="Arial"/>
                <a:cs typeface="Arial"/>
                <a:sym typeface="Arial"/>
              </a:rPr>
              <a:t>1 200. </a:t>
            </a:r>
            <a:endParaRPr b="0"/>
          </a:p>
          <a:p>
            <a:pPr marL="0" lvl="0" indent="0" algn="l" rtl="0">
              <a:lnSpc>
                <a:spcPct val="100000"/>
              </a:lnSpc>
              <a:spcBef>
                <a:spcPts val="0"/>
              </a:spcBef>
              <a:spcAft>
                <a:spcPts val="0"/>
              </a:spcAft>
              <a:buClr>
                <a:schemeClr val="dk1"/>
              </a:buClr>
              <a:buSzPts val="1400"/>
              <a:buFont typeface="Arial"/>
              <a:buNone/>
            </a:pPr>
            <a:r>
              <a:rPr lang="fr-FR">
                <a:latin typeface="Arial"/>
                <a:ea typeface="Arial"/>
                <a:cs typeface="Arial"/>
                <a:sym typeface="Arial"/>
              </a:rPr>
              <a:t>Faire</a:t>
            </a:r>
            <a:r>
              <a:rPr lang="fr-FR" sz="1200">
                <a:latin typeface="Arial"/>
                <a:ea typeface="Arial"/>
                <a:cs typeface="Arial"/>
                <a:sym typeface="Arial"/>
              </a:rPr>
              <a:t> verbaliser que </a:t>
            </a:r>
            <a:r>
              <a:rPr lang="fr-FR" sz="1200" strike="noStrike">
                <a:latin typeface="Arial"/>
                <a:ea typeface="Arial"/>
                <a:cs typeface="Arial"/>
                <a:sym typeface="Arial"/>
              </a:rPr>
              <a:t>chercher</a:t>
            </a:r>
            <a:r>
              <a:rPr lang="fr-FR" sz="1200">
                <a:latin typeface="Arial"/>
                <a:ea typeface="Arial"/>
                <a:cs typeface="Arial"/>
                <a:sym typeface="Arial"/>
              </a:rPr>
              <a:t> «</a:t>
            </a:r>
            <a:r>
              <a:rPr lang="fr-FR" i="0">
                <a:latin typeface="Arial"/>
                <a:ea typeface="Arial"/>
                <a:cs typeface="Arial"/>
                <a:sym typeface="Arial"/>
              </a:rPr>
              <a:t> </a:t>
            </a:r>
            <a:r>
              <a:rPr lang="fr-FR" sz="1200">
                <a:latin typeface="Arial"/>
                <a:ea typeface="Arial"/>
                <a:cs typeface="Arial"/>
                <a:sym typeface="Arial"/>
              </a:rPr>
              <a:t>le double de…</a:t>
            </a:r>
            <a:r>
              <a:rPr lang="fr-FR" i="0">
                <a:latin typeface="Arial"/>
                <a:ea typeface="Arial"/>
                <a:cs typeface="Arial"/>
                <a:sym typeface="Arial"/>
              </a:rPr>
              <a:t> </a:t>
            </a:r>
            <a:r>
              <a:rPr lang="fr-FR" sz="1200">
                <a:latin typeface="Arial"/>
                <a:ea typeface="Arial"/>
                <a:cs typeface="Arial"/>
                <a:sym typeface="Arial"/>
              </a:rPr>
              <a:t>»</a:t>
            </a:r>
            <a:r>
              <a:rPr lang="fr-FR" sz="1200" strike="noStrike">
                <a:latin typeface="Arial"/>
                <a:ea typeface="Arial"/>
                <a:cs typeface="Arial"/>
                <a:sym typeface="Arial"/>
              </a:rPr>
              <a:t>, c’est comme chercher </a:t>
            </a:r>
            <a:r>
              <a:rPr lang="fr-FR" sz="1200">
                <a:latin typeface="Arial"/>
                <a:ea typeface="Arial"/>
                <a:cs typeface="Arial"/>
                <a:sym typeface="Arial"/>
              </a:rPr>
              <a:t>la somme de deux termes identiques.</a:t>
            </a:r>
            <a:endParaRPr/>
          </a:p>
        </p:txBody>
      </p:sp>
      <p:sp>
        <p:nvSpPr>
          <p:cNvPr id="76" name="Google Shape;7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p7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9" name="Google Shape;709;p7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0"/>
              <a:t>Lire le texte.</a:t>
            </a:r>
            <a:endParaRPr/>
          </a:p>
          <a:p>
            <a:pPr marL="0" marR="0" lvl="0" indent="0" algn="l" rtl="0">
              <a:lnSpc>
                <a:spcPct val="100000"/>
              </a:lnSpc>
              <a:spcBef>
                <a:spcPts val="0"/>
              </a:spcBef>
              <a:spcAft>
                <a:spcPts val="0"/>
              </a:spcAft>
              <a:buClr>
                <a:schemeClr val="dk1"/>
              </a:buClr>
              <a:buSzPts val="1200"/>
              <a:buFont typeface="Calibri"/>
              <a:buNone/>
            </a:pPr>
            <a:endParaRPr b="0" i="0"/>
          </a:p>
        </p:txBody>
      </p:sp>
      <p:sp>
        <p:nvSpPr>
          <p:cNvPr id="710" name="Google Shape;710;p7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7" name="Google Shape;717;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a:t>Dans 10, combien de fois 2 ?</a:t>
            </a:r>
            <a:endParaRPr/>
          </a:p>
          <a:p>
            <a:pPr marL="0" marR="0" lvl="0" indent="0" algn="l" rtl="0">
              <a:lnSpc>
                <a:spcPct val="100000"/>
              </a:lnSpc>
              <a:spcBef>
                <a:spcPts val="0"/>
              </a:spcBef>
              <a:spcAft>
                <a:spcPts val="0"/>
              </a:spcAft>
              <a:buClr>
                <a:schemeClr val="dk1"/>
              </a:buClr>
              <a:buSzPts val="1200"/>
              <a:buFont typeface="Calibri"/>
              <a:buNone/>
            </a:pPr>
            <a:r>
              <a:rPr lang="fr-FR" b="0" i="0"/>
              <a:t>Laisser quelques secondes de recherche aux élèves, valider ou invalider d’un signe discret.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b="0">
                <a:latin typeface="Arial"/>
                <a:ea typeface="Arial"/>
                <a:cs typeface="Arial"/>
                <a:sym typeface="Arial"/>
              </a:rPr>
              <a:t>5. </a:t>
            </a:r>
            <a:endParaRPr b="0"/>
          </a:p>
          <a:p>
            <a:pPr marL="0" marR="0" lvl="0" indent="0" algn="l" rtl="0">
              <a:lnSpc>
                <a:spcPct val="100000"/>
              </a:lnSpc>
              <a:spcBef>
                <a:spcPts val="0"/>
              </a:spcBef>
              <a:spcAft>
                <a:spcPts val="0"/>
              </a:spcAft>
              <a:buClr>
                <a:schemeClr val="dk1"/>
              </a:buClr>
              <a:buSzPts val="1200"/>
              <a:buFont typeface="Calibri"/>
              <a:buNone/>
            </a:pPr>
            <a:r>
              <a:rPr lang="fr-FR" b="0" i="0"/>
              <a:t>Reprendre en collectif en interrogeant un élève. </a:t>
            </a:r>
            <a:endParaRPr/>
          </a:p>
          <a:p>
            <a:pPr marL="0" marR="0" lvl="0" indent="0" algn="l" rtl="0">
              <a:lnSpc>
                <a:spcPct val="100000"/>
              </a:lnSpc>
              <a:spcBef>
                <a:spcPts val="0"/>
              </a:spcBef>
              <a:spcAft>
                <a:spcPts val="0"/>
              </a:spcAft>
              <a:buClr>
                <a:schemeClr val="dk1"/>
              </a:buClr>
              <a:buSzPts val="1200"/>
              <a:buFont typeface="Calibri"/>
              <a:buNone/>
            </a:pPr>
            <a:r>
              <a:rPr lang="fr-FR" b="0" i="0"/>
              <a:t>Si besoin, dessiner 10 jetons au tableau et faire des groupes de 2 jetons pour ainsi constater qu’on a fait 5 groupes. </a:t>
            </a:r>
            <a:endParaRPr/>
          </a:p>
          <a:p>
            <a:pPr marL="0" marR="0" lvl="0" indent="0" algn="l" rtl="0">
              <a:lnSpc>
                <a:spcPct val="100000"/>
              </a:lnSpc>
              <a:spcBef>
                <a:spcPts val="0"/>
              </a:spcBef>
              <a:spcAft>
                <a:spcPts val="0"/>
              </a:spcAft>
              <a:buClr>
                <a:schemeClr val="dk1"/>
              </a:buClr>
              <a:buSzPts val="1200"/>
              <a:buFont typeface="Calibri"/>
              <a:buNone/>
            </a:pPr>
            <a:r>
              <a:rPr lang="fr-FR" b="0" i="0"/>
              <a:t>Montrer aux élèves que si l’on connait par cœur 5 </a:t>
            </a:r>
            <a:r>
              <a:rPr lang="fr-FR" sz="1200" b="0" i="0" u="none" strike="noStrike" cap="none">
                <a:solidFill>
                  <a:srgbClr val="000000"/>
                </a:solidFill>
                <a:latin typeface="Arial"/>
                <a:ea typeface="Arial"/>
                <a:cs typeface="Arial"/>
                <a:sym typeface="Arial"/>
              </a:rPr>
              <a:t>×</a:t>
            </a:r>
            <a:r>
              <a:rPr lang="fr-FR" b="0" i="0"/>
              <a:t> 2 = 10 alors 10 = … </a:t>
            </a:r>
            <a:r>
              <a:rPr lang="fr-FR" sz="1200" b="0" i="0" u="none" strike="noStrike" cap="none">
                <a:solidFill>
                  <a:srgbClr val="000000"/>
                </a:solidFill>
                <a:latin typeface="Arial"/>
                <a:ea typeface="Arial"/>
                <a:cs typeface="Arial"/>
                <a:sym typeface="Arial"/>
              </a:rPr>
              <a:t>×</a:t>
            </a:r>
            <a:r>
              <a:rPr lang="fr-FR" b="0" i="0"/>
              <a:t> 2 est facile à compléter (diapositive suivante).</a:t>
            </a:r>
            <a:endParaRPr/>
          </a:p>
        </p:txBody>
      </p:sp>
      <p:sp>
        <p:nvSpPr>
          <p:cNvPr id="718" name="Google Shape;718;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5" name="Google Shape;725;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i="1"/>
              <a:t>La réponse à la question précédente était 5. 10 = 5 × 2. </a:t>
            </a:r>
            <a:r>
              <a:rPr lang="fr-FR" i="0"/>
              <a:t>Compléter la première multiplication à trou. </a:t>
            </a:r>
            <a:br>
              <a:rPr lang="fr-FR" i="0"/>
            </a:br>
            <a:r>
              <a:rPr lang="fr-FR" i="1"/>
              <a:t>Comme dans une multiplication je peux changer l’ordre des nombres, 10 est aussi égal à 2 × 5. </a:t>
            </a:r>
            <a:r>
              <a:rPr lang="fr-FR" i="0"/>
              <a:t>Compléter la seconde multiplication à trou. </a:t>
            </a:r>
            <a:br>
              <a:rPr lang="fr-FR" i="0"/>
            </a:br>
            <a:endParaRPr i="1"/>
          </a:p>
        </p:txBody>
      </p:sp>
      <p:sp>
        <p:nvSpPr>
          <p:cNvPr id="726" name="Google Shape;726;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5" name="Google Shape;735;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i="1"/>
              <a:t>Si 10 = 2 × 5, alors 10 </a:t>
            </a:r>
            <a:r>
              <a:rPr lang="fr-FR" sz="1200"/>
              <a:t>÷</a:t>
            </a:r>
            <a:r>
              <a:rPr lang="fr-FR" i="1"/>
              <a:t> 2 = 5. Ce nombre est le quotient de la division de 10 par 2. </a:t>
            </a:r>
            <a:endParaRPr/>
          </a:p>
          <a:p>
            <a:pPr marL="0" lvl="0" indent="0" algn="l" rtl="0">
              <a:lnSpc>
                <a:spcPct val="100000"/>
              </a:lnSpc>
              <a:spcBef>
                <a:spcPts val="0"/>
              </a:spcBef>
              <a:spcAft>
                <a:spcPts val="0"/>
              </a:spcAft>
              <a:buClr>
                <a:schemeClr val="dk1"/>
              </a:buClr>
              <a:buSzPts val="1400"/>
              <a:buFont typeface="Calibri"/>
              <a:buNone/>
            </a:pPr>
            <a:r>
              <a:rPr lang="fr-FR" i="0"/>
              <a:t>Compléter les pointillés.</a:t>
            </a:r>
            <a:endParaRPr/>
          </a:p>
        </p:txBody>
      </p:sp>
      <p:sp>
        <p:nvSpPr>
          <p:cNvPr id="736" name="Google Shape;736;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5" name="Google Shape;745;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a:t>Même démarche. </a:t>
            </a:r>
            <a:r>
              <a:rPr lang="fr-FR" strike="sngStrike"/>
              <a:t>Écrire les multiplications à trous. </a:t>
            </a:r>
            <a:r>
              <a:rPr lang="fr-FR" u="sng"/>
              <a:t>Compléter les pointillés.</a:t>
            </a:r>
            <a:endParaRPr u="sng"/>
          </a:p>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8. </a:t>
            </a:r>
            <a:endParaRPr/>
          </a:p>
        </p:txBody>
      </p:sp>
      <p:sp>
        <p:nvSpPr>
          <p:cNvPr id="746" name="Google Shape;746;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64</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4" name="Google Shape;754;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4. </a:t>
            </a:r>
            <a:endParaRPr/>
          </a:p>
        </p:txBody>
      </p:sp>
      <p:sp>
        <p:nvSpPr>
          <p:cNvPr id="755" name="Google Shape;755;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65</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3" name="Google Shape;763;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i="1"/>
              <a:t>Désormais, je vous présente la division directement avec le signe mathématique.</a:t>
            </a:r>
            <a:endParaRPr/>
          </a:p>
          <a:p>
            <a:pPr marL="0" lvl="0" indent="0" algn="l" rtl="0">
              <a:lnSpc>
                <a:spcPct val="100000"/>
              </a:lnSpc>
              <a:spcBef>
                <a:spcPts val="0"/>
              </a:spcBef>
              <a:spcAft>
                <a:spcPts val="0"/>
              </a:spcAft>
              <a:buClr>
                <a:schemeClr val="dk1"/>
              </a:buClr>
              <a:buSzPts val="1400"/>
              <a:buFont typeface="Calibri"/>
              <a:buNone/>
            </a:pPr>
            <a:r>
              <a:rPr lang="fr-FR"/>
              <a:t>Verbaliser le calcul : </a:t>
            </a:r>
            <a:r>
              <a:rPr lang="fr-FR" b="0" i="1"/>
              <a:t>on veut calculer </a:t>
            </a:r>
            <a:r>
              <a:rPr lang="fr-FR" i="1"/>
              <a:t>45 divisé par 5, on peut aussi dire « dans 45, combien de fois 5 ? ». </a:t>
            </a:r>
            <a:endParaRPr/>
          </a:p>
          <a:p>
            <a:pPr marL="0" indent="0">
              <a:buClr>
                <a:schemeClr val="dk1"/>
              </a:buClr>
            </a:pPr>
            <a:r>
              <a:rPr lang="fr-FR" i="0"/>
              <a:t>Écrire au tableau la multiplication à trou 45 = …. × 5</a:t>
            </a:r>
            <a:r>
              <a:rPr lang="fr-FR"/>
              <a:t> </a:t>
            </a:r>
            <a:r>
              <a:rPr lang="fr-FR" u="none"/>
              <a:t>sous la division et tracer un arc de cercle pour relier les deux égalités</a:t>
            </a:r>
            <a:r>
              <a:rPr lang="fr-FR" i="0" u="none"/>
              <a:t>.</a:t>
            </a:r>
            <a:endParaRPr u="none"/>
          </a:p>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b="0"/>
              <a:t>9</a:t>
            </a:r>
            <a:r>
              <a:rPr lang="fr-FR"/>
              <a:t>. </a:t>
            </a:r>
            <a:endParaRPr/>
          </a:p>
        </p:txBody>
      </p:sp>
      <p:sp>
        <p:nvSpPr>
          <p:cNvPr id="764" name="Google Shape;764;p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66</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Google Shape;772;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a:t>Même démarche.</a:t>
            </a:r>
            <a:endParaRPr/>
          </a:p>
          <a:p>
            <a:pPr marL="0" lvl="0" indent="0" algn="l" rtl="0">
              <a:lnSpc>
                <a:spcPct val="100000"/>
              </a:lnSpc>
              <a:spcBef>
                <a:spcPts val="0"/>
              </a:spcBef>
              <a:spcAft>
                <a:spcPts val="0"/>
              </a:spcAft>
              <a:buClr>
                <a:schemeClr val="dk1"/>
              </a:buClr>
              <a:buSzPts val="1400"/>
              <a:buFont typeface="Calibri"/>
              <a:buNone/>
            </a:pPr>
            <a:r>
              <a:rPr lang="fr-FR" b="1"/>
              <a:t>Réponse attendue</a:t>
            </a:r>
            <a:r>
              <a:rPr lang="fr-FR" b="0"/>
              <a:t> : </a:t>
            </a:r>
            <a:r>
              <a:rPr lang="fr-FR"/>
              <a:t>9. </a:t>
            </a:r>
            <a:endParaRPr/>
          </a:p>
        </p:txBody>
      </p:sp>
      <p:sp>
        <p:nvSpPr>
          <p:cNvPr id="773" name="Google Shape;773;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67</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1" name="Google Shape;781;p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6. </a:t>
            </a:r>
            <a:endParaRPr/>
          </a:p>
        </p:txBody>
      </p:sp>
      <p:sp>
        <p:nvSpPr>
          <p:cNvPr id="782" name="Google Shape;782;p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68</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23F47327-2632-7FEA-2ABD-E7F03270DFBC}"/>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74E32451-4F19-FEDB-3305-369DA1F7221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15A36FCB-1837-179C-0234-8DDE935CCEE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comparer des fractions. Parfois les dénominateurs seront identiques, parfois ils seront différents. </a:t>
            </a:r>
            <a:endParaRPr/>
          </a:p>
        </p:txBody>
      </p:sp>
      <p:sp>
        <p:nvSpPr>
          <p:cNvPr id="330" name="Google Shape;330;p155:notes">
            <a:extLst>
              <a:ext uri="{FF2B5EF4-FFF2-40B4-BE49-F238E27FC236}">
                <a16:creationId xmlns:a16="http://schemas.microsoft.com/office/drawing/2014/main" id="{3335EDB6-138B-16C4-C098-D1C4D0F1F1B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69</a:t>
            </a:fld>
            <a:endParaRPr/>
          </a:p>
        </p:txBody>
      </p:sp>
    </p:spTree>
    <p:extLst>
      <p:ext uri="{BB962C8B-B14F-4D97-AF65-F5344CB8AC3E}">
        <p14:creationId xmlns:p14="http://schemas.microsoft.com/office/powerpoint/2010/main" val="2964377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a:t>
            </a:r>
            <a:r>
              <a:rPr lang="fr-FR" sz="1200" b="0">
                <a:latin typeface="Arial"/>
                <a:ea typeface="Arial"/>
                <a:cs typeface="Arial"/>
                <a:sym typeface="Arial"/>
              </a:rPr>
              <a:t> : </a:t>
            </a:r>
            <a:r>
              <a:rPr lang="fr-FR" sz="1200">
                <a:latin typeface="Arial"/>
                <a:ea typeface="Arial"/>
                <a:cs typeface="Arial"/>
                <a:sym typeface="Arial"/>
              </a:rPr>
              <a:t>800.</a:t>
            </a:r>
          </a:p>
          <a:p>
            <a:pPr marL="0" marR="0" lvl="0" indent="0" algn="l" rtl="0">
              <a:lnSpc>
                <a:spcPct val="100000"/>
              </a:lnSpc>
              <a:spcBef>
                <a:spcPts val="0"/>
              </a:spcBef>
              <a:spcAft>
                <a:spcPts val="0"/>
              </a:spcAft>
              <a:buClr>
                <a:schemeClr val="dk1"/>
              </a:buClr>
              <a:buSzPts val="1200"/>
              <a:buFont typeface="Arial"/>
              <a:buNone/>
            </a:pPr>
            <a:r>
              <a:rPr lang="fr-FR"/>
              <a:t>Faire verbaliser lors de la correction que </a:t>
            </a:r>
            <a:r>
              <a:rPr lang="fr-FR" i="1"/>
              <a:t>800, c'est 400 + 400, donc la moitié de 800, c'est 400.</a:t>
            </a:r>
            <a:endParaRPr/>
          </a:p>
        </p:txBody>
      </p:sp>
      <p:sp>
        <p:nvSpPr>
          <p:cNvPr id="92" name="Google Shape;9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defRPr/>
            </a:pPr>
            <a:r>
              <a:rPr lang="fr-FR" i="1">
                <a:latin typeface="Calibri" panose="020F0502020204030204" pitchFamily="34" charset="0"/>
              </a:rPr>
              <a:t>Des</a:t>
            </a:r>
            <a:r>
              <a:rPr lang="fr-FR" i="1" baseline="0">
                <a:latin typeface="Calibri" panose="020F0502020204030204" pitchFamily="34" charset="0"/>
              </a:rPr>
              <a:t> fractions vont apparaitre et vous devez indiquer quelle est la plus grande (et donc la plus petite) en utilisant les signes inférieur</a:t>
            </a:r>
            <a:r>
              <a:rPr lang="fr-FR" i="1">
                <a:latin typeface="Calibri" panose="020F0502020204030204" pitchFamily="34" charset="0"/>
              </a:rPr>
              <a:t>,</a:t>
            </a:r>
            <a:r>
              <a:rPr lang="fr-FR" i="1" baseline="0">
                <a:latin typeface="Calibri" panose="020F0502020204030204" pitchFamily="34" charset="0"/>
              </a:rPr>
              <a:t> </a:t>
            </a:r>
            <a:r>
              <a:rPr lang="fr-FR" i="1" strike="sngStrike" baseline="0">
                <a:latin typeface="Calibri" panose="020F0502020204030204" pitchFamily="34" charset="0"/>
              </a:rPr>
              <a:t>ou</a:t>
            </a:r>
            <a:r>
              <a:rPr lang="fr-FR" i="1" baseline="0">
                <a:latin typeface="Calibri" panose="020F0502020204030204" pitchFamily="34" charset="0"/>
              </a:rPr>
              <a:t> supérieur</a:t>
            </a:r>
            <a:r>
              <a:rPr lang="fr-FR" i="1">
                <a:latin typeface="Calibri" panose="020F0502020204030204" pitchFamily="34" charset="0"/>
              </a:rPr>
              <a:t> </a:t>
            </a:r>
            <a:r>
              <a:rPr lang="fr-FR" i="1" u="none">
                <a:latin typeface="Calibri" panose="020F0502020204030204" pitchFamily="34" charset="0"/>
              </a:rPr>
              <a:t>ou égal</a:t>
            </a:r>
            <a:r>
              <a:rPr lang="fr-FR" i="0" u="none" baseline="0">
                <a:latin typeface="Calibri" panose="020F0502020204030204" pitchFamily="34" charset="0"/>
              </a:rPr>
              <a:t>.</a:t>
            </a:r>
            <a:endParaRPr lang="fr-FR" i="1" u="none">
              <a:latin typeface="Calibri" panose="020F0502020204030204" pitchFamily="34" charset="0"/>
            </a:endParaRPr>
          </a:p>
          <a:p>
            <a:pPr marL="0"/>
            <a:r>
              <a:rPr lang="fr-FR" i="1" u="none">
                <a:latin typeface="Calibri" panose="020F0502020204030204" pitchFamily="34" charset="0"/>
              </a:rPr>
              <a:t>Commencez par écrire les </a:t>
            </a:r>
            <a:r>
              <a:rPr lang="fr-FR" i="1">
                <a:latin typeface="Calibri" panose="020F0502020204030204" pitchFamily="34" charset="0"/>
              </a:rPr>
              <a:t>deux fractions, puis compéter avec le bon signe, un signe tout seul ne veut rien dire.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09953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37B0A-5476-2540-1C8A-BDDD0B7B7E4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A838D75-04D1-8CD2-72B3-DDA78C51656B}"/>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07BF30FD-C613-65A3-50C7-2579C9F6BAE4}"/>
              </a:ext>
            </a:extLst>
          </p:cNvPr>
          <p:cNvSpPr>
            <a:spLocks noGrp="1"/>
          </p:cNvSpPr>
          <p:nvPr>
            <p:ph type="body" idx="1"/>
          </p:nvPr>
        </p:nvSpPr>
        <p:spPr/>
        <p:txBody>
          <a:bodyPr/>
          <a:lstStyle/>
          <a:p>
            <a:pPr marL="0" indent="0">
              <a:defRPr/>
            </a:pPr>
            <a:r>
              <a:rPr lang="fr-FR" i="0">
                <a:latin typeface="Calibri" panose="020F0502020204030204" pitchFamily="34" charset="0"/>
              </a:rPr>
              <a:t>Demander</a:t>
            </a:r>
            <a:r>
              <a:rPr lang="fr-FR" i="0" baseline="0">
                <a:latin typeface="Calibri" panose="020F0502020204030204" pitchFamily="34" charset="0"/>
              </a:rPr>
              <a:t> à un ou plusieurs élèves de lire les deux fractions à voix haute. </a:t>
            </a:r>
            <a:r>
              <a:rPr lang="fr-FR" b="0" i="0" u="none" strike="noStrike" cap="none">
                <a:solidFill>
                  <a:schemeClr val="dk1"/>
                </a:solidFill>
                <a:effectLst/>
                <a:latin typeface="Calibri" panose="020F0502020204030204" pitchFamily="34" charset="0"/>
                <a:ea typeface="Calibri"/>
                <a:cs typeface="Calibri"/>
                <a:sym typeface="Calibri"/>
              </a:rPr>
              <a:t>Puis inviter les élèves à recopier les deux fractions sur leur ardoise et à compléter les pointillés avec le signe approprié. Interroger des élèves </a:t>
            </a:r>
            <a:r>
              <a:rPr lang="fr-FR" i="0" baseline="0">
                <a:latin typeface="Calibri" panose="020F0502020204030204" pitchFamily="34" charset="0"/>
              </a:rPr>
              <a:t>en </a:t>
            </a:r>
            <a:r>
              <a:rPr lang="fr-FR" b="1" i="0" baseline="0">
                <a:latin typeface="Calibri" panose="020F0502020204030204" pitchFamily="34" charset="0"/>
              </a:rPr>
              <a:t>demandant une justification</a:t>
            </a:r>
            <a:r>
              <a:rPr lang="fr-FR" i="0" baseline="0">
                <a:latin typeface="Calibri" panose="020F0502020204030204" pitchFamily="34" charset="0"/>
              </a:rPr>
              <a:t>. </a:t>
            </a:r>
          </a:p>
          <a:p>
            <a:pPr marL="0" indent="0">
              <a:defRPr/>
            </a:pPr>
            <a:r>
              <a:rPr lang="fr-FR" i="0" baseline="0">
                <a:effectLst/>
                <a:latin typeface="Calibri" panose="020F0502020204030204" pitchFamily="34" charset="0"/>
              </a:rPr>
              <a:t>→ </a:t>
            </a:r>
            <a:r>
              <a:rPr lang="fr-FR" i="1" baseline="0">
                <a:effectLst/>
                <a:latin typeface="Calibri" panose="020F0502020204030204" pitchFamily="34" charset="0"/>
              </a:rPr>
              <a:t>Lorsque les dénominateurs sont égaux, on compare les numérateurs (le nombre de parts coloriées) pour trouver la fraction la plus grande. Celle avec le plus </a:t>
            </a:r>
            <a:r>
              <a:rPr lang="fr-FR" i="1" u="none" baseline="0">
                <a:effectLst/>
                <a:latin typeface="Calibri" panose="020F0502020204030204" pitchFamily="34" charset="0"/>
              </a:rPr>
              <a:t>grand</a:t>
            </a:r>
            <a:r>
              <a:rPr lang="fr-FR" i="1" u="none">
                <a:latin typeface="Calibri" panose="020F0502020204030204" pitchFamily="34" charset="0"/>
              </a:rPr>
              <a:t> </a:t>
            </a:r>
            <a:r>
              <a:rPr lang="fr-FR" i="1" u="none" baseline="0">
                <a:effectLst/>
                <a:latin typeface="Calibri" panose="020F0502020204030204" pitchFamily="34" charset="0"/>
              </a:rPr>
              <a:t>numérateur est la plus grande</a:t>
            </a:r>
            <a:r>
              <a:rPr lang="fr-FR" i="1" baseline="0">
                <a:effectLst/>
                <a:latin typeface="Calibri" panose="020F0502020204030204" pitchFamily="34" charset="0"/>
              </a:rPr>
              <a:t>. Ici on a bien 5/6</a:t>
            </a:r>
            <a:r>
              <a:rPr lang="fr-FR" i="1">
                <a:effectLst/>
                <a:latin typeface="Calibri" panose="020F0502020204030204" pitchFamily="34" charset="0"/>
              </a:rPr>
              <a:t> est plus grand que 2/6</a:t>
            </a:r>
            <a:r>
              <a:rPr lang="fr-FR">
                <a:effectLst/>
                <a:latin typeface="Calibri" panose="020F0502020204030204" pitchFamily="34" charset="0"/>
              </a:rPr>
              <a:t>.</a:t>
            </a:r>
            <a:endParaRPr lang="fr-FR" baseline="0">
              <a:effectLst/>
              <a:latin typeface="Calibri" panose="020F0502020204030204" pitchFamily="34" charset="0"/>
            </a:endParaRPr>
          </a:p>
          <a:p>
            <a:pPr marL="0" indent="0">
              <a:defRPr/>
            </a:pPr>
            <a:r>
              <a:rPr lang="fr-FR" b="1" i="0" baseline="0">
                <a:effectLst/>
                <a:latin typeface="Calibri" panose="020F0502020204030204" pitchFamily="34" charset="0"/>
              </a:rPr>
              <a:t>Réponse attendue </a:t>
            </a:r>
            <a:r>
              <a:rPr lang="fr-FR" i="0" baseline="0">
                <a:effectLst/>
                <a:latin typeface="Calibri" panose="020F0502020204030204" pitchFamily="34" charset="0"/>
              </a:rPr>
              <a:t>: 2/6 &lt; 5/6.</a:t>
            </a:r>
            <a:endParaRPr lang="fr-FR" i="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BCB521E3-9A21-E02E-FDC3-681E49BF00FC}"/>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392475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A97FC-8397-7EE9-AB81-A42B28C33A2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0E97212-1C33-F63F-E61C-C96026536BDB}"/>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B735F200-C0A8-9C04-1BF5-4AA66E87EB1B}"/>
              </a:ext>
            </a:extLst>
          </p:cNvPr>
          <p:cNvSpPr>
            <a:spLocks noGrp="1"/>
          </p:cNvSpPr>
          <p:nvPr>
            <p:ph type="body" idx="1"/>
          </p:nvPr>
        </p:nvSpPr>
        <p:spPr/>
        <p:txBody>
          <a:bodyPr/>
          <a:lstStyle/>
          <a:p>
            <a:pPr marL="0">
              <a:defRPr/>
            </a:pPr>
            <a:r>
              <a:rPr lang="fr-FR" u="none">
                <a:latin typeface="Calibri" panose="020F0502020204030204" pitchFamily="34" charset="0"/>
              </a:rPr>
              <a:t>Même démarche.</a:t>
            </a:r>
          </a:p>
          <a:p>
            <a:pPr marL="0" marR="0" lvl="0" indent="-228600" algn="l" defTabSz="914400">
              <a:lnSpc>
                <a:spcPct val="100000"/>
              </a:lnSpc>
              <a:spcBef>
                <a:spcPts val="0"/>
              </a:spcBef>
              <a:spcAft>
                <a:spcPts val="0"/>
              </a:spcAft>
              <a:buSzPts val="1400"/>
              <a:buFont typeface="Arial"/>
              <a:buNone/>
              <a:tabLst/>
              <a:defRPr/>
            </a:pPr>
            <a:r>
              <a:rPr lang="fr-FR" b="1" i="0" baseline="0">
                <a:effectLst/>
                <a:latin typeface="Calibri" panose="020F0502020204030204" pitchFamily="34" charset="0"/>
              </a:rPr>
              <a:t>Réponse attendue </a:t>
            </a:r>
            <a:r>
              <a:rPr lang="fr-FR" i="0" baseline="0">
                <a:effectLst/>
                <a:latin typeface="Calibri" panose="020F0502020204030204" pitchFamily="34" charset="0"/>
              </a:rPr>
              <a:t>: 2/3 &gt; 1/3.</a:t>
            </a:r>
            <a:endParaRPr lang="fr-FR">
              <a:latin typeface="Calibri" panose="020F0502020204030204" pitchFamily="34"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a:p>
        </p:txBody>
      </p:sp>
      <p:sp>
        <p:nvSpPr>
          <p:cNvPr id="4" name="Espace réservé du numéro de diapositive 3">
            <a:extLst>
              <a:ext uri="{FF2B5EF4-FFF2-40B4-BE49-F238E27FC236}">
                <a16:creationId xmlns:a16="http://schemas.microsoft.com/office/drawing/2014/main" id="{DFBF6F54-020A-455F-2D40-8FBE488EFE6F}"/>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5325091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1C5B2-8F77-9345-9201-FADAF8FF98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6DB93B-39BC-36F2-7DEB-1627C4033C2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CEA93C1-DC61-4D9F-B700-B6B8AC29324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a:latin typeface="Calibri" panose="020F0502020204030204" pitchFamily="34" charset="0"/>
              </a:rPr>
              <a:t>Dans les deux fractions, on partage une unité en dix parts égales, on a donc des dixièmes. Dans 7/10,</a:t>
            </a:r>
            <a:r>
              <a:rPr lang="fr-FR" i="1">
                <a:effectLst/>
                <a:latin typeface="Calibri" panose="020F0502020204030204" pitchFamily="34" charset="0"/>
                <a:ea typeface="Calibri" charset="0"/>
                <a:cs typeface="Times New Roman" charset="0"/>
              </a:rPr>
              <a:t> le numérateur, (7), est plus grand que dans 5/10, (5), </a:t>
            </a:r>
            <a:r>
              <a:rPr lang="fr-FR" i="1" baseline="0">
                <a:effectLst/>
                <a:latin typeface="Calibri" panose="020F0502020204030204" pitchFamily="34" charset="0"/>
                <a:ea typeface="Calibri" charset="0"/>
                <a:cs typeface="Times New Roman" charset="0"/>
              </a:rPr>
              <a:t>d</a:t>
            </a:r>
            <a:r>
              <a:rPr lang="fr-FR" i="1">
                <a:effectLst/>
                <a:latin typeface="Calibri" panose="020F0502020204030204" pitchFamily="34" charset="0"/>
                <a:ea typeface="Calibri" charset="0"/>
                <a:cs typeface="Times New Roman" charset="0"/>
              </a:rPr>
              <a:t>onc 7/10 est plus grand que 5/10</a:t>
            </a:r>
            <a:r>
              <a:rPr lang="fr-FR">
                <a:effectLst/>
                <a:latin typeface="Calibri" panose="020F0502020204030204" pitchFamily="34" charset="0"/>
                <a:ea typeface="Calibri" charset="0"/>
                <a:cs typeface="Times New Roman" charset="0"/>
              </a:rPr>
              <a:t>. </a:t>
            </a:r>
            <a:r>
              <a:rPr lang="fr-FR" i="1">
                <a:effectLst/>
                <a:latin typeface="Calibri" panose="020F0502020204030204" pitchFamily="34" charset="0"/>
                <a:ea typeface="Calibri" charset="0"/>
                <a:cs typeface="Times New Roman" charset="0"/>
              </a:rPr>
              <a:t>Effectivement,</a:t>
            </a:r>
            <a:r>
              <a:rPr lang="fr-FR" i="1" baseline="0">
                <a:effectLst/>
                <a:latin typeface="Calibri" panose="020F0502020204030204" pitchFamily="34" charset="0"/>
                <a:ea typeface="Calibri" charset="0"/>
                <a:cs typeface="Times New Roman" charset="0"/>
              </a:rPr>
              <a:t> sur les rectangles, </a:t>
            </a:r>
            <a:r>
              <a:rPr lang="fr-FR" i="1">
                <a:effectLst/>
                <a:latin typeface="Calibri" panose="020F0502020204030204" pitchFamily="34" charset="0"/>
                <a:ea typeface="Calibri" charset="0"/>
                <a:cs typeface="Times New Roman" charset="0"/>
              </a:rPr>
              <a:t>on a colorié plus de</a:t>
            </a:r>
            <a:r>
              <a:rPr lang="fr-FR" i="1" baseline="0">
                <a:effectLst/>
                <a:latin typeface="Calibri" panose="020F0502020204030204" pitchFamily="34" charset="0"/>
                <a:ea typeface="Calibri" charset="0"/>
                <a:cs typeface="Times New Roman" charset="0"/>
              </a:rPr>
              <a:t> parts dans 7/10 </a:t>
            </a:r>
            <a:r>
              <a:rPr lang="fr-FR" i="1">
                <a:effectLst/>
                <a:latin typeface="Calibri" panose="020F0502020204030204" pitchFamily="34" charset="0"/>
                <a:ea typeface="Calibri" charset="0"/>
                <a:cs typeface="Times New Roman" charset="0"/>
              </a:rPr>
              <a:t>que dans 5/10 </a:t>
            </a:r>
            <a:r>
              <a:rPr lang="fr-FR" i="1" baseline="0">
                <a:effectLst/>
                <a:latin typeface="Calibri" panose="020F0502020204030204" pitchFamily="34" charset="0"/>
                <a:ea typeface="Calibri" charset="0"/>
                <a:cs typeface="Times New Roman" charset="0"/>
              </a:rPr>
              <a:t>par rapport au même nombre total de parts (10). </a:t>
            </a:r>
            <a:endParaRPr lang="fr-FR" b="0">
              <a:effectLst/>
              <a:latin typeface="Calibri" panose="020F0502020204030204" pitchFamily="34" charset="0"/>
              <a:ea typeface="Calibri" charset="0"/>
              <a:cs typeface="Times New Roman"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a:effectLst/>
                <a:latin typeface="Calibri" panose="020F0502020204030204" pitchFamily="34" charset="0"/>
                <a:ea typeface="Calibri" charset="0"/>
                <a:cs typeface="Times New Roman" charset="0"/>
              </a:rPr>
              <a:t>L’objectif est d’amener les </a:t>
            </a:r>
            <a:r>
              <a:rPr lang="fr-FR" b="0" baseline="0">
                <a:effectLst/>
                <a:latin typeface="Calibri" panose="020F0502020204030204" pitchFamily="34" charset="0"/>
                <a:ea typeface="Calibri" charset="0"/>
                <a:cs typeface="Times New Roman" charset="0"/>
              </a:rPr>
              <a:t>élèves à s’appuyer sur un raisonnement lié à une comparaison des numérateurs pour comparer deux fractions qui ont le même dénominateur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effectLst/>
                <a:latin typeface="Calibri" panose="020F0502020204030204" pitchFamily="34" charset="0"/>
              </a:rPr>
              <a:t>Réponse attendue </a:t>
            </a:r>
            <a:r>
              <a:rPr lang="fr-FR" i="0" baseline="0">
                <a:effectLst/>
                <a:latin typeface="Calibri" panose="020F0502020204030204" pitchFamily="34" charset="0"/>
              </a:rPr>
              <a:t>: 7/10 &gt; 5/10.</a:t>
            </a:r>
            <a:endParaRPr lang="fr-FR" i="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a:p>
        </p:txBody>
      </p:sp>
      <p:sp>
        <p:nvSpPr>
          <p:cNvPr id="4" name="Espace réservé du numéro de diapositive 3">
            <a:extLst>
              <a:ext uri="{FF2B5EF4-FFF2-40B4-BE49-F238E27FC236}">
                <a16:creationId xmlns:a16="http://schemas.microsoft.com/office/drawing/2014/main" id="{23AF4E3B-B811-6BFA-CA8F-2CF25E100520}"/>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131573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C54693-0851-453D-D5E6-E1656AA912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5C81AD7-D7CF-1517-6ADC-281C6EE0170D}"/>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58510EDB-E681-CE4D-6353-10F543B93FB8}"/>
              </a:ext>
            </a:extLst>
          </p:cNvPr>
          <p:cNvSpPr>
            <a:spLocks noGrp="1"/>
          </p:cNvSpPr>
          <p:nvPr>
            <p:ph type="body" idx="1"/>
          </p:nvPr>
        </p:nvSpPr>
        <p:spPr/>
        <p:txBody>
          <a:bodyPr/>
          <a:lstStyle/>
          <a:p>
            <a:pPr marL="0" indent="0">
              <a:defRPr/>
            </a:pPr>
            <a:r>
              <a:rPr lang="fr-FR" b="0" u="none" dirty="0">
                <a:effectLst/>
                <a:latin typeface="Calibri" panose="020F0502020204030204" pitchFamily="34" charset="0"/>
                <a:ea typeface="Calibri" charset="0"/>
                <a:cs typeface="Times New Roman" charset="0"/>
              </a:rPr>
              <a:t>Faire remarquer qu’ici,</a:t>
            </a:r>
            <a:r>
              <a:rPr lang="fr-FR" b="0" u="none" baseline="0" dirty="0">
                <a:effectLst/>
                <a:latin typeface="Calibri" panose="020F0502020204030204" pitchFamily="34" charset="0"/>
                <a:ea typeface="Calibri" charset="0"/>
                <a:cs typeface="Times New Roman" charset="0"/>
              </a:rPr>
              <a:t> les deux fractions n’ont pas le même dénominateur donc le partage de l’unité n’est pas le même mais les numérateurs sont tous les deux égaux à 1 (pointer les nombres au fur et à mesure). </a:t>
            </a:r>
            <a:r>
              <a:rPr lang="fr-FR" b="0" i="1" u="none" baseline="0" dirty="0">
                <a:effectLst/>
                <a:latin typeface="Calibri" panose="020F0502020204030204" pitchFamily="34" charset="0"/>
                <a:ea typeface="Calibri" charset="0"/>
                <a:cs typeface="Times New Roman" charset="0"/>
              </a:rPr>
              <a:t>On ne peut plus utiliser la même procédure.</a:t>
            </a:r>
            <a:r>
              <a:rPr lang="fr-FR" b="0" u="none" baseline="0" dirty="0">
                <a:effectLst/>
                <a:latin typeface="Calibri" panose="020F0502020204030204" pitchFamily="34" charset="0"/>
                <a:ea typeface="Calibri" charset="0"/>
                <a:cs typeface="Times New Roman" charset="0"/>
              </a:rPr>
              <a:t> </a:t>
            </a:r>
            <a:r>
              <a:rPr lang="fr-FR" b="0" i="1" u="none" baseline="0" dirty="0">
                <a:effectLst/>
                <a:latin typeface="Calibri" panose="020F0502020204030204" pitchFamily="34" charset="0"/>
                <a:ea typeface="Calibri" charset="0"/>
                <a:cs typeface="Times New Roman" charset="0"/>
              </a:rPr>
              <a:t>Cette fois, Il va falloir utiliser une unité partagée en quatre parts égales pour 1/4 et une unité partagée en deux parts égales pour 1/2. Par contre, le numérateur est le même, on prend 1 part à chaque fois.</a:t>
            </a:r>
          </a:p>
          <a:p>
            <a:pPr marL="0" indent="0">
              <a:defRPr/>
            </a:pPr>
            <a:r>
              <a:rPr lang="fr-FR" b="0" i="0" u="none" baseline="0" dirty="0">
                <a:effectLst/>
                <a:latin typeface="Calibri" panose="020F0502020204030204" pitchFamily="34" charset="0"/>
                <a:ea typeface="Calibri" charset="0"/>
                <a:cs typeface="Times New Roman" charset="0"/>
              </a:rPr>
              <a:t>Rappeler : </a:t>
            </a:r>
            <a:r>
              <a:rPr lang="fr-FR" b="0" i="1" u="none" baseline="0" dirty="0">
                <a:effectLst/>
                <a:latin typeface="Calibri" panose="020F0502020204030204" pitchFamily="34" charset="0"/>
                <a:ea typeface="Calibri" charset="0"/>
                <a:cs typeface="Times New Roman" charset="0"/>
              </a:rPr>
              <a:t>quand les fractions ont le même numérateur, on regarde le dénominateur : plus le dénominateur est grand, plus une part est petite. </a:t>
            </a:r>
          </a:p>
          <a:p>
            <a:pPr marL="0" indent="0">
              <a:defRPr/>
            </a:pPr>
            <a:r>
              <a:rPr lang="fr-FR" b="1" i="0" u="none" baseline="0" dirty="0">
                <a:effectLst/>
                <a:latin typeface="Calibri" panose="020F0502020204030204" pitchFamily="34" charset="0"/>
              </a:rPr>
              <a:t>Réponse attendue </a:t>
            </a:r>
            <a:r>
              <a:rPr lang="fr-FR" i="0" u="none" baseline="0" dirty="0">
                <a:effectLst/>
                <a:latin typeface="Calibri" panose="020F0502020204030204" pitchFamily="34" charset="0"/>
              </a:rPr>
              <a:t>: 1/4 &lt; 1/2.</a:t>
            </a:r>
            <a:endParaRPr lang="fr-FR" i="0" u="none"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60A366D8-7CDC-4808-B3EC-6B555C4E2040}"/>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66993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E1864-0408-FB8D-1187-E0C2B854F56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9FDA662-0F3B-25FE-710B-9126096E1FF8}"/>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DFA40DC-10CC-1BAD-F351-03D173BF28DC}"/>
              </a:ext>
            </a:extLst>
          </p:cNvPr>
          <p:cNvSpPr>
            <a:spLocks noGrp="1"/>
          </p:cNvSpPr>
          <p:nvPr>
            <p:ph type="body" idx="1"/>
          </p:nvPr>
        </p:nvSpPr>
        <p:spPr/>
        <p:txBody>
          <a:bodyPr/>
          <a:lstStyle/>
          <a:p>
            <a:pPr marL="0" indent="0">
              <a:defRPr/>
            </a:pPr>
            <a:r>
              <a:rPr lang="fr-FR" i="1" baseline="0">
                <a:latin typeface="Calibri" panose="020F0502020204030204" pitchFamily="34" charset="0"/>
              </a:rPr>
              <a:t>Dans les deux fractions, on prend 1 part mais on ne partage pas les deux rectangles de la même façon. Dans 1/3, </a:t>
            </a:r>
            <a:r>
              <a:rPr lang="fr-FR" i="1">
                <a:effectLst/>
                <a:latin typeface="Calibri" panose="020F0502020204030204" pitchFamily="34" charset="0"/>
                <a:ea typeface="Calibri" charset="0"/>
                <a:cs typeface="Times New Roman" charset="0"/>
              </a:rPr>
              <a:t>on partage</a:t>
            </a:r>
            <a:r>
              <a:rPr lang="fr-FR" i="1" baseline="0">
                <a:effectLst/>
                <a:latin typeface="Calibri" panose="020F0502020204030204" pitchFamily="34" charset="0"/>
                <a:ea typeface="Calibri" charset="0"/>
                <a:cs typeface="Times New Roman" charset="0"/>
              </a:rPr>
              <a:t> le rectangle unité en 3 parts égales alors que dans 1/8, </a:t>
            </a:r>
            <a:r>
              <a:rPr lang="fr-FR" i="1">
                <a:effectLst/>
                <a:latin typeface="Calibri" panose="020F0502020204030204" pitchFamily="34" charset="0"/>
                <a:ea typeface="Calibri" charset="0"/>
                <a:cs typeface="Times New Roman" charset="0"/>
              </a:rPr>
              <a:t>on partage</a:t>
            </a:r>
            <a:r>
              <a:rPr lang="fr-FR" i="1" baseline="0">
                <a:effectLst/>
                <a:latin typeface="Calibri" panose="020F0502020204030204" pitchFamily="34" charset="0"/>
                <a:ea typeface="Calibri" charset="0"/>
                <a:cs typeface="Times New Roman" charset="0"/>
              </a:rPr>
              <a:t> le même rectangle unité</a:t>
            </a:r>
            <a:r>
              <a:rPr lang="fr-FR" i="1">
                <a:effectLst/>
                <a:latin typeface="Calibri" panose="020F0502020204030204" pitchFamily="34" charset="0"/>
                <a:ea typeface="Calibri" charset="0"/>
                <a:cs typeface="Times New Roman" charset="0"/>
              </a:rPr>
              <a:t> en 8 parts égales.</a:t>
            </a:r>
            <a:r>
              <a:rPr lang="fr-FR" i="1" baseline="0">
                <a:effectLst/>
                <a:latin typeface="Calibri" panose="020F0502020204030204" pitchFamily="34" charset="0"/>
                <a:ea typeface="Calibri" charset="0"/>
                <a:cs typeface="Times New Roman" charset="0"/>
              </a:rPr>
              <a:t> Ainsi, dans 1/8,</a:t>
            </a:r>
            <a:r>
              <a:rPr lang="fr-FR" i="1">
                <a:effectLst/>
                <a:latin typeface="Calibri" panose="020F0502020204030204" pitchFamily="34" charset="0"/>
                <a:ea typeface="Calibri" charset="0"/>
                <a:cs typeface="Times New Roman" charset="0"/>
              </a:rPr>
              <a:t> 1 part est plus petite que dans 1/3. Donc 1/8 est plus petit</a:t>
            </a:r>
            <a:r>
              <a:rPr lang="fr-FR" i="1" baseline="0">
                <a:effectLst/>
                <a:latin typeface="Calibri" panose="020F0502020204030204" pitchFamily="34" charset="0"/>
                <a:ea typeface="Calibri" charset="0"/>
                <a:cs typeface="Times New Roman" charset="0"/>
              </a:rPr>
              <a:t> </a:t>
            </a:r>
            <a:r>
              <a:rPr lang="fr-FR" i="1">
                <a:effectLst/>
                <a:latin typeface="Calibri" panose="020F0502020204030204" pitchFamily="34" charset="0"/>
                <a:ea typeface="Calibri" charset="0"/>
                <a:cs typeface="Times New Roman" charset="0"/>
              </a:rPr>
              <a:t>que 1/3</a:t>
            </a:r>
            <a:r>
              <a:rPr lang="fr-FR">
                <a:effectLst/>
                <a:latin typeface="Calibri" panose="020F0502020204030204" pitchFamily="34" charset="0"/>
                <a:ea typeface="Calibri" charset="0"/>
                <a:cs typeface="Times New Roman" charset="0"/>
              </a:rPr>
              <a:t>.</a:t>
            </a:r>
            <a:r>
              <a:rPr lang="fr-FR" baseline="0">
                <a:effectLst/>
                <a:latin typeface="Calibri" panose="020F0502020204030204" pitchFamily="34" charset="0"/>
                <a:ea typeface="Calibri" charset="0"/>
                <a:cs typeface="Times New Roman" charset="0"/>
              </a:rPr>
              <a:t> </a:t>
            </a:r>
            <a:r>
              <a:rPr lang="fr-FR" i="1" baseline="0">
                <a:effectLst/>
                <a:latin typeface="Calibri" panose="020F0502020204030204" pitchFamily="34" charset="0"/>
                <a:ea typeface="Calibri" charset="0"/>
                <a:cs typeface="Times New Roman" charset="0"/>
              </a:rPr>
              <a:t>On peut aussi le dire autrement :</a:t>
            </a:r>
            <a:r>
              <a:rPr lang="fr-FR" i="1">
                <a:effectLst/>
                <a:latin typeface="Calibri" panose="020F0502020204030204" pitchFamily="34" charset="0"/>
                <a:ea typeface="Calibri" charset="0"/>
                <a:cs typeface="Times New Roman" charset="0"/>
              </a:rPr>
              <a:t> 1/3 est plus grand que 1/8</a:t>
            </a:r>
            <a:r>
              <a:rPr lang="fr-FR">
                <a:effectLst/>
                <a:latin typeface="Calibri" panose="020F0502020204030204" pitchFamily="34" charset="0"/>
                <a:ea typeface="Calibri" charset="0"/>
                <a:cs typeface="Times New Roman" charset="0"/>
              </a:rPr>
              <a:t>.</a:t>
            </a:r>
            <a:r>
              <a:rPr lang="fr-FR" baseline="0">
                <a:effectLst/>
                <a:latin typeface="Calibri" panose="020F0502020204030204" pitchFamily="34" charset="0"/>
                <a:ea typeface="Calibri" charset="0"/>
                <a:cs typeface="Times New Roman" charset="0"/>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a:effectLst/>
                <a:latin typeface="Calibri" panose="020F0502020204030204" pitchFamily="34" charset="0"/>
              </a:rPr>
              <a:t>Réponse attendue </a:t>
            </a:r>
            <a:r>
              <a:rPr lang="fr-FR" i="0" baseline="0">
                <a:effectLst/>
                <a:latin typeface="Calibri" panose="020F0502020204030204" pitchFamily="34" charset="0"/>
              </a:rPr>
              <a:t>: 1/3 &gt; 1/8.</a:t>
            </a:r>
            <a:endParaRPr lang="fr-FR" i="0">
              <a:latin typeface="Calibri" panose="020F0502020204030204" pitchFamily="34" charset="0"/>
            </a:endParaRPr>
          </a:p>
          <a:p>
            <a:pPr marL="0" indent="0">
              <a:defRPr/>
            </a:pPr>
            <a:endParaRPr lang="fr-FR" i="1"/>
          </a:p>
        </p:txBody>
      </p:sp>
      <p:sp>
        <p:nvSpPr>
          <p:cNvPr id="4" name="Espace réservé du numéro de diapositive 3">
            <a:extLst>
              <a:ext uri="{FF2B5EF4-FFF2-40B4-BE49-F238E27FC236}">
                <a16:creationId xmlns:a16="http://schemas.microsoft.com/office/drawing/2014/main" id="{747F5551-F5DB-4F1B-3BAE-2BCA238053F1}"/>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31127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FB73EE-0A32-3328-A6A4-9D2C451B73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825B67A-5543-ECC9-9A38-3BDC63930133}"/>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C8C5C04-E76A-D46D-C932-F3FD46657E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effectLst/>
                <a:latin typeface="Calibri" panose="020F0502020204030204" pitchFamily="34" charset="0"/>
                <a:ea typeface="Calibri" charset="0"/>
                <a:cs typeface="Times New Roman" charset="0"/>
              </a:rPr>
              <a:t>Cette fois les numérateurs sont les mêmes mais ils ne sont plus égaux à 1. </a:t>
            </a:r>
            <a:r>
              <a:rPr lang="fr-FR" b="0" i="1" u="none" dirty="0">
                <a:latin typeface="Calibri" panose="020F0502020204030204" pitchFamily="34" charset="0"/>
                <a:ea typeface="Arial"/>
                <a:cs typeface="Arial"/>
                <a:sym typeface="Arial"/>
              </a:rPr>
              <a:t>Le</a:t>
            </a:r>
            <a:r>
              <a:rPr lang="fr-FR" b="0" i="1" u="none" baseline="0" dirty="0">
                <a:latin typeface="Calibri" panose="020F0502020204030204" pitchFamily="34" charset="0"/>
                <a:ea typeface="Arial"/>
                <a:cs typeface="Arial"/>
                <a:sym typeface="Arial"/>
              </a:rPr>
              <a:t> raisonnement que vous avez lorsque les deux fractions ont le même numérateur 1 est toujours valable si les deux numérateurs sont égaux, qu’ils valent 1 ou n’importe quel autre nombre.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baseline="0" dirty="0">
                <a:latin typeface="Calibri" panose="020F0502020204030204" pitchFamily="34" charset="0"/>
                <a:ea typeface="Arial"/>
                <a:cs typeface="Arial"/>
                <a:sym typeface="Arial"/>
              </a:rPr>
              <a:t>Ici avec la fraction en septièmes, on partage l’unité en sept parts égales donc une part est plus petite qu’avec le partage de la même unité en cinq parts égales. </a:t>
            </a:r>
            <a:r>
              <a:rPr lang="fr-FR" b="0" i="0" u="none" strike="noStrike" cap="none" dirty="0">
                <a:solidFill>
                  <a:schemeClr val="dk1"/>
                </a:solidFill>
                <a:effectLst/>
                <a:latin typeface="Calibri" panose="020F0502020204030204" pitchFamily="34" charset="0"/>
                <a:ea typeface="Calibri"/>
                <a:cs typeface="Calibri"/>
                <a:sym typeface="Calibri"/>
              </a:rPr>
              <a:t>Lorsque les numérateurs sont égaux, la fraction la plus grande est celle qui a le plus petit dénominateur.</a:t>
            </a:r>
            <a:endParaRPr lang="fr-FR" b="0" i="1" u="sng" baseline="0" dirty="0">
              <a:latin typeface="Calibri" panose="020F0502020204030204" pitchFamily="34" charset="0"/>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baseline="0" dirty="0">
                <a:effectLst/>
                <a:latin typeface="Calibri" panose="020F0502020204030204" pitchFamily="34" charset="0"/>
              </a:rPr>
              <a:t>Réponse attendue : 3/7 &lt; 3/5.</a:t>
            </a:r>
            <a:endParaRPr lang="fr-FR" b="0" i="1"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46FEBF84-3B24-8503-9C5C-1F044B549194}"/>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473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6DA6B-841B-41CC-5428-781F3915782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A55FA94-29C1-7636-4147-FF29FFE91D4C}"/>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BD1F8E96-7B11-C2D3-921B-AD32F739D19A}"/>
              </a:ext>
            </a:extLst>
          </p:cNvPr>
          <p:cNvSpPr>
            <a:spLocks noGrp="1"/>
          </p:cNvSpPr>
          <p:nvPr>
            <p:ph type="body" idx="1"/>
          </p:nvPr>
        </p:nvSpPr>
        <p:spPr/>
        <p:txBody>
          <a:bodyPr/>
          <a:lstStyle/>
          <a:p>
            <a:pPr marL="0" lvl="0" indent="0" algn="l" rtl="0">
              <a:spcBef>
                <a:spcPts val="0"/>
              </a:spcBef>
              <a:spcAft>
                <a:spcPts val="0"/>
              </a:spcAft>
              <a:buNone/>
            </a:pPr>
            <a:r>
              <a:rPr lang="fr-FR" i="0" dirty="0">
                <a:latin typeface="Calibri" panose="020F0502020204030204" pitchFamily="34" charset="0"/>
              </a:rPr>
              <a:t>Faire lire</a:t>
            </a:r>
            <a:r>
              <a:rPr lang="fr-FR" i="0" baseline="0" dirty="0">
                <a:latin typeface="Calibri" panose="020F0502020204030204" pitchFamily="34" charset="0"/>
              </a:rPr>
              <a:t> les fractions à voix haute et demander aux élèves d’expliciter les similitudes, s’il y en a : → </a:t>
            </a:r>
            <a:r>
              <a:rPr lang="fr-FR" i="1" baseline="0" dirty="0">
                <a:latin typeface="Calibri" panose="020F0502020204030204" pitchFamily="34" charset="0"/>
              </a:rPr>
              <a:t>les deux fractions n’ont rien en commun. Les dénominateurs et les numérateurs sont différents.</a:t>
            </a:r>
            <a:endParaRPr lang="fr-FR" i="0" dirty="0">
              <a:latin typeface="Calibri" panose="020F0502020204030204" pitchFamily="34" charset="0"/>
            </a:endParaRPr>
          </a:p>
          <a:p>
            <a:pPr marL="0" lvl="0" indent="0" algn="l" rtl="0">
              <a:spcBef>
                <a:spcPts val="0"/>
              </a:spcBef>
              <a:spcAft>
                <a:spcPts val="0"/>
              </a:spcAft>
              <a:buNone/>
            </a:pPr>
            <a:r>
              <a:rPr lang="fr-FR" i="1" dirty="0">
                <a:latin typeface="Calibri" panose="020F0502020204030204" pitchFamily="34" charset="0"/>
              </a:rPr>
              <a:t>Nous ne pouvons donc pas appliquer les mêmes raisonnements que ceux utilisés lorsque</a:t>
            </a:r>
            <a:r>
              <a:rPr lang="fr-FR" i="1" baseline="0" dirty="0">
                <a:latin typeface="Calibri" panose="020F0502020204030204" pitchFamily="34" charset="0"/>
              </a:rPr>
              <a:t> les dénominateurs sont les mêmes ou lorsque les numérateurs sont identiques. Nous allons utiliser les rectangles pour représenter chaque fraction.</a:t>
            </a:r>
          </a:p>
          <a:p>
            <a:pPr marL="0" lvl="0" indent="0" algn="l" rtl="0">
              <a:spcBef>
                <a:spcPts val="0"/>
              </a:spcBef>
              <a:spcAft>
                <a:spcPts val="0"/>
              </a:spcAft>
              <a:buNone/>
            </a:pPr>
            <a:r>
              <a:rPr lang="fr-FR" b="0" i="1" u="none" baseline="0" dirty="0">
                <a:latin typeface="Calibri" panose="020F0502020204030204" pitchFamily="34" charset="0"/>
              </a:rPr>
              <a:t>Quel rectangle devons-nous utiliser pour représenter la fraction un cinquième ? → Nous allons utiliser un rectangle partagé en cinq parts égales car le dénominateur est égal à 5.</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u="none" baseline="0" dirty="0">
                <a:latin typeface="Calibri" panose="020F0502020204030204" pitchFamily="34" charset="0"/>
              </a:rPr>
              <a:t>Quel rectangle devons-nous utiliser pour représenter la fraction trois dixième ? → Nous allons utiliser un rectangle partagé en dix parts égales car le dénominateur est égal à 10.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effectLst/>
                <a:latin typeface="Calibri" panose="020F0502020204030204" pitchFamily="34" charset="0"/>
              </a:rPr>
              <a:t>Réponse attendue </a:t>
            </a:r>
            <a:r>
              <a:rPr lang="fr-FR" i="0" baseline="0" dirty="0">
                <a:effectLst/>
                <a:latin typeface="Calibri" panose="020F0502020204030204" pitchFamily="34" charset="0"/>
              </a:rPr>
              <a:t>: 1/5 &lt; 3/10.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effectLst/>
                <a:latin typeface="Calibri" panose="020F0502020204030204" pitchFamily="34" charset="0"/>
              </a:rPr>
              <a:t>Correction avec les rectangles en diapositive suivante. </a:t>
            </a:r>
            <a:endParaRPr lang="fr-FR" i="0" u="none"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90696375-02BB-239F-08FA-3602A9F68C4B}"/>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336252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72CA0-C04C-7F40-AF3B-2F75BB1480F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0C7F001-53C8-C973-A63E-9D5440ED99B3}"/>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9F859C71-DC61-D3E3-6455-7F30A8CA9DB0}"/>
              </a:ext>
            </a:extLst>
          </p:cNvPr>
          <p:cNvSpPr>
            <a:spLocks noGrp="1"/>
          </p:cNvSpPr>
          <p:nvPr>
            <p:ph type="body" idx="1"/>
          </p:nvPr>
        </p:nvSpPr>
        <p:spPr/>
        <p:txBody>
          <a:bodyPr/>
          <a:lstStyle/>
          <a:p>
            <a:pPr marL="0" lvl="0" indent="0" algn="l" rtl="0">
              <a:spcBef>
                <a:spcPts val="0"/>
              </a:spcBef>
              <a:spcAft>
                <a:spcPts val="0"/>
              </a:spcAft>
              <a:buNone/>
            </a:pPr>
            <a:r>
              <a:rPr lang="fr-FR" i="0">
                <a:latin typeface="Calibri" panose="020F0502020204030204" pitchFamily="34" charset="0"/>
              </a:rPr>
              <a:t>Colorier les rectangles en suivant les indications d’un ou de plusieurs élèves. </a:t>
            </a:r>
            <a:endParaRPr lang="fr-FR" i="0" baseline="0">
              <a:effectLst/>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81E3A038-CFC3-B0EC-B655-23D0D163CC58}"/>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916124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70FADC-5A75-D450-605A-F03B53D5132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0AEF0F-CDF3-6A11-B1C5-E245BCB0A031}"/>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550B805-C828-3B38-F399-ABA4ECEB346E}"/>
              </a:ext>
            </a:extLst>
          </p:cNvPr>
          <p:cNvSpPr>
            <a:spLocks noGrp="1"/>
          </p:cNvSpPr>
          <p:nvPr>
            <p:ph type="body" idx="1"/>
          </p:nvPr>
        </p:nvSpPr>
        <p:spPr/>
        <p:txBody>
          <a:bodyPr/>
          <a:lstStyle/>
          <a:p>
            <a:pPr marL="0"/>
            <a:r>
              <a:rPr lang="fr-FR" i="0" baseline="0">
                <a:latin typeface="Calibri" panose="020F0502020204030204" pitchFamily="34" charset="0"/>
              </a:rPr>
              <a:t>Même démarche.</a:t>
            </a:r>
          </a:p>
          <a:p>
            <a:pPr marL="0" indent="0">
              <a:defRPr/>
            </a:pPr>
            <a:r>
              <a:rPr lang="fr-FR" b="1" i="0" baseline="0">
                <a:effectLst/>
                <a:latin typeface="Calibri" panose="020F0502020204030204" pitchFamily="34" charset="0"/>
              </a:rPr>
              <a:t>Réponse attendue </a:t>
            </a:r>
            <a:r>
              <a:rPr lang="fr-FR" i="0" baseline="0">
                <a:effectLst/>
                <a:latin typeface="Calibri" panose="020F0502020204030204" pitchFamily="34" charset="0"/>
              </a:rPr>
              <a:t>: 2/6 = 1/3.</a:t>
            </a:r>
            <a:endParaRPr lang="fr-FR" i="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a:latin typeface="Calibri" panose="020F0502020204030204" pitchFamily="34" charset="0"/>
              </a:rPr>
              <a:t> </a:t>
            </a:r>
            <a:endParaRPr lang="fr-FR" i="0"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1FA0E5C0-0D71-B23A-89DB-C7F95F1595E9}"/>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79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8789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47F6E28C-CA11-4DA8-38CC-0B5840A97109}"/>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89755071-555A-8B8D-619D-A8C59C3936D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75D134A0-7003-5279-4219-12678318AAF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150.</a:t>
            </a:r>
          </a:p>
          <a:p>
            <a:pPr marL="0" marR="0" lvl="0" indent="0" algn="l" rtl="0">
              <a:lnSpc>
                <a:spcPct val="100000"/>
              </a:lnSpc>
              <a:spcBef>
                <a:spcPts val="0"/>
              </a:spcBef>
              <a:spcAft>
                <a:spcPts val="0"/>
              </a:spcAft>
              <a:buClr>
                <a:schemeClr val="dk1"/>
              </a:buClr>
              <a:buSzPts val="1200"/>
              <a:buFont typeface="Arial"/>
              <a:buNone/>
            </a:pPr>
            <a:r>
              <a:rPr lang="fr-FR"/>
              <a:t>Faire verbaliser lors de la correction que </a:t>
            </a:r>
            <a:r>
              <a:rPr lang="fr-FR" i="1"/>
              <a:t>300, c'est 200 + 100, donc la moitié de 300, c'est la moitié de 200, c’est-à-dire 100 + la moitié de 100, c’est-à-dire 50. La moitié de 300, c’est donc 100 + 50 donc 150.</a:t>
            </a:r>
            <a:endParaRPr/>
          </a:p>
          <a:p>
            <a:pPr marL="0" marR="0" lvl="0" indent="0" algn="l" rtl="0">
              <a:lnSpc>
                <a:spcPct val="100000"/>
              </a:lnSpc>
              <a:spcBef>
                <a:spcPts val="0"/>
              </a:spcBef>
              <a:spcAft>
                <a:spcPts val="0"/>
              </a:spcAft>
              <a:buClr>
                <a:schemeClr val="dk1"/>
              </a:buClr>
              <a:buSzPts val="1200"/>
              <a:buFont typeface="Arial"/>
              <a:buNone/>
            </a:pPr>
            <a:endParaRPr/>
          </a:p>
        </p:txBody>
      </p:sp>
      <p:sp>
        <p:nvSpPr>
          <p:cNvPr id="92" name="Google Shape;92;p7:notes">
            <a:extLst>
              <a:ext uri="{FF2B5EF4-FFF2-40B4-BE49-F238E27FC236}">
                <a16:creationId xmlns:a16="http://schemas.microsoft.com/office/drawing/2014/main" id="{215549E4-6020-4E43-C2C1-D2AE552228D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8</a:t>
            </a:fld>
            <a:endParaRPr/>
          </a:p>
        </p:txBody>
      </p:sp>
    </p:spTree>
    <p:extLst>
      <p:ext uri="{BB962C8B-B14F-4D97-AF65-F5344CB8AC3E}">
        <p14:creationId xmlns:p14="http://schemas.microsoft.com/office/powerpoint/2010/main" val="15415177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717403-CE52-3869-E06F-17D1D2A41D6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7E496AA-F92F-E094-4DA5-4CCE97AB70FD}"/>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144C51E0-7945-DEFA-1F20-52A1EB7E7D05}"/>
              </a:ext>
            </a:extLst>
          </p:cNvPr>
          <p:cNvSpPr>
            <a:spLocks noGrp="1"/>
          </p:cNvSpPr>
          <p:nvPr>
            <p:ph type="body" idx="1"/>
          </p:nvPr>
        </p:nvSpPr>
        <p:spPr/>
        <p:txBody>
          <a:bodyPr/>
          <a:lstStyle/>
          <a:p>
            <a:pPr marL="0" lvl="0" indent="0" algn="l" rtl="0">
              <a:spcBef>
                <a:spcPts val="0"/>
              </a:spcBef>
              <a:spcAft>
                <a:spcPts val="0"/>
              </a:spcAft>
              <a:buNone/>
            </a:pPr>
            <a:r>
              <a:rPr lang="fr-FR" i="0">
                <a:latin typeface="Calibri" panose="020F0502020204030204" pitchFamily="34" charset="0"/>
              </a:rPr>
              <a:t>Colorier les rectangles en suivant les indications d’un ou de plusieurs élèves. </a:t>
            </a:r>
            <a:endParaRPr lang="fr-FR" i="0" baseline="0">
              <a:effectLst/>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D35E3DF8-54CB-51FC-D1B4-63FAC5339EF1}"/>
              </a:ext>
            </a:extLst>
          </p:cNvPr>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98559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8E7A9076-46D4-5842-116D-4BEC855DB7DF}"/>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C1313B92-3296-E996-45CA-5ED1D39DD72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AC084141-FCCF-9309-12AC-D9963D13345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multiplier un nombre à 2 chiffres par un nombre à 1 chiffre. Contrairement à ce qu’on a fait précédemment, vous allez devoir calculer mentalement.</a:t>
            </a:r>
            <a:endParaRPr/>
          </a:p>
        </p:txBody>
      </p:sp>
      <p:sp>
        <p:nvSpPr>
          <p:cNvPr id="330" name="Google Shape;330;p155:notes">
            <a:extLst>
              <a:ext uri="{FF2B5EF4-FFF2-40B4-BE49-F238E27FC236}">
                <a16:creationId xmlns:a16="http://schemas.microsoft.com/office/drawing/2014/main" id="{12B7EBEC-CD82-B7F9-2D03-B50EBF1A472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81</a:t>
            </a:fld>
            <a:endParaRPr/>
          </a:p>
        </p:txBody>
      </p:sp>
    </p:spTree>
    <p:extLst>
      <p:ext uri="{BB962C8B-B14F-4D97-AF65-F5344CB8AC3E}">
        <p14:creationId xmlns:p14="http://schemas.microsoft.com/office/powerpoint/2010/main" val="38756922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3"/>
        <p:cNvGrpSpPr/>
        <p:nvPr/>
      </p:nvGrpSpPr>
      <p:grpSpPr>
        <a:xfrm>
          <a:off x="0" y="0"/>
          <a:ext cx="0" cy="0"/>
          <a:chOff x="0" y="0"/>
          <a:chExt cx="0" cy="0"/>
        </a:xfrm>
      </p:grpSpPr>
      <p:sp>
        <p:nvSpPr>
          <p:cNvPr id="1814" name="Google Shape;1814;p19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5" name="Google Shape;1815;p19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Vous allez vous utiliser sur la procédure qui consiste à s’appuyer sur des calculs que vous connaissez par cœur.</a:t>
            </a:r>
            <a:endParaRPr/>
          </a:p>
        </p:txBody>
      </p:sp>
      <p:sp>
        <p:nvSpPr>
          <p:cNvPr id="1816" name="Google Shape;1816;p19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p:cNvGrpSpPr/>
        <p:nvPr/>
      </p:nvGrpSpPr>
      <p:grpSpPr>
        <a:xfrm>
          <a:off x="0" y="0"/>
          <a:ext cx="0" cy="0"/>
          <a:chOff x="0" y="0"/>
          <a:chExt cx="0" cy="0"/>
        </a:xfrm>
      </p:grpSpPr>
      <p:sp>
        <p:nvSpPr>
          <p:cNvPr id="1822" name="Google Shape;1822;p20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3" name="Google Shape;1823;p20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Nous allons commencer par faire un exemple ensemble.</a:t>
            </a:r>
            <a:endParaRPr/>
          </a:p>
          <a:p>
            <a:pPr marL="0" lvl="0" indent="0" algn="l" rtl="0">
              <a:lnSpc>
                <a:spcPct val="100000"/>
              </a:lnSpc>
              <a:spcBef>
                <a:spcPts val="0"/>
              </a:spcBef>
              <a:spcAft>
                <a:spcPts val="0"/>
              </a:spcAft>
              <a:buSzPts val="1400"/>
              <a:buNone/>
            </a:pPr>
            <a:r>
              <a:rPr lang="fr-FR" i="1"/>
              <a:t>Je cherche à calculer </a:t>
            </a:r>
            <a:r>
              <a:rPr lang="fr-FR" sz="1200" b="0" i="1" u="none" strike="noStrike" cap="none">
                <a:solidFill>
                  <a:schemeClr val="dk1"/>
                </a:solidFill>
                <a:latin typeface="Calibri"/>
                <a:ea typeface="Calibri"/>
                <a:cs typeface="Calibri"/>
                <a:sym typeface="Calibri"/>
              </a:rPr>
              <a:t>rapidement 5 × 26. Comme nous l’avons vu lors de la multiplication posée, cela revient à effectuer (5</a:t>
            </a:r>
            <a:r>
              <a:rPr lang="fr-FR" i="1"/>
              <a:t> </a:t>
            </a:r>
            <a:r>
              <a:rPr lang="fr-FR" sz="1200" b="0" i="1" u="none" strike="noStrike" cap="none">
                <a:solidFill>
                  <a:schemeClr val="dk1"/>
                </a:solidFill>
                <a:latin typeface="Calibri"/>
                <a:ea typeface="Calibri"/>
                <a:cs typeface="Calibri"/>
                <a:sym typeface="Calibri"/>
              </a:rPr>
              <a:t>×</a:t>
            </a:r>
            <a:r>
              <a:rPr lang="fr-FR" i="1"/>
              <a:t> </a:t>
            </a:r>
            <a:r>
              <a:rPr lang="fr-FR" sz="1200" b="0" i="1" u="none" strike="noStrike" cap="none">
                <a:solidFill>
                  <a:schemeClr val="dk1"/>
                </a:solidFill>
                <a:latin typeface="Calibri"/>
                <a:ea typeface="Calibri"/>
                <a:cs typeface="Calibri"/>
                <a:sym typeface="Calibri"/>
              </a:rPr>
              <a:t>20)+ (5</a:t>
            </a:r>
            <a:r>
              <a:rPr lang="fr-FR" i="1"/>
              <a:t> </a:t>
            </a:r>
            <a:r>
              <a:rPr lang="fr-FR" sz="1200" b="0" i="1" u="none" strike="noStrike" cap="none">
                <a:solidFill>
                  <a:schemeClr val="dk1"/>
                </a:solidFill>
                <a:latin typeface="Calibri"/>
                <a:ea typeface="Calibri"/>
                <a:cs typeface="Calibri"/>
                <a:sym typeface="Calibri"/>
              </a:rPr>
              <a:t>×</a:t>
            </a:r>
            <a:r>
              <a:rPr lang="fr-FR" i="1"/>
              <a:t> </a:t>
            </a:r>
            <a:r>
              <a:rPr lang="fr-FR" sz="1200" b="0" i="1" u="none" strike="noStrike" cap="none">
                <a:solidFill>
                  <a:schemeClr val="dk1"/>
                </a:solidFill>
                <a:latin typeface="Calibri"/>
                <a:ea typeface="Calibri"/>
                <a:cs typeface="Calibri"/>
                <a:sym typeface="Calibri"/>
              </a:rPr>
              <a:t>6).</a:t>
            </a:r>
            <a:endParaRPr/>
          </a:p>
          <a:p>
            <a:pPr marL="0" marR="0" lvl="0" indent="0" algn="l" rtl="0">
              <a:lnSpc>
                <a:spcPct val="100000"/>
              </a:lnSpc>
              <a:spcBef>
                <a:spcPts val="0"/>
              </a:spcBef>
              <a:spcAft>
                <a:spcPts val="0"/>
              </a:spcAft>
              <a:buClr>
                <a:srgbClr val="000000"/>
              </a:buClr>
              <a:buSzPts val="1400"/>
              <a:buFont typeface="Arial"/>
              <a:buNone/>
            </a:pPr>
            <a:endParaRPr i="0"/>
          </a:p>
        </p:txBody>
      </p:sp>
      <p:sp>
        <p:nvSpPr>
          <p:cNvPr id="1824" name="Google Shape;1824;p20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9"/>
        <p:cNvGrpSpPr/>
        <p:nvPr/>
      </p:nvGrpSpPr>
      <p:grpSpPr>
        <a:xfrm>
          <a:off x="0" y="0"/>
          <a:ext cx="0" cy="0"/>
          <a:chOff x="0" y="0"/>
          <a:chExt cx="0" cy="0"/>
        </a:xfrm>
      </p:grpSpPr>
      <p:sp>
        <p:nvSpPr>
          <p:cNvPr id="1830" name="Google Shape;1830;p20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1" name="Google Shape;1831;p20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Que devons-nous faire maintenant ?</a:t>
            </a:r>
            <a:endParaRPr/>
          </a:p>
          <a:p>
            <a:pPr marL="0" lvl="0" indent="0" algn="l" rtl="0">
              <a:lnSpc>
                <a:spcPct val="100000"/>
              </a:lnSpc>
              <a:spcBef>
                <a:spcPts val="0"/>
              </a:spcBef>
              <a:spcAft>
                <a:spcPts val="0"/>
              </a:spcAft>
              <a:buSzPts val="1400"/>
              <a:buNone/>
            </a:pPr>
            <a:r>
              <a:rPr lang="fr-FR" i="1"/>
              <a:t>Il faut calculer les produits dans les parenthèses. Faites-le sur votre ardoise.</a:t>
            </a:r>
            <a:endParaRPr/>
          </a:p>
          <a:p>
            <a:pPr marL="0" lvl="0" indent="0" algn="l" rtl="0">
              <a:lnSpc>
                <a:spcPct val="100000"/>
              </a:lnSpc>
              <a:spcBef>
                <a:spcPts val="0"/>
              </a:spcBef>
              <a:spcAft>
                <a:spcPts val="0"/>
              </a:spcAft>
              <a:buSzPts val="1400"/>
              <a:buNone/>
            </a:pPr>
            <a:r>
              <a:rPr lang="fr-FR" i="0"/>
              <a:t>Laisser quelques instants de recherche individuelle. Les élèves lèvent l’ardoise quand ils ont terminé. Valider d’un signe discret de la tête. Interroger un élève en lui demandant de justifier, faire valider par un autre élève puis corriger sur les pointillés.</a:t>
            </a:r>
            <a:endParaRPr/>
          </a:p>
          <a:p>
            <a:pPr marL="0" lvl="0" indent="0" algn="l" rtl="0">
              <a:lnSpc>
                <a:spcPct val="100000"/>
              </a:lnSpc>
              <a:spcBef>
                <a:spcPts val="0"/>
              </a:spcBef>
              <a:spcAft>
                <a:spcPts val="0"/>
              </a:spcAft>
              <a:buSzPts val="1400"/>
              <a:buNone/>
            </a:pPr>
            <a:r>
              <a:rPr lang="fr-FR" sz="1200" b="0" i="0" u="none" strike="noStrike" cap="none">
                <a:solidFill>
                  <a:schemeClr val="dk1"/>
                </a:solidFill>
                <a:latin typeface="Calibri"/>
                <a:ea typeface="Calibri"/>
                <a:cs typeface="Calibri"/>
                <a:sym typeface="Calibri"/>
              </a:rPr>
              <a:t>5 × 26 = 100 + 30</a:t>
            </a:r>
            <a:endParaRPr i="0"/>
          </a:p>
        </p:txBody>
      </p:sp>
      <p:sp>
        <p:nvSpPr>
          <p:cNvPr id="1832" name="Google Shape;1832;p20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7"/>
        <p:cNvGrpSpPr/>
        <p:nvPr/>
      </p:nvGrpSpPr>
      <p:grpSpPr>
        <a:xfrm>
          <a:off x="0" y="0"/>
          <a:ext cx="0" cy="0"/>
          <a:chOff x="0" y="0"/>
          <a:chExt cx="0" cy="0"/>
        </a:xfrm>
      </p:grpSpPr>
      <p:sp>
        <p:nvSpPr>
          <p:cNvPr id="1838" name="Google Shape;1838;p20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9" name="Google Shape;1839;p20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Il nous reste à additionner ces deux résultats. Combien font 100 + 30 ? 130.</a:t>
            </a:r>
            <a:endParaRPr i="0"/>
          </a:p>
        </p:txBody>
      </p:sp>
      <p:sp>
        <p:nvSpPr>
          <p:cNvPr id="1840" name="Google Shape;1840;p20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1">
          <a:extLst>
            <a:ext uri="{FF2B5EF4-FFF2-40B4-BE49-F238E27FC236}">
              <a16:creationId xmlns:a16="http://schemas.microsoft.com/office/drawing/2014/main" id="{7DEA3966-7FE2-A28F-04F3-372D9F71D4B2}"/>
            </a:ext>
          </a:extLst>
        </p:cNvPr>
        <p:cNvGrpSpPr/>
        <p:nvPr/>
      </p:nvGrpSpPr>
      <p:grpSpPr>
        <a:xfrm>
          <a:off x="0" y="0"/>
          <a:ext cx="0" cy="0"/>
          <a:chOff x="0" y="0"/>
          <a:chExt cx="0" cy="0"/>
        </a:xfrm>
      </p:grpSpPr>
      <p:sp>
        <p:nvSpPr>
          <p:cNvPr id="1822" name="Google Shape;1822;p200:notes">
            <a:extLst>
              <a:ext uri="{FF2B5EF4-FFF2-40B4-BE49-F238E27FC236}">
                <a16:creationId xmlns:a16="http://schemas.microsoft.com/office/drawing/2014/main" id="{BC0AF6A2-6BD4-ED14-C941-35BFDC6AC69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3" name="Google Shape;1823;p200:notes">
            <a:extLst>
              <a:ext uri="{FF2B5EF4-FFF2-40B4-BE49-F238E27FC236}">
                <a16:creationId xmlns:a16="http://schemas.microsoft.com/office/drawing/2014/main" id="{B7EE3B78-CA55-604C-BCEC-8AAF15EC854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u="none" dirty="0"/>
              <a:t>De la même façon, vous allez effectuer les calculs suivants, en décomposant le plus grand nombre pour que ce soit plus facile, les lignes de calcul ne seront plus écrites </a:t>
            </a:r>
            <a:r>
              <a:rPr lang="fr-FR" b="0" i="1" u="none" dirty="0"/>
              <a:t>et vous devez essayer de calculer sans écrire toutes les étapes. Si besoin, vous pouvez simplement noter les résultats intermédiaires.</a:t>
            </a:r>
            <a:endParaRPr lang="fr-FR" b="0" u="none" dirty="0"/>
          </a:p>
          <a:p>
            <a:pPr marL="0" lvl="0" indent="0" algn="l" rtl="0">
              <a:lnSpc>
                <a:spcPct val="100000"/>
              </a:lnSpc>
              <a:spcBef>
                <a:spcPts val="0"/>
              </a:spcBef>
              <a:spcAft>
                <a:spcPts val="0"/>
              </a:spcAft>
              <a:buSzPts val="1400"/>
              <a:buNone/>
            </a:pPr>
            <a:r>
              <a:rPr lang="fr-FR" i="1" u="none" dirty="0"/>
              <a:t>Combien font 8 × 65 ?</a:t>
            </a:r>
          </a:p>
          <a:p>
            <a:pPr marL="0" marR="0" lvl="0" indent="0" algn="l" rtl="0">
              <a:lnSpc>
                <a:spcPct val="100000"/>
              </a:lnSpc>
              <a:spcBef>
                <a:spcPts val="0"/>
              </a:spcBef>
              <a:spcAft>
                <a:spcPts val="0"/>
              </a:spcAft>
              <a:buClr>
                <a:srgbClr val="000000"/>
              </a:buClr>
              <a:buSzPts val="1400"/>
              <a:buFont typeface="Arial"/>
              <a:buNone/>
            </a:pPr>
            <a:r>
              <a:rPr lang="fr-FR" i="0" u="none" dirty="0"/>
              <a:t>Laisser quelques instants de recherche individuelle. Les élèves lèvent l’ardoise quand ils ont terminé. Valider d’un signe discret de la tête. Interroger un élève en lui demandant de justifier, faire valider par un autre élève puis corriger sur les pointillés.</a:t>
            </a:r>
            <a:endParaRPr lang="fr-FR" u="none" dirty="0"/>
          </a:p>
          <a:p>
            <a:pPr marL="0" lvl="0" indent="0" algn="l" rtl="0">
              <a:lnSpc>
                <a:spcPct val="100000"/>
              </a:lnSpc>
              <a:spcBef>
                <a:spcPts val="0"/>
              </a:spcBef>
              <a:spcAft>
                <a:spcPts val="0"/>
              </a:spcAft>
              <a:buSzPts val="1400"/>
              <a:buNone/>
            </a:pPr>
            <a:r>
              <a:rPr lang="fr-FR" b="1" i="0" u="none" dirty="0"/>
              <a:t>Réponse attendue </a:t>
            </a:r>
            <a:r>
              <a:rPr lang="fr-FR" i="0" u="none" dirty="0"/>
              <a:t>: </a:t>
            </a:r>
          </a:p>
          <a:p>
            <a:pPr marL="0" lvl="0" indent="0" algn="l" rtl="0">
              <a:lnSpc>
                <a:spcPct val="100000"/>
              </a:lnSpc>
              <a:spcBef>
                <a:spcPts val="0"/>
              </a:spcBef>
              <a:spcAft>
                <a:spcPts val="0"/>
              </a:spcAft>
              <a:buSzPts val="1400"/>
              <a:buNone/>
            </a:pPr>
            <a:r>
              <a:rPr lang="fr-FR" i="0" u="none" dirty="0"/>
              <a:t>8 × 65 = (8 × 60) + (8 × 5)</a:t>
            </a:r>
            <a:endParaRPr lang="fr-FR" u="none" dirty="0"/>
          </a:p>
          <a:p>
            <a:pPr marL="0" lvl="0" indent="0" algn="l" rtl="0">
              <a:lnSpc>
                <a:spcPct val="100000"/>
              </a:lnSpc>
              <a:spcBef>
                <a:spcPts val="0"/>
              </a:spcBef>
              <a:spcAft>
                <a:spcPts val="0"/>
              </a:spcAft>
              <a:buSzPts val="1400"/>
              <a:buNone/>
            </a:pPr>
            <a:r>
              <a:rPr lang="fr-FR" i="0" u="none" dirty="0"/>
              <a:t>8 × 65 = 480 + 40</a:t>
            </a:r>
            <a:endParaRPr lang="fr-FR" u="none" dirty="0"/>
          </a:p>
          <a:p>
            <a:pPr marL="0" lvl="0" indent="0" algn="l" rtl="0">
              <a:lnSpc>
                <a:spcPct val="100000"/>
              </a:lnSpc>
              <a:spcBef>
                <a:spcPts val="0"/>
              </a:spcBef>
              <a:spcAft>
                <a:spcPts val="0"/>
              </a:spcAft>
              <a:buSzPts val="1400"/>
              <a:buNone/>
            </a:pPr>
            <a:r>
              <a:rPr lang="fr-FR" i="0" u="none" dirty="0"/>
              <a:t>8 × 65 = 520</a:t>
            </a:r>
            <a:endParaRPr lang="fr-FR" u="none" dirty="0"/>
          </a:p>
          <a:p>
            <a:pPr marL="0" lvl="0" indent="0" algn="l" rtl="0">
              <a:lnSpc>
                <a:spcPct val="100000"/>
              </a:lnSpc>
              <a:spcBef>
                <a:spcPts val="0"/>
              </a:spcBef>
              <a:spcAft>
                <a:spcPts val="0"/>
              </a:spcAft>
              <a:buSzPts val="1400"/>
              <a:buNone/>
            </a:pPr>
            <a:endParaRPr lang="fr-FR" i="0" u="none" dirty="0"/>
          </a:p>
        </p:txBody>
      </p:sp>
      <p:sp>
        <p:nvSpPr>
          <p:cNvPr id="1824" name="Google Shape;1824;p200:notes">
            <a:extLst>
              <a:ext uri="{FF2B5EF4-FFF2-40B4-BE49-F238E27FC236}">
                <a16:creationId xmlns:a16="http://schemas.microsoft.com/office/drawing/2014/main" id="{6B6CB1A1-E510-F6DB-BAD8-07FAD954AFF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173179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DAA650AC-CD95-E54A-570C-40AF90B2F0CC}"/>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02E0B6F9-DF39-9481-444C-AEB7B228CF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77E42246-C57E-0CB3-B33A-44D88F51A89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u="none" dirty="0"/>
              <a:t>Vous allez maintenant essayer de faire les calculs intermédiaires dans votre tête.</a:t>
            </a:r>
            <a:endParaRPr lang="fr-FR" u="none" dirty="0"/>
          </a:p>
          <a:p>
            <a:pPr marL="0" indent="0"/>
            <a:r>
              <a:rPr lang="fr-FR" i="0" u="none" dirty="0"/>
              <a:t>Pour les élèves en difficulté, proposer de passer tout de même par les étapes</a:t>
            </a:r>
            <a:r>
              <a:rPr lang="fr-FR" u="none" dirty="0"/>
              <a:t> que vous pouvez écrire au tableau lors de la correction</a:t>
            </a:r>
            <a:r>
              <a:rPr lang="fr-FR" i="0" u="none" dirty="0"/>
              <a:t>.</a:t>
            </a:r>
            <a:endParaRPr lang="fr-FR" u="none" dirty="0"/>
          </a:p>
          <a:p>
            <a:pPr marL="0" lvl="0" indent="0" algn="l" rtl="0">
              <a:lnSpc>
                <a:spcPct val="100000"/>
              </a:lnSpc>
              <a:spcBef>
                <a:spcPts val="0"/>
              </a:spcBef>
              <a:spcAft>
                <a:spcPts val="0"/>
              </a:spcAft>
              <a:buSzPts val="1400"/>
              <a:buNone/>
            </a:pPr>
            <a:r>
              <a:rPr lang="fr-FR" b="1" i="0" u="none" dirty="0"/>
              <a:t>Réponse attendue </a:t>
            </a:r>
            <a:r>
              <a:rPr lang="fr-FR" b="0" i="0" u="none" dirty="0"/>
              <a:t>:</a:t>
            </a:r>
            <a:r>
              <a:rPr lang="fr-FR" b="1" i="0" u="none" dirty="0"/>
              <a:t> </a:t>
            </a:r>
            <a:r>
              <a:rPr lang="fr-FR" i="0" u="none" dirty="0"/>
              <a:t>342.</a:t>
            </a:r>
            <a:endParaRPr lang="fr-FR" u="none" dirty="0"/>
          </a:p>
          <a:p>
            <a:pPr marL="0" lvl="0" indent="0" algn="l" rtl="0">
              <a:lnSpc>
                <a:spcPct val="100000"/>
              </a:lnSpc>
              <a:spcBef>
                <a:spcPts val="0"/>
              </a:spcBef>
              <a:spcAft>
                <a:spcPts val="0"/>
              </a:spcAft>
              <a:buSzPts val="1400"/>
              <a:buNone/>
            </a:pPr>
            <a:r>
              <a:rPr lang="fr-FR" i="0" u="none" dirty="0"/>
              <a:t>6 × 57 = (6 × 50) + (6 × 7)</a:t>
            </a:r>
            <a:endParaRPr lang="fr-FR" u="none" dirty="0"/>
          </a:p>
          <a:p>
            <a:pPr marL="0" lvl="0" indent="0" algn="l" rtl="0">
              <a:lnSpc>
                <a:spcPct val="100000"/>
              </a:lnSpc>
              <a:spcBef>
                <a:spcPts val="0"/>
              </a:spcBef>
              <a:spcAft>
                <a:spcPts val="0"/>
              </a:spcAft>
              <a:buSzPts val="1400"/>
              <a:buNone/>
            </a:pPr>
            <a:r>
              <a:rPr lang="fr-FR" i="0" u="none" dirty="0"/>
              <a:t>6 × 57 = 300 + 42</a:t>
            </a:r>
            <a:endParaRPr lang="fr-FR" u="none" dirty="0"/>
          </a:p>
          <a:p>
            <a:pPr marL="0" lvl="0" indent="0" algn="l" rtl="0">
              <a:lnSpc>
                <a:spcPct val="100000"/>
              </a:lnSpc>
              <a:spcBef>
                <a:spcPts val="0"/>
              </a:spcBef>
              <a:spcAft>
                <a:spcPts val="0"/>
              </a:spcAft>
              <a:buSzPts val="1400"/>
              <a:buNone/>
            </a:pPr>
            <a:r>
              <a:rPr lang="fr-FR" i="0" u="none" dirty="0"/>
              <a:t>6 × 57 = 342</a:t>
            </a:r>
            <a:endParaRPr lang="fr-FR" u="none" dirty="0"/>
          </a:p>
          <a:p>
            <a:pPr marL="0" lvl="0" indent="0" algn="l" rtl="0">
              <a:lnSpc>
                <a:spcPct val="100000"/>
              </a:lnSpc>
              <a:spcBef>
                <a:spcPts val="0"/>
              </a:spcBef>
              <a:spcAft>
                <a:spcPts val="0"/>
              </a:spcAft>
              <a:buSzPts val="1400"/>
              <a:buNone/>
            </a:pPr>
            <a:endParaRPr i="0" u="none" dirty="0"/>
          </a:p>
        </p:txBody>
      </p:sp>
      <p:sp>
        <p:nvSpPr>
          <p:cNvPr id="1856" name="Google Shape;1856;p204:notes">
            <a:extLst>
              <a:ext uri="{FF2B5EF4-FFF2-40B4-BE49-F238E27FC236}">
                <a16:creationId xmlns:a16="http://schemas.microsoft.com/office/drawing/2014/main" id="{24ABF914-F605-728D-A7E9-68CD2536C5C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237437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p:cNvGrpSpPr/>
        <p:nvPr/>
      </p:nvGrpSpPr>
      <p:grpSpPr>
        <a:xfrm>
          <a:off x="0" y="0"/>
          <a:ext cx="0" cy="0"/>
          <a:chOff x="0" y="0"/>
          <a:chExt cx="0" cy="0"/>
        </a:xfrm>
      </p:grpSpPr>
      <p:sp>
        <p:nvSpPr>
          <p:cNvPr id="1854" name="Google Shape;1854;p20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Même démarche. Rappeler que dans une multiplication, on peut inverser les facteurs pour avoir un calcul plus facile à résoudre.</a:t>
            </a:r>
          </a:p>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i="0"/>
              <a:t>378.</a:t>
            </a:r>
            <a:endParaRPr lang="fr-FR"/>
          </a:p>
          <a:p>
            <a:pPr marL="0" lvl="0" indent="0" algn="l" rtl="0">
              <a:lnSpc>
                <a:spcPct val="100000"/>
              </a:lnSpc>
              <a:spcBef>
                <a:spcPts val="0"/>
              </a:spcBef>
              <a:spcAft>
                <a:spcPts val="0"/>
              </a:spcAft>
              <a:buSzPts val="1400"/>
              <a:buNone/>
            </a:pPr>
            <a:r>
              <a:rPr lang="fr-FR" i="0"/>
              <a:t>42 × 9 = (9 × 40) + (9 × 2)</a:t>
            </a:r>
            <a:endParaRPr lang="fr-FR"/>
          </a:p>
          <a:p>
            <a:pPr marL="0" lvl="0" indent="0" algn="l" rtl="0">
              <a:lnSpc>
                <a:spcPct val="100000"/>
              </a:lnSpc>
              <a:spcBef>
                <a:spcPts val="0"/>
              </a:spcBef>
              <a:spcAft>
                <a:spcPts val="0"/>
              </a:spcAft>
              <a:buSzPts val="1400"/>
              <a:buNone/>
            </a:pPr>
            <a:r>
              <a:rPr lang="fr-FR" i="0"/>
              <a:t>42 × 9 = 360 + 18</a:t>
            </a:r>
            <a:endParaRPr lang="fr-FR"/>
          </a:p>
          <a:p>
            <a:pPr marL="0" lvl="0" indent="0" algn="l" rtl="0">
              <a:lnSpc>
                <a:spcPct val="100000"/>
              </a:lnSpc>
              <a:spcBef>
                <a:spcPts val="0"/>
              </a:spcBef>
              <a:spcAft>
                <a:spcPts val="0"/>
              </a:spcAft>
              <a:buSzPts val="1400"/>
              <a:buNone/>
            </a:pPr>
            <a:r>
              <a:rPr lang="fr-FR" i="0"/>
              <a:t>42 × 9 = 378</a:t>
            </a:r>
            <a:endParaRPr lang="fr-FR"/>
          </a:p>
          <a:p>
            <a:pPr marL="0" lvl="0" indent="0" algn="l" rtl="0">
              <a:lnSpc>
                <a:spcPct val="100000"/>
              </a:lnSpc>
              <a:spcBef>
                <a:spcPts val="0"/>
              </a:spcBef>
              <a:spcAft>
                <a:spcPts val="0"/>
              </a:spcAft>
              <a:buSzPts val="1400"/>
              <a:buNone/>
            </a:pPr>
            <a:endParaRPr i="0"/>
          </a:p>
        </p:txBody>
      </p:sp>
      <p:sp>
        <p:nvSpPr>
          <p:cNvPr id="1856" name="Google Shape;1856;p20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357CF2C2-18E7-DC74-F0B5-52ADDD80B9B6}"/>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9D21C63D-1B23-C829-FA58-85A4DDC964D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E2BF103A-D3BB-B310-4F54-5686A941B78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dirty="0"/>
              <a:t>Réponse attendue</a:t>
            </a:r>
            <a:r>
              <a:rPr lang="fr-FR" b="0" i="0" dirty="0"/>
              <a:t> : </a:t>
            </a:r>
            <a:r>
              <a:rPr lang="fr-FR" i="0" dirty="0"/>
              <a:t>378.</a:t>
            </a:r>
            <a:endParaRPr lang="fr-FR" dirty="0"/>
          </a:p>
          <a:p>
            <a:pPr marL="0" lvl="0" indent="0" algn="l" rtl="0">
              <a:lnSpc>
                <a:spcPct val="100000"/>
              </a:lnSpc>
              <a:spcBef>
                <a:spcPts val="0"/>
              </a:spcBef>
              <a:spcAft>
                <a:spcPts val="0"/>
              </a:spcAft>
              <a:buSzPts val="1400"/>
              <a:buNone/>
            </a:pPr>
            <a:r>
              <a:rPr lang="fr-FR" i="0" dirty="0"/>
              <a:t>7 × 54 = (7 × 50) + (7 × 4)</a:t>
            </a:r>
            <a:endParaRPr lang="fr-FR" dirty="0"/>
          </a:p>
          <a:p>
            <a:pPr marL="0" lvl="0" indent="0" algn="l" rtl="0">
              <a:lnSpc>
                <a:spcPct val="100000"/>
              </a:lnSpc>
              <a:spcBef>
                <a:spcPts val="0"/>
              </a:spcBef>
              <a:spcAft>
                <a:spcPts val="0"/>
              </a:spcAft>
              <a:buSzPts val="1400"/>
              <a:buNone/>
            </a:pPr>
            <a:r>
              <a:rPr lang="fr-FR" i="0" dirty="0"/>
              <a:t>7 × 54 = 350 + 28</a:t>
            </a:r>
            <a:endParaRPr lang="fr-FR" dirty="0"/>
          </a:p>
          <a:p>
            <a:pPr marL="0" lvl="0" indent="0" algn="l" rtl="0">
              <a:lnSpc>
                <a:spcPct val="100000"/>
              </a:lnSpc>
              <a:spcBef>
                <a:spcPts val="0"/>
              </a:spcBef>
              <a:spcAft>
                <a:spcPts val="0"/>
              </a:spcAft>
              <a:buSzPts val="1400"/>
              <a:buNone/>
            </a:pPr>
            <a:r>
              <a:rPr lang="fr-FR" i="0" dirty="0"/>
              <a:t>7 × 54 = 378</a:t>
            </a:r>
          </a:p>
          <a:p>
            <a:pPr marL="0" lvl="0" indent="0" algn="l" rtl="0">
              <a:lnSpc>
                <a:spcPct val="100000"/>
              </a:lnSpc>
              <a:spcBef>
                <a:spcPts val="0"/>
              </a:spcBef>
              <a:spcAft>
                <a:spcPts val="0"/>
              </a:spcAft>
              <a:buSzPts val="1400"/>
              <a:buNone/>
            </a:pPr>
            <a:r>
              <a:rPr lang="fr-FR" i="0" u="none" dirty="0"/>
              <a:t>Si certains élèves remarquent que l’opération précédente a le même résultat, verbaliser qu’il est possible d’obtenir un même nombre avec des décompositions multiplicatives différentes. </a:t>
            </a:r>
            <a:endParaRPr lang="fr-FR" u="none" dirty="0"/>
          </a:p>
        </p:txBody>
      </p:sp>
      <p:sp>
        <p:nvSpPr>
          <p:cNvPr id="1856" name="Google Shape;1856;p204:notes">
            <a:extLst>
              <a:ext uri="{FF2B5EF4-FFF2-40B4-BE49-F238E27FC236}">
                <a16:creationId xmlns:a16="http://schemas.microsoft.com/office/drawing/2014/main" id="{FAFA76B8-DDFB-1EC4-FFAA-044E0A510DB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89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4036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D44B1A41-7EA4-660C-B5D3-C22FEF6560D0}"/>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E3182F79-7291-117E-D1D5-29154D1F8E9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D684FCF9-BE95-B744-A9CD-D6A2A768FF3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dirty="0">
                <a:latin typeface="Arial"/>
                <a:ea typeface="Arial"/>
                <a:cs typeface="Arial"/>
                <a:sym typeface="Arial"/>
              </a:rPr>
              <a:t>Réponse attendue </a:t>
            </a:r>
            <a:r>
              <a:rPr lang="fr-FR" sz="1200" b="0" dirty="0">
                <a:latin typeface="Arial"/>
                <a:ea typeface="Arial"/>
                <a:cs typeface="Arial"/>
                <a:sym typeface="Arial"/>
              </a:rPr>
              <a:t>:</a:t>
            </a:r>
            <a:r>
              <a:rPr lang="fr-FR" sz="1200" b="1" dirty="0">
                <a:latin typeface="Arial"/>
                <a:ea typeface="Arial"/>
                <a:cs typeface="Arial"/>
                <a:sym typeface="Arial"/>
              </a:rPr>
              <a:t> </a:t>
            </a:r>
            <a:r>
              <a:rPr lang="fr-FR" sz="1200" dirty="0">
                <a:latin typeface="Arial"/>
                <a:ea typeface="Arial"/>
                <a:cs typeface="Arial"/>
                <a:sym typeface="Arial"/>
              </a:rPr>
              <a:t>500.</a:t>
            </a:r>
          </a:p>
          <a:p>
            <a:pPr marL="0" marR="0" lvl="0" indent="0" algn="l" rtl="0">
              <a:lnSpc>
                <a:spcPct val="100000"/>
              </a:lnSpc>
              <a:spcBef>
                <a:spcPts val="0"/>
              </a:spcBef>
              <a:spcAft>
                <a:spcPts val="0"/>
              </a:spcAft>
              <a:buClr>
                <a:schemeClr val="dk1"/>
              </a:buClr>
              <a:buSzPts val="1200"/>
              <a:buFont typeface="Arial"/>
              <a:buNone/>
            </a:pPr>
            <a:r>
              <a:rPr lang="fr-FR" dirty="0"/>
              <a:t>Faire verbaliser les 2 procédures possibles lors de la correction :</a:t>
            </a:r>
            <a:br>
              <a:rPr lang="fr-FR" dirty="0"/>
            </a:br>
            <a:r>
              <a:rPr lang="fr-FR" dirty="0"/>
              <a:t>→ </a:t>
            </a:r>
            <a:r>
              <a:rPr lang="fr-FR" i="1" dirty="0"/>
              <a:t>250, c'est 200 + 50, donc le double de 250, c'est le double de 200, c’est-à-dire 400 + le double de 50, c’est-à-dire 100. Le double de 250, c’est donc 400 + 100, c’est-à-dire 500.</a:t>
            </a:r>
          </a:p>
          <a:p>
            <a:pPr marL="0" marR="0" lvl="0" indent="0" algn="l" rtl="0">
              <a:lnSpc>
                <a:spcPct val="100000"/>
              </a:lnSpc>
              <a:spcBef>
                <a:spcPts val="0"/>
              </a:spcBef>
              <a:spcAft>
                <a:spcPts val="0"/>
              </a:spcAft>
              <a:buClr>
                <a:schemeClr val="dk1"/>
              </a:buClr>
              <a:buSzPts val="1200"/>
              <a:buFont typeface="Arial"/>
              <a:buNone/>
            </a:pPr>
            <a:r>
              <a:rPr lang="fr-FR" sz="1200" b="0" i="0" u="none" strike="noStrike" cap="none" dirty="0">
                <a:solidFill>
                  <a:schemeClr val="dk1"/>
                </a:solidFill>
                <a:effectLst/>
                <a:latin typeface="Calibri"/>
                <a:ea typeface="Calibri"/>
                <a:cs typeface="Calibri"/>
                <a:sym typeface="Calibri"/>
              </a:rPr>
              <a:t>→ </a:t>
            </a:r>
            <a:r>
              <a:rPr lang="fr-FR" sz="1200" b="0" i="1" u="none" strike="noStrike" cap="none" dirty="0">
                <a:solidFill>
                  <a:schemeClr val="dk1"/>
                </a:solidFill>
                <a:effectLst/>
                <a:latin typeface="Calibri"/>
                <a:ea typeface="Calibri"/>
                <a:cs typeface="Calibri"/>
                <a:sym typeface="Calibri"/>
              </a:rPr>
              <a:t>250 c'est 25 dizaines et on sait que le double de 25 est 50 donc le double de 25d est 50d c’est-à-dire 500. </a:t>
            </a:r>
            <a:endParaRPr lang="fr-FR" i="1" u="none"/>
          </a:p>
        </p:txBody>
      </p:sp>
      <p:sp>
        <p:nvSpPr>
          <p:cNvPr id="92" name="Google Shape;92;p7:notes">
            <a:extLst>
              <a:ext uri="{FF2B5EF4-FFF2-40B4-BE49-F238E27FC236}">
                <a16:creationId xmlns:a16="http://schemas.microsoft.com/office/drawing/2014/main" id="{4C261E3D-7C7A-9644-FDFA-B99F3A35FD4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9</a:t>
            </a:fld>
            <a:endParaRPr/>
          </a:p>
        </p:txBody>
      </p:sp>
    </p:spTree>
    <p:extLst>
      <p:ext uri="{BB962C8B-B14F-4D97-AF65-F5344CB8AC3E}">
        <p14:creationId xmlns:p14="http://schemas.microsoft.com/office/powerpoint/2010/main" val="21122963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9B45B6B4-2DE6-D675-DB51-5BCB06043720}"/>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82483573-384C-6553-0AB3-9BB70421A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D027FD1B-E2F8-8B39-874D-4BC53CCBCF2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a:t>Réponse attendue </a:t>
            </a:r>
            <a:r>
              <a:rPr lang="fr-FR" b="0" i="0"/>
              <a:t>: </a:t>
            </a:r>
            <a:r>
              <a:rPr lang="fr-FR" i="0"/>
              <a:t>332.</a:t>
            </a:r>
            <a:endParaRPr lang="fr-FR"/>
          </a:p>
          <a:p>
            <a:pPr marL="0" lvl="0" indent="0" algn="l" rtl="0">
              <a:lnSpc>
                <a:spcPct val="100000"/>
              </a:lnSpc>
              <a:spcBef>
                <a:spcPts val="0"/>
              </a:spcBef>
              <a:spcAft>
                <a:spcPts val="0"/>
              </a:spcAft>
              <a:buSzPts val="1400"/>
              <a:buNone/>
            </a:pPr>
            <a:r>
              <a:rPr lang="fr-FR" i="0"/>
              <a:t>320 + 12.</a:t>
            </a:r>
            <a:endParaRPr lang="fr-FR"/>
          </a:p>
        </p:txBody>
      </p:sp>
      <p:sp>
        <p:nvSpPr>
          <p:cNvPr id="1856" name="Google Shape;1856;p204:notes">
            <a:extLst>
              <a:ext uri="{FF2B5EF4-FFF2-40B4-BE49-F238E27FC236}">
                <a16:creationId xmlns:a16="http://schemas.microsoft.com/office/drawing/2014/main" id="{FD2FCA21-AE95-43B3-DDA9-4BA8ABFE11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698776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87007037-7456-2FC6-F35D-A476E69BDA7F}"/>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9031BF35-3B74-96DA-506E-01D08AA72EC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6920B8D4-F191-6EDB-81F3-AE53F8B9406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i="0"/>
              <a:t>276.</a:t>
            </a:r>
            <a:endParaRPr lang="fr-FR"/>
          </a:p>
          <a:p>
            <a:pPr marL="0" lvl="0" indent="0" algn="l" rtl="0">
              <a:lnSpc>
                <a:spcPct val="100000"/>
              </a:lnSpc>
              <a:spcBef>
                <a:spcPts val="0"/>
              </a:spcBef>
              <a:spcAft>
                <a:spcPts val="0"/>
              </a:spcAft>
              <a:buSzPts val="1400"/>
              <a:buNone/>
            </a:pPr>
            <a:r>
              <a:rPr lang="fr-FR" i="0"/>
              <a:t>270 + 6.</a:t>
            </a:r>
            <a:endParaRPr lang="fr-FR"/>
          </a:p>
        </p:txBody>
      </p:sp>
      <p:sp>
        <p:nvSpPr>
          <p:cNvPr id="1856" name="Google Shape;1856;p204:notes">
            <a:extLst>
              <a:ext uri="{FF2B5EF4-FFF2-40B4-BE49-F238E27FC236}">
                <a16:creationId xmlns:a16="http://schemas.microsoft.com/office/drawing/2014/main" id="{214A9F29-A389-3AFB-F030-DB25BE0FC86D}"/>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537135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7A343FB7-FD4D-AE29-2311-B590335DEC66}"/>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5B9EBC1E-28D1-8613-F122-AA94F60D740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4FE9AD24-C5F0-4526-682A-BD8508BDBC0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nous allons revoir comment organiser les termes d’une somme afin de calculer plus facilement.</a:t>
            </a:r>
            <a:endParaRPr/>
          </a:p>
        </p:txBody>
      </p:sp>
      <p:sp>
        <p:nvSpPr>
          <p:cNvPr id="330" name="Google Shape;330;p155:notes">
            <a:extLst>
              <a:ext uri="{FF2B5EF4-FFF2-40B4-BE49-F238E27FC236}">
                <a16:creationId xmlns:a16="http://schemas.microsoft.com/office/drawing/2014/main" id="{3667BE56-EFAE-F7D6-FC96-9904A44F1A9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92</a:t>
            </a:fld>
            <a:endParaRPr/>
          </a:p>
        </p:txBody>
      </p:sp>
    </p:spTree>
    <p:extLst>
      <p:ext uri="{BB962C8B-B14F-4D97-AF65-F5344CB8AC3E}">
        <p14:creationId xmlns:p14="http://schemas.microsoft.com/office/powerpoint/2010/main" val="339512807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4"/>
        <p:cNvGrpSpPr/>
        <p:nvPr/>
      </p:nvGrpSpPr>
      <p:grpSpPr>
        <a:xfrm>
          <a:off x="0" y="0"/>
          <a:ext cx="0" cy="0"/>
          <a:chOff x="0" y="0"/>
          <a:chExt cx="0" cy="0"/>
        </a:xfrm>
      </p:grpSpPr>
      <p:sp>
        <p:nvSpPr>
          <p:cNvPr id="1735" name="Google Shape;1735;p1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6" name="Google Shape;1736;p1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0" i="1" u="none" strike="noStrike" cap="none">
                <a:solidFill>
                  <a:schemeClr val="dk1"/>
                </a:solidFill>
                <a:effectLst/>
                <a:latin typeface="Calibri"/>
                <a:ea typeface="Calibri"/>
                <a:cs typeface="Calibri"/>
                <a:sym typeface="Calibri"/>
              </a:rPr>
              <a:t>Vous devez écrire sur votre ardoise le résultat du calcul en regroupant les nombres d'une manière astucieuse</a:t>
            </a:r>
            <a:endParaRPr i="1"/>
          </a:p>
        </p:txBody>
      </p:sp>
      <p:sp>
        <p:nvSpPr>
          <p:cNvPr id="1737" name="Google Shape;1737;p1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1"/>
        <p:cNvGrpSpPr/>
        <p:nvPr/>
      </p:nvGrpSpPr>
      <p:grpSpPr>
        <a:xfrm>
          <a:off x="0" y="0"/>
          <a:ext cx="0" cy="0"/>
          <a:chOff x="0" y="0"/>
          <a:chExt cx="0" cy="0"/>
        </a:xfrm>
      </p:grpSpPr>
      <p:sp>
        <p:nvSpPr>
          <p:cNvPr id="1752" name="Google Shape;1752;p1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3" name="Google Shape;1753;p1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800" i="1"/>
              <a:t>Calculez en faisant un regroupement.</a:t>
            </a:r>
            <a:endParaRPr lang="fr-FR" sz="1800"/>
          </a:p>
          <a:p>
            <a:pPr marL="0" marR="0" lvl="0" indent="0" algn="l" rtl="0">
              <a:lnSpc>
                <a:spcPct val="100000"/>
              </a:lnSpc>
              <a:spcBef>
                <a:spcPts val="0"/>
              </a:spcBef>
              <a:spcAft>
                <a:spcPts val="0"/>
              </a:spcAft>
              <a:buClr>
                <a:srgbClr val="000000"/>
              </a:buClr>
              <a:buSzPts val="1400"/>
              <a:buFont typeface="Arial"/>
              <a:buNone/>
            </a:pPr>
            <a:r>
              <a:rPr lang="fr-FR" sz="1800" i="0"/>
              <a:t>Laisser quelques secondes de recherche individuelle. Les élèves lèvent l’ardoise quand ils ont terminé. Valider d’un signe discret de la tête. </a:t>
            </a:r>
          </a:p>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38.</a:t>
            </a:r>
            <a:endParaRPr b="0"/>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Lorsqu’une nouvelle dizaine est formée avec les nombres 6 et 4, insister pour ajouter 1d et non 10u à 28.</a:t>
            </a:r>
            <a:endParaRPr b="0"/>
          </a:p>
          <a:p>
            <a:pPr marL="0"/>
            <a:r>
              <a:rPr lang="fr-FR" sz="1800" b="0" i="0" u="none" strike="noStrike">
                <a:solidFill>
                  <a:srgbClr val="000000"/>
                </a:solidFill>
                <a:latin typeface="Calibri"/>
                <a:ea typeface="Calibri"/>
                <a:cs typeface="Calibri"/>
                <a:sym typeface="Calibri"/>
              </a:rPr>
              <a:t>→ </a:t>
            </a:r>
            <a:r>
              <a:rPr lang="fr-FR" sz="1800" b="0" i="1" u="none" strike="noStrike">
                <a:solidFill>
                  <a:srgbClr val="000000"/>
                </a:solidFill>
                <a:latin typeface="Calibri"/>
                <a:ea typeface="Calibri"/>
                <a:cs typeface="Calibri"/>
                <a:sym typeface="Calibri"/>
              </a:rPr>
              <a:t>28 c’est 2 dizaines et 8 unités restantes. </a:t>
            </a:r>
            <a:r>
              <a:rPr lang="fr-FR" sz="1800" i="1" u="none">
                <a:solidFill>
                  <a:srgbClr val="000000"/>
                </a:solidFill>
              </a:rPr>
              <a:t>6 + 4 = 10 donc on a une nouvelle dizaine qu'on ajoute aux 2 dizaines de 28. On</a:t>
            </a:r>
            <a:r>
              <a:rPr lang="fr-FR" sz="1800" b="0" i="1" u="none" strike="noStrike">
                <a:solidFill>
                  <a:srgbClr val="000000"/>
                </a:solidFill>
                <a:latin typeface="Calibri"/>
                <a:ea typeface="Calibri"/>
                <a:cs typeface="Calibri"/>
                <a:sym typeface="Calibri"/>
              </a:rPr>
              <a:t> a 3 dizaines en tout avec les 8 unités restantes. On obtient 38.</a:t>
            </a:r>
            <a:endParaRPr b="0" u="none"/>
          </a:p>
          <a:p>
            <a:pPr marL="457200" marR="0" lvl="0" indent="-228600" algn="l" rtl="0">
              <a:lnSpc>
                <a:spcPct val="100000"/>
              </a:lnSpc>
              <a:spcBef>
                <a:spcPts val="0"/>
              </a:spcBef>
              <a:spcAft>
                <a:spcPts val="0"/>
              </a:spcAft>
              <a:buSzPts val="1400"/>
              <a:buNone/>
            </a:pPr>
            <a:br>
              <a:rPr lang="fr-FR"/>
            </a:br>
            <a:endParaRPr i="0"/>
          </a:p>
        </p:txBody>
      </p:sp>
      <p:sp>
        <p:nvSpPr>
          <p:cNvPr id="1754" name="Google Shape;1754;p1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94</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p1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1" name="Google Shape;1761;p1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dirty="0">
                <a:solidFill>
                  <a:srgbClr val="000000"/>
                </a:solidFill>
                <a:latin typeface="Calibri"/>
                <a:ea typeface="Calibri"/>
                <a:cs typeface="Calibri"/>
                <a:sym typeface="Calibri"/>
              </a:rPr>
              <a:t>Réponse attendue</a:t>
            </a:r>
            <a:r>
              <a:rPr lang="fr-FR" sz="1800" b="0" i="0" u="none" strike="noStrike" dirty="0">
                <a:solidFill>
                  <a:srgbClr val="000000"/>
                </a:solidFill>
                <a:latin typeface="Calibri"/>
                <a:ea typeface="Calibri"/>
                <a:cs typeface="Calibri"/>
                <a:sym typeface="Calibri"/>
              </a:rPr>
              <a:t> : 342.</a:t>
            </a:r>
            <a:endParaRPr b="0" dirty="0"/>
          </a:p>
          <a:p>
            <a:pPr marL="0" marR="0" lvl="0" indent="-228600" algn="l" rtl="0">
              <a:lnSpc>
                <a:spcPct val="100000"/>
              </a:lnSpc>
              <a:spcBef>
                <a:spcPts val="0"/>
              </a:spcBef>
              <a:spcAft>
                <a:spcPts val="0"/>
              </a:spcAft>
              <a:buClr>
                <a:srgbClr val="000000"/>
              </a:buClr>
              <a:buSzPts val="1400"/>
              <a:buFont typeface="Arial"/>
              <a:buNone/>
            </a:pPr>
            <a:r>
              <a:rPr lang="fr-FR" sz="2800" b="0" i="0" u="none" strike="noStrike" dirty="0">
                <a:solidFill>
                  <a:srgbClr val="000000"/>
                </a:solidFill>
                <a:latin typeface="Calibri"/>
                <a:ea typeface="Calibri"/>
                <a:cs typeface="Calibri"/>
                <a:sym typeface="Calibri"/>
              </a:rPr>
              <a:t>Lors de la correction collective, faire verbaliser qu’il est, ici, très intéressant (</a:t>
            </a:r>
            <a:r>
              <a:rPr lang="fr-FR" sz="1200" b="0" i="0" u="none" strike="noStrike" cap="none" dirty="0">
                <a:solidFill>
                  <a:schemeClr val="dk1"/>
                </a:solidFill>
                <a:effectLst/>
                <a:latin typeface="Calibri"/>
                <a:ea typeface="Calibri"/>
                <a:cs typeface="Calibri"/>
                <a:sym typeface="Calibri"/>
              </a:rPr>
              <a:t>car c'est plus facile et il y a moins de risque d'erreur) </a:t>
            </a:r>
            <a:r>
              <a:rPr lang="fr-FR" sz="2800" b="0" i="0" u="none" strike="noStrike" dirty="0">
                <a:solidFill>
                  <a:srgbClr val="000000"/>
                </a:solidFill>
                <a:latin typeface="Calibri"/>
                <a:ea typeface="Calibri"/>
                <a:cs typeface="Calibri"/>
                <a:sym typeface="Calibri"/>
              </a:rPr>
              <a:t>d’associer 325 et 5 car on reconnait des compléments à 10. On obtient 330. Puis ajouter 12, c’est ajouter 1 dizaine et 2 unités restantes, on a donc 3 centaines 4 dizaines et 2 unités restantes, soit 342.</a:t>
            </a:r>
          </a:p>
          <a:p>
            <a:pPr marL="0" marR="0" lvl="0" indent="-228600" algn="l" rtl="0">
              <a:lnSpc>
                <a:spcPct val="100000"/>
              </a:lnSpc>
              <a:spcBef>
                <a:spcPts val="0"/>
              </a:spcBef>
              <a:spcAft>
                <a:spcPts val="0"/>
              </a:spcAft>
              <a:buClr>
                <a:srgbClr val="000000"/>
              </a:buClr>
              <a:buSzPts val="1400"/>
              <a:buFont typeface="Arial"/>
              <a:buNone/>
            </a:pPr>
            <a:r>
              <a:rPr lang="fr-FR" sz="1200" b="0" i="0" u="none" strike="noStrike" cap="none" dirty="0">
                <a:solidFill>
                  <a:schemeClr val="dk1"/>
                </a:solidFill>
                <a:effectLst/>
                <a:latin typeface="Calibri"/>
                <a:ea typeface="Calibri"/>
                <a:cs typeface="Calibri"/>
                <a:sym typeface="Calibri"/>
              </a:rPr>
              <a:t>L'objectif est de ne pas écrire toutes les étapes pour calculer plus rapidement. Cependant, e</a:t>
            </a:r>
            <a:r>
              <a:rPr lang="fr-FR" sz="2800" b="0" i="0" u="none" strike="noStrike" dirty="0">
                <a:solidFill>
                  <a:srgbClr val="000000"/>
                </a:solidFill>
                <a:latin typeface="Calibri"/>
                <a:ea typeface="Calibri"/>
                <a:cs typeface="Calibri"/>
                <a:sym typeface="Calibri"/>
              </a:rPr>
              <a:t>n différenciation, inciter les élèves qui en ont besoin à écrire les résultats intermédiaires.</a:t>
            </a:r>
            <a:endParaRPr sz="4000" b="0" u="none" dirty="0"/>
          </a:p>
          <a:p>
            <a:pPr marL="0" marR="0" lvl="0" indent="-228600" algn="l" rtl="0">
              <a:lnSpc>
                <a:spcPct val="100000"/>
              </a:lnSpc>
              <a:spcBef>
                <a:spcPts val="0"/>
              </a:spcBef>
              <a:spcAft>
                <a:spcPts val="0"/>
              </a:spcAft>
              <a:buSzPts val="1400"/>
              <a:buNone/>
            </a:pPr>
            <a:br>
              <a:rPr lang="fr-FR" sz="2800" dirty="0"/>
            </a:br>
            <a:br>
              <a:rPr lang="fr-FR" dirty="0"/>
            </a:br>
            <a:endParaRPr i="0" dirty="0"/>
          </a:p>
        </p:txBody>
      </p:sp>
      <p:sp>
        <p:nvSpPr>
          <p:cNvPr id="1762" name="Google Shape;1762;p1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p1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9" name="Google Shape;1769;p1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2 090.</a:t>
            </a:r>
            <a:br>
              <a:rPr lang="fr-FR"/>
            </a:br>
            <a:endParaRPr i="0"/>
          </a:p>
        </p:txBody>
      </p:sp>
      <p:sp>
        <p:nvSpPr>
          <p:cNvPr id="1770" name="Google Shape;1770;p1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a:extLst>
            <a:ext uri="{FF2B5EF4-FFF2-40B4-BE49-F238E27FC236}">
              <a16:creationId xmlns:a16="http://schemas.microsoft.com/office/drawing/2014/main" id="{9A24AC91-29D7-6C07-57A5-23AE28F9BA27}"/>
            </a:ext>
          </a:extLst>
        </p:cNvPr>
        <p:cNvGrpSpPr/>
        <p:nvPr/>
      </p:nvGrpSpPr>
      <p:grpSpPr>
        <a:xfrm>
          <a:off x="0" y="0"/>
          <a:ext cx="0" cy="0"/>
          <a:chOff x="0" y="0"/>
          <a:chExt cx="0" cy="0"/>
        </a:xfrm>
      </p:grpSpPr>
      <p:sp>
        <p:nvSpPr>
          <p:cNvPr id="1768" name="Google Shape;1768;p193:notes">
            <a:extLst>
              <a:ext uri="{FF2B5EF4-FFF2-40B4-BE49-F238E27FC236}">
                <a16:creationId xmlns:a16="http://schemas.microsoft.com/office/drawing/2014/main" id="{09502EB7-7B89-6823-5CBB-D2ED2C2776C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9" name="Google Shape;1769;p193:notes">
            <a:extLst>
              <a:ext uri="{FF2B5EF4-FFF2-40B4-BE49-F238E27FC236}">
                <a16:creationId xmlns:a16="http://schemas.microsoft.com/office/drawing/2014/main" id="{C33231E7-D934-FCD9-3C31-3F0282F144E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2 650.</a:t>
            </a:r>
            <a:br>
              <a:rPr lang="fr-FR"/>
            </a:br>
            <a:endParaRPr i="0"/>
          </a:p>
        </p:txBody>
      </p:sp>
      <p:sp>
        <p:nvSpPr>
          <p:cNvPr id="1770" name="Google Shape;1770;p193:notes">
            <a:extLst>
              <a:ext uri="{FF2B5EF4-FFF2-40B4-BE49-F238E27FC236}">
                <a16:creationId xmlns:a16="http://schemas.microsoft.com/office/drawing/2014/main" id="{0F697F42-DF7B-B695-85DC-E3B339D9A5F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233134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5"/>
        <p:cNvGrpSpPr/>
        <p:nvPr/>
      </p:nvGrpSpPr>
      <p:grpSpPr>
        <a:xfrm>
          <a:off x="0" y="0"/>
          <a:ext cx="0" cy="0"/>
          <a:chOff x="0" y="0"/>
          <a:chExt cx="0" cy="0"/>
        </a:xfrm>
      </p:grpSpPr>
      <p:sp>
        <p:nvSpPr>
          <p:cNvPr id="1776" name="Google Shape;1776;p19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7" name="Google Shape;1777;p19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0" i="1" u="none" strike="noStrike" dirty="0">
                <a:solidFill>
                  <a:srgbClr val="000000"/>
                </a:solidFill>
                <a:latin typeface="Calibri"/>
                <a:ea typeface="Calibri"/>
                <a:cs typeface="Calibri"/>
                <a:sym typeface="Calibri"/>
              </a:rPr>
              <a:t>Nous allons maintenant calculer en nous aidant de la décomposition des nombres et en faisant des regroupements astucieux. Nous allons faire celui-ci ensemble pour bien nous rappeler comment il faut procéder.</a:t>
            </a:r>
            <a:endParaRPr dirty="0"/>
          </a:p>
          <a:p>
            <a:pPr marL="0" marR="0" lvl="0" indent="0" algn="l" rtl="0">
              <a:lnSpc>
                <a:spcPct val="100000"/>
              </a:lnSpc>
              <a:spcBef>
                <a:spcPts val="0"/>
              </a:spcBef>
              <a:spcAft>
                <a:spcPts val="0"/>
              </a:spcAft>
              <a:buClr>
                <a:srgbClr val="000000"/>
              </a:buClr>
              <a:buSzPts val="1400"/>
              <a:buFont typeface="Arial"/>
              <a:buNone/>
            </a:pPr>
            <a:r>
              <a:rPr lang="fr-FR" i="1" dirty="0"/>
              <a:t>Quels sont les nombres qui peuvent être grouper ? → 6c et 4c.</a:t>
            </a:r>
            <a:endParaRPr i="0" dirty="0"/>
          </a:p>
          <a:p>
            <a:pPr marL="0" marR="0" lvl="0" indent="0" algn="l" rtl="0">
              <a:lnSpc>
                <a:spcPct val="100000"/>
              </a:lnSpc>
              <a:spcBef>
                <a:spcPts val="0"/>
              </a:spcBef>
              <a:spcAft>
                <a:spcPts val="0"/>
              </a:spcAft>
              <a:buClr>
                <a:srgbClr val="000000"/>
              </a:buClr>
              <a:buSzPts val="1400"/>
              <a:buFont typeface="Arial"/>
              <a:buNone/>
            </a:pPr>
            <a:r>
              <a:rPr lang="fr-FR" i="1" dirty="0"/>
              <a:t>Il faut donc garder 1 600 </a:t>
            </a:r>
            <a:r>
              <a:rPr lang="fr-FR" i="0" dirty="0"/>
              <a:t>(l’écrire sur la première ligne de pointillés) </a:t>
            </a:r>
            <a:r>
              <a:rPr lang="fr-FR" i="1" dirty="0"/>
              <a:t>et décomposer 3 400 pour faire apparaitre 400 </a:t>
            </a:r>
            <a:r>
              <a:rPr lang="fr-FR" i="0" dirty="0"/>
              <a:t>(écrire 3 000 + 400) </a:t>
            </a:r>
            <a:r>
              <a:rPr lang="fr-FR" i="1" dirty="0"/>
              <a:t>puis il faut décomposer aussi 2 300 comme nous avons déjà fait en 2 000 + 300</a:t>
            </a:r>
            <a:r>
              <a:rPr lang="fr-FR" i="0" dirty="0"/>
              <a:t> pour faciliter le calcul (l’écrire également).</a:t>
            </a:r>
            <a:endParaRPr dirty="0"/>
          </a:p>
          <a:p>
            <a:pPr marL="0" marR="0" lvl="0" indent="0" algn="l" rtl="0">
              <a:lnSpc>
                <a:spcPct val="100000"/>
              </a:lnSpc>
              <a:spcBef>
                <a:spcPts val="0"/>
              </a:spcBef>
              <a:spcAft>
                <a:spcPts val="0"/>
              </a:spcAft>
              <a:buClr>
                <a:srgbClr val="000000"/>
              </a:buClr>
              <a:buSzPts val="1400"/>
              <a:buFont typeface="Arial"/>
              <a:buNone/>
            </a:pPr>
            <a:r>
              <a:rPr lang="fr-FR" i="1" dirty="0"/>
              <a:t>On a donc sur la première ligne : 1 600 + 3 400 + 400 + 2 000 + 300.</a:t>
            </a:r>
            <a:endParaRPr dirty="0"/>
          </a:p>
          <a:p>
            <a:pPr marL="0" marR="0" lvl="0" indent="0" algn="l" rtl="0">
              <a:lnSpc>
                <a:spcPct val="100000"/>
              </a:lnSpc>
              <a:spcBef>
                <a:spcPts val="0"/>
              </a:spcBef>
              <a:spcAft>
                <a:spcPts val="0"/>
              </a:spcAft>
              <a:buClr>
                <a:srgbClr val="000000"/>
              </a:buClr>
              <a:buSzPts val="1400"/>
              <a:buFont typeface="Arial"/>
              <a:buNone/>
            </a:pPr>
            <a:r>
              <a:rPr lang="fr-FR" i="0" dirty="0"/>
              <a:t>Vous pouvez entourer de la même couleur 1 600 et 400 pour matérialiser le premier groupement. Entourer d’une autre couleur les milliers.</a:t>
            </a:r>
            <a:endParaRPr dirty="0"/>
          </a:p>
          <a:p>
            <a:pPr marL="0" marR="0" lvl="0" indent="0" algn="l" rtl="0">
              <a:lnSpc>
                <a:spcPct val="100000"/>
              </a:lnSpc>
              <a:spcBef>
                <a:spcPts val="0"/>
              </a:spcBef>
              <a:spcAft>
                <a:spcPts val="0"/>
              </a:spcAft>
              <a:buClr>
                <a:srgbClr val="000000"/>
              </a:buClr>
              <a:buSzPts val="1400"/>
              <a:buFont typeface="Arial"/>
              <a:buNone/>
            </a:pPr>
            <a:r>
              <a:rPr lang="fr-FR" i="1" dirty="0"/>
              <a:t>Ce qui donne pour la deuxième ligne : 2 000 + 5 000 + 300.</a:t>
            </a:r>
            <a:endParaRPr dirty="0"/>
          </a:p>
          <a:p>
            <a:pPr marL="0" marR="0" lvl="0" indent="0" algn="l" rtl="0">
              <a:lnSpc>
                <a:spcPct val="100000"/>
              </a:lnSpc>
              <a:spcBef>
                <a:spcPts val="0"/>
              </a:spcBef>
              <a:spcAft>
                <a:spcPts val="0"/>
              </a:spcAft>
              <a:buClr>
                <a:srgbClr val="000000"/>
              </a:buClr>
              <a:buSzPts val="1400"/>
              <a:buFont typeface="Arial"/>
              <a:buNone/>
            </a:pPr>
            <a:r>
              <a:rPr lang="fr-FR" i="0" dirty="0"/>
              <a:t>Sur la dernière ligne : 7 300.</a:t>
            </a:r>
            <a:endParaRPr i="0" u="none" dirty="0"/>
          </a:p>
          <a:p>
            <a:pPr marL="457200" lvl="0" indent="-228600" algn="l" rtl="0">
              <a:lnSpc>
                <a:spcPct val="100000"/>
              </a:lnSpc>
              <a:spcBef>
                <a:spcPts val="0"/>
              </a:spcBef>
              <a:spcAft>
                <a:spcPts val="0"/>
              </a:spcAft>
              <a:buSzPts val="1400"/>
              <a:buNone/>
            </a:pPr>
            <a:endParaRPr i="1" dirty="0"/>
          </a:p>
        </p:txBody>
      </p:sp>
      <p:sp>
        <p:nvSpPr>
          <p:cNvPr id="1778" name="Google Shape;1778;p19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3"/>
        <p:cNvGrpSpPr/>
        <p:nvPr/>
      </p:nvGrpSpPr>
      <p:grpSpPr>
        <a:xfrm>
          <a:off x="0" y="0"/>
          <a:ext cx="0" cy="0"/>
          <a:chOff x="0" y="0"/>
          <a:chExt cx="0" cy="0"/>
        </a:xfrm>
      </p:grpSpPr>
      <p:sp>
        <p:nvSpPr>
          <p:cNvPr id="1784" name="Google Shape;1784;p19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5" name="Google Shape;1785;p19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0" i="1" u="none" strike="noStrike">
                <a:solidFill>
                  <a:srgbClr val="000000"/>
                </a:solidFill>
                <a:latin typeface="Calibri"/>
                <a:ea typeface="Calibri"/>
                <a:cs typeface="Calibri"/>
                <a:sym typeface="Calibri"/>
              </a:rPr>
              <a:t>Vous allez maintenant faire le suivant.</a:t>
            </a:r>
            <a:endParaRPr/>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Laisser un temps aux élèves, passer dans les rangs pour guider ou valider. Interroger un ou plusieurs élèves lors de la correction en faisant expliquer les procédures.</a:t>
            </a:r>
            <a:endParaRPr/>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1</a:t>
            </a:r>
            <a:r>
              <a:rPr lang="fr-FR" sz="1800" b="0" i="0" u="none" strike="noStrike" baseline="30000">
                <a:solidFill>
                  <a:srgbClr val="000000"/>
                </a:solidFill>
                <a:latin typeface="Calibri"/>
                <a:ea typeface="Calibri"/>
                <a:cs typeface="Calibri"/>
                <a:sym typeface="Calibri"/>
              </a:rPr>
              <a:t>re</a:t>
            </a:r>
            <a:r>
              <a:rPr lang="fr-FR" sz="1800" b="0" i="0" u="none" strike="noStrike">
                <a:solidFill>
                  <a:srgbClr val="000000"/>
                </a:solidFill>
                <a:latin typeface="Calibri"/>
                <a:ea typeface="Calibri"/>
                <a:cs typeface="Calibri"/>
                <a:sym typeface="Calibri"/>
              </a:rPr>
              <a:t> ligne → 4 200 + 1 000 + 800 + 2 000 + 400</a:t>
            </a:r>
            <a:endParaRPr/>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2</a:t>
            </a:r>
            <a:r>
              <a:rPr lang="fr-FR" sz="1800" b="0" i="0" u="none" strike="noStrike" baseline="30000">
                <a:solidFill>
                  <a:srgbClr val="000000"/>
                </a:solidFill>
                <a:latin typeface="Calibri"/>
                <a:ea typeface="Calibri"/>
                <a:cs typeface="Calibri"/>
                <a:sym typeface="Calibri"/>
              </a:rPr>
              <a:t>e</a:t>
            </a:r>
            <a:r>
              <a:rPr lang="fr-FR" sz="1800" b="0" i="0" u="none" strike="noStrike">
                <a:solidFill>
                  <a:srgbClr val="000000"/>
                </a:solidFill>
                <a:latin typeface="Calibri"/>
                <a:ea typeface="Calibri"/>
                <a:cs typeface="Calibri"/>
                <a:sym typeface="Calibri"/>
              </a:rPr>
              <a:t> ligne </a:t>
            </a:r>
            <a:r>
              <a:rPr lang="fr-FR" sz="1200" b="0" i="0" u="none" strike="noStrike">
                <a:solidFill>
                  <a:srgbClr val="000000"/>
                </a:solidFill>
                <a:latin typeface="Calibri"/>
                <a:ea typeface="Calibri"/>
                <a:cs typeface="Calibri"/>
                <a:sym typeface="Calibri"/>
              </a:rPr>
              <a:t>→ 5 000 + 3 000 + 400</a:t>
            </a:r>
            <a:endParaRPr/>
          </a:p>
          <a:p>
            <a:pPr marL="0" lvl="0" indent="-228600" algn="l" rtl="0">
              <a:lnSpc>
                <a:spcPct val="100000"/>
              </a:lnSpc>
              <a:spcBef>
                <a:spcPts val="0"/>
              </a:spcBef>
              <a:spcAft>
                <a:spcPts val="0"/>
              </a:spcAft>
              <a:buSzPts val="1400"/>
              <a:buNone/>
            </a:pPr>
            <a:r>
              <a:rPr lang="fr-FR" sz="1200" b="0" i="0" u="none" strike="noStrike">
                <a:solidFill>
                  <a:srgbClr val="000000"/>
                </a:solidFill>
                <a:latin typeface="Calibri"/>
                <a:ea typeface="Calibri"/>
                <a:cs typeface="Calibri"/>
                <a:sym typeface="Calibri"/>
              </a:rPr>
              <a:t>3</a:t>
            </a:r>
            <a:r>
              <a:rPr lang="fr-FR" sz="1200" b="0" i="0" u="none" strike="noStrike" baseline="30000">
                <a:solidFill>
                  <a:srgbClr val="000000"/>
                </a:solidFill>
                <a:latin typeface="Calibri"/>
                <a:ea typeface="Calibri"/>
                <a:cs typeface="Calibri"/>
                <a:sym typeface="Calibri"/>
              </a:rPr>
              <a:t>e</a:t>
            </a:r>
            <a:r>
              <a:rPr lang="fr-FR" sz="1200" b="0" i="0" u="none" strike="noStrike">
                <a:solidFill>
                  <a:srgbClr val="000000"/>
                </a:solidFill>
                <a:latin typeface="Calibri"/>
                <a:ea typeface="Calibri"/>
                <a:cs typeface="Calibri"/>
                <a:sym typeface="Calibri"/>
              </a:rPr>
              <a:t> ligne → 8 400</a:t>
            </a:r>
            <a:endParaRPr i="0" u="none"/>
          </a:p>
          <a:p>
            <a:pPr marL="0" lvl="0" indent="-228600" algn="l" rtl="0">
              <a:lnSpc>
                <a:spcPct val="100000"/>
              </a:lnSpc>
              <a:spcBef>
                <a:spcPts val="0"/>
              </a:spcBef>
              <a:spcAft>
                <a:spcPts val="0"/>
              </a:spcAft>
              <a:buSzPts val="1400"/>
              <a:buNone/>
            </a:pPr>
            <a:endParaRPr i="1"/>
          </a:p>
        </p:txBody>
      </p:sp>
      <p:sp>
        <p:nvSpPr>
          <p:cNvPr id="1786" name="Google Shape;1786;p19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Deux contenus">
  <p:cSld name="1_Deux contenus">
    <p:spTree>
      <p:nvGrpSpPr>
        <p:cNvPr id="1" name="Shape 15"/>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37FBA2FF-A36A-8EDE-5EC4-B8C42B3627D0}"/>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54"/>
          <p:cNvSpPr txBox="1">
            <a:spLocks noGrp="1"/>
          </p:cNvSpPr>
          <p:nvPr>
            <p:ph type="body" idx="1"/>
          </p:nvPr>
        </p:nvSpPr>
        <p:spPr>
          <a:xfrm>
            <a:off x="628650" y="2946849"/>
            <a:ext cx="3867150" cy="32301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54"/>
          <p:cNvSpPr txBox="1">
            <a:spLocks noGrp="1"/>
          </p:cNvSpPr>
          <p:nvPr>
            <p:ph type="body" idx="2"/>
          </p:nvPr>
        </p:nvSpPr>
        <p:spPr>
          <a:xfrm>
            <a:off x="4648202" y="2947298"/>
            <a:ext cx="3867150" cy="323011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54"/>
          <p:cNvSpPr txBox="1"/>
          <p:nvPr/>
        </p:nvSpPr>
        <p:spPr>
          <a:xfrm>
            <a:off x="3441842" y="2445517"/>
            <a:ext cx="2416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fr-FR" sz="2400" b="1" i="0" u="none" strike="noStrike" cap="none">
                <a:solidFill>
                  <a:srgbClr val="0093A7"/>
                </a:solidFill>
                <a:latin typeface="Verdana"/>
                <a:ea typeface="Verdana"/>
                <a:cs typeface="Verdana"/>
                <a:sym typeface="Verdana"/>
              </a:rPr>
              <a:t>SOMMAIRE</a:t>
            </a:r>
            <a:endParaRPr sz="2400" b="0" i="0" u="none" strike="noStrike" cap="none">
              <a:solidFill>
                <a:srgbClr val="0093A7"/>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20"/>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135E732D-ABA0-CCE5-045A-0E75B91AFF5D}"/>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2" name="Google Shape;22;p55"/>
          <p:cNvSpPr txBox="1">
            <a:spLocks noGrp="1"/>
          </p:cNvSpPr>
          <p:nvPr>
            <p:ph type="ctrTitle"/>
          </p:nvPr>
        </p:nvSpPr>
        <p:spPr>
          <a:xfrm>
            <a:off x="796177" y="3218459"/>
            <a:ext cx="7772400" cy="77619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093A7"/>
              </a:buClr>
              <a:buSzPts val="2700"/>
              <a:buFont typeface="Verdana"/>
              <a:buNone/>
              <a:defRPr sz="2700" b="1">
                <a:solidFill>
                  <a:srgbClr val="0093A7"/>
                </a:solidFill>
                <a:latin typeface="Verdana"/>
                <a:ea typeface="Verdana"/>
                <a:cs typeface="Verdana"/>
                <a:sym typeface="Verdana"/>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5"/>
          <p:cNvSpPr txBox="1"/>
          <p:nvPr/>
        </p:nvSpPr>
        <p:spPr>
          <a:xfrm>
            <a:off x="5478583" y="6238351"/>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pic>
        <p:nvPicPr>
          <p:cNvPr id="24" name="Google Shape;24;p55"/>
          <p:cNvPicPr preferRelativeResize="0"/>
          <p:nvPr/>
        </p:nvPicPr>
        <p:blipFill rotWithShape="1">
          <a:blip r:embed="rId3">
            <a:alphaModFix/>
          </a:blip>
          <a:srcRect/>
          <a:stretch/>
        </p:blipFill>
        <p:spPr>
          <a:xfrm>
            <a:off x="8305804" y="6060750"/>
            <a:ext cx="723900" cy="7334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4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42"/>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43"/>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re et contenu" type="obj">
  <p:cSld name="1_Titre et contenu">
    <p:spTree>
      <p:nvGrpSpPr>
        <p:cNvPr id="1" name="Shape 25"/>
        <p:cNvGrpSpPr/>
        <p:nvPr/>
      </p:nvGrpSpPr>
      <p:grpSpPr>
        <a:xfrm>
          <a:off x="0" y="0"/>
          <a:ext cx="0" cy="0"/>
          <a:chOff x="0" y="0"/>
          <a:chExt cx="0" cy="0"/>
        </a:xfrm>
      </p:grpSpPr>
      <p:sp>
        <p:nvSpPr>
          <p:cNvPr id="26" name="Google Shape;26;p57"/>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57"/>
          <p:cNvSpPr txBox="1">
            <a:spLocks noGrp="1"/>
          </p:cNvSpPr>
          <p:nvPr>
            <p:ph type="title"/>
          </p:nvPr>
        </p:nvSpPr>
        <p:spPr>
          <a:xfrm>
            <a:off x="0" y="-1"/>
            <a:ext cx="59537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57"/>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6802AE"/>
              </a:solidFill>
              <a:latin typeface="Calibri"/>
              <a:ea typeface="Calibri"/>
              <a:cs typeface="Calibri"/>
              <a:sym typeface="Calibri"/>
            </a:endParaRPr>
          </a:p>
        </p:txBody>
      </p:sp>
      <p:pic>
        <p:nvPicPr>
          <p:cNvPr id="30" name="Google Shape;30;p57"/>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785999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30"/>
        <p:cNvGrpSpPr/>
        <p:nvPr/>
      </p:nvGrpSpPr>
      <p:grpSpPr>
        <a:xfrm>
          <a:off x="0" y="0"/>
          <a:ext cx="0" cy="0"/>
          <a:chOff x="0" y="0"/>
          <a:chExt cx="0" cy="0"/>
        </a:xfrm>
      </p:grpSpPr>
      <p:sp>
        <p:nvSpPr>
          <p:cNvPr id="31" name="Google Shape;31;p123"/>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123"/>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123"/>
          <p:cNvSpPr txBox="1">
            <a:spLocks noGrp="1"/>
          </p:cNvSpPr>
          <p:nvPr>
            <p:ph type="title"/>
          </p:nvPr>
        </p:nvSpPr>
        <p:spPr>
          <a:xfrm>
            <a:off x="0" y="0"/>
            <a:ext cx="63093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4" name="Google Shape;34;p123"/>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1969865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43.xml"/><Relationship Id="rId13" Type="http://schemas.openxmlformats.org/officeDocument/2006/relationships/slide" Target="slide179.xml"/><Relationship Id="rId18" Type="http://schemas.openxmlformats.org/officeDocument/2006/relationships/slide" Target="slide49.xml"/><Relationship Id="rId3" Type="http://schemas.openxmlformats.org/officeDocument/2006/relationships/image" Target="../media/image4.png"/><Relationship Id="rId21" Type="http://schemas.openxmlformats.org/officeDocument/2006/relationships/slide" Target="slide81.xml"/><Relationship Id="rId7" Type="http://schemas.openxmlformats.org/officeDocument/2006/relationships/slide" Target="slide133.xml"/><Relationship Id="rId12" Type="http://schemas.openxmlformats.org/officeDocument/2006/relationships/slide" Target="slide172.xml"/><Relationship Id="rId17" Type="http://schemas.openxmlformats.org/officeDocument/2006/relationships/slide" Target="slide36.xml"/><Relationship Id="rId2" Type="http://schemas.openxmlformats.org/officeDocument/2006/relationships/notesSlide" Target="../notesSlides/notesSlide1.xml"/><Relationship Id="rId16" Type="http://schemas.openxmlformats.org/officeDocument/2006/relationships/slide" Target="slide26.xml"/><Relationship Id="rId20" Type="http://schemas.openxmlformats.org/officeDocument/2006/relationships/slide" Target="slide69.xml"/><Relationship Id="rId1" Type="http://schemas.openxmlformats.org/officeDocument/2006/relationships/slideLayout" Target="../slideLayouts/slideLayout1.xml"/><Relationship Id="rId6" Type="http://schemas.openxmlformats.org/officeDocument/2006/relationships/slide" Target="slide126.xml"/><Relationship Id="rId11" Type="http://schemas.openxmlformats.org/officeDocument/2006/relationships/slide" Target="slide165.xml"/><Relationship Id="rId5" Type="http://schemas.openxmlformats.org/officeDocument/2006/relationships/slide" Target="slide120.xml"/><Relationship Id="rId15" Type="http://schemas.openxmlformats.org/officeDocument/2006/relationships/slide" Target="slide14.xml"/><Relationship Id="rId23" Type="http://schemas.openxmlformats.org/officeDocument/2006/relationships/slide" Target="slide101.xml"/><Relationship Id="rId10" Type="http://schemas.openxmlformats.org/officeDocument/2006/relationships/slide" Target="slide158.xml"/><Relationship Id="rId19" Type="http://schemas.openxmlformats.org/officeDocument/2006/relationships/slide" Target="slide58.xml"/><Relationship Id="rId4" Type="http://schemas.openxmlformats.org/officeDocument/2006/relationships/slide" Target="slide113.xml"/><Relationship Id="rId9" Type="http://schemas.openxmlformats.org/officeDocument/2006/relationships/slide" Target="slide152.xml"/><Relationship Id="rId14" Type="http://schemas.openxmlformats.org/officeDocument/2006/relationships/slide" Target="slide2.xml"/><Relationship Id="rId22" Type="http://schemas.openxmlformats.org/officeDocument/2006/relationships/slide" Target="slide9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139.jpg"/><Relationship Id="rId2" Type="http://schemas.openxmlformats.org/officeDocument/2006/relationships/notesSlide" Target="../notesSlides/notesSlide136.xml"/><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notesSlide" Target="../notesSlides/notesSlide137.xml"/><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3" Type="http://schemas.openxmlformats.org/officeDocument/2006/relationships/image" Target="../media/image141.jpg"/><Relationship Id="rId2" Type="http://schemas.openxmlformats.org/officeDocument/2006/relationships/notesSlide" Target="../notesSlides/notesSlide138.xml"/><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3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140.xml"/><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3" Type="http://schemas.openxmlformats.org/officeDocument/2006/relationships/image" Target="../media/image145.jpg"/><Relationship Id="rId2" Type="http://schemas.openxmlformats.org/officeDocument/2006/relationships/notesSlide" Target="../notesSlides/notesSlide142.xml"/><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46.jp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notesSlide" Target="../notesSlides/notesSlide144.xml"/><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image" Target="../media/image148.jpg"/><Relationship Id="rId2" Type="http://schemas.openxmlformats.org/officeDocument/2006/relationships/notesSlide" Target="../notesSlides/notesSlide145.xml"/><Relationship Id="rId1" Type="http://schemas.openxmlformats.org/officeDocument/2006/relationships/slideLayout" Target="../slideLayouts/slideLayout6.xml"/></Relationships>
</file>

<file path=ppt/slides/_rels/slide146.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3" Type="http://schemas.openxmlformats.org/officeDocument/2006/relationships/image" Target="../media/image150.jpg"/><Relationship Id="rId2" Type="http://schemas.openxmlformats.org/officeDocument/2006/relationships/notesSlide" Target="../notesSlides/notesSlide147.xml"/><Relationship Id="rId1" Type="http://schemas.openxmlformats.org/officeDocument/2006/relationships/slideLayout" Target="../slideLayouts/slideLayout6.xml"/></Relationships>
</file>

<file path=ppt/slides/_rels/slide148.xml.rels><?xml version="1.0" encoding="UTF-8" standalone="yes"?>
<Relationships xmlns="http://schemas.openxmlformats.org/package/2006/relationships"><Relationship Id="rId3" Type="http://schemas.openxmlformats.org/officeDocument/2006/relationships/image" Target="../media/image151.jpg"/><Relationship Id="rId2" Type="http://schemas.openxmlformats.org/officeDocument/2006/relationships/notesSlide" Target="../notesSlides/notesSlide148.xml"/><Relationship Id="rId1" Type="http://schemas.openxmlformats.org/officeDocument/2006/relationships/slideLayout" Target="../slideLayouts/slideLayout6.xml"/></Relationships>
</file>

<file path=ppt/slides/_rels/slide149.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notesSlide" Target="../notesSlides/notesSlide14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53.jpg"/><Relationship Id="rId2" Type="http://schemas.openxmlformats.org/officeDocument/2006/relationships/notesSlide" Target="../notesSlides/notesSlide150.xml"/><Relationship Id="rId1" Type="http://schemas.openxmlformats.org/officeDocument/2006/relationships/slideLayout" Target="../slideLayouts/slideLayout6.xml"/></Relationships>
</file>

<file path=ppt/slides/_rels/slide151.xml.rels><?xml version="1.0" encoding="UTF-8" standalone="yes"?>
<Relationships xmlns="http://schemas.openxmlformats.org/package/2006/relationships"><Relationship Id="rId3" Type="http://schemas.openxmlformats.org/officeDocument/2006/relationships/image" Target="../media/image154.jpg"/><Relationship Id="rId2" Type="http://schemas.openxmlformats.org/officeDocument/2006/relationships/notesSlide" Target="../notesSlides/notesSlide151.xml"/><Relationship Id="rId1" Type="http://schemas.openxmlformats.org/officeDocument/2006/relationships/slideLayout" Target="../slideLayouts/slideLayout6.xml"/></Relationships>
</file>

<file path=ppt/slides/_rels/slide152.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3" Type="http://schemas.openxmlformats.org/officeDocument/2006/relationships/image" Target="../media/image156.jpg"/><Relationship Id="rId2" Type="http://schemas.openxmlformats.org/officeDocument/2006/relationships/notesSlide" Target="../notesSlides/notesSlide153.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3" Type="http://schemas.openxmlformats.org/officeDocument/2006/relationships/image" Target="../media/image157.jpg"/><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158.jpg"/><Relationship Id="rId2" Type="http://schemas.openxmlformats.org/officeDocument/2006/relationships/notesSlide" Target="../notesSlides/notesSlide155.xml"/><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3" Type="http://schemas.openxmlformats.org/officeDocument/2006/relationships/image" Target="../media/image159.jpg"/><Relationship Id="rId2" Type="http://schemas.openxmlformats.org/officeDocument/2006/relationships/notesSlide" Target="../notesSlides/notesSlide156.xml"/><Relationship Id="rId1" Type="http://schemas.openxmlformats.org/officeDocument/2006/relationships/slideLayout" Target="../slideLayouts/slideLayout6.xml"/></Relationships>
</file>

<file path=ppt/slides/_rels/slide157.xml.rels><?xml version="1.0" encoding="UTF-8" standalone="yes"?>
<Relationships xmlns="http://schemas.openxmlformats.org/package/2006/relationships"><Relationship Id="rId3" Type="http://schemas.openxmlformats.org/officeDocument/2006/relationships/image" Target="../media/image160.jpg"/><Relationship Id="rId2" Type="http://schemas.openxmlformats.org/officeDocument/2006/relationships/notesSlide" Target="../notesSlides/notesSlide157.xml"/><Relationship Id="rId1" Type="http://schemas.openxmlformats.org/officeDocument/2006/relationships/slideLayout" Target="../slideLayouts/slideLayout6.xml"/></Relationships>
</file>

<file path=ppt/slides/_rels/slide158.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162.jpg"/><Relationship Id="rId2" Type="http://schemas.openxmlformats.org/officeDocument/2006/relationships/notesSlide" Target="../notesSlides/notesSlide15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60.xml.rels><?xml version="1.0" encoding="UTF-8" standalone="yes"?>
<Relationships xmlns="http://schemas.openxmlformats.org/package/2006/relationships"><Relationship Id="rId3" Type="http://schemas.openxmlformats.org/officeDocument/2006/relationships/image" Target="../media/image163.jpg"/><Relationship Id="rId2" Type="http://schemas.openxmlformats.org/officeDocument/2006/relationships/notesSlide" Target="../notesSlides/notesSlide160.xml"/><Relationship Id="rId1" Type="http://schemas.openxmlformats.org/officeDocument/2006/relationships/slideLayout" Target="../slideLayouts/slideLayout6.xml"/></Relationships>
</file>

<file path=ppt/slides/_rels/slide161.xml.rels><?xml version="1.0" encoding="UTF-8" standalone="yes"?>
<Relationships xmlns="http://schemas.openxmlformats.org/package/2006/relationships"><Relationship Id="rId3" Type="http://schemas.openxmlformats.org/officeDocument/2006/relationships/image" Target="../media/image164.jpg"/><Relationship Id="rId2" Type="http://schemas.openxmlformats.org/officeDocument/2006/relationships/notesSlide" Target="../notesSlides/notesSlide161.xml"/><Relationship Id="rId1" Type="http://schemas.openxmlformats.org/officeDocument/2006/relationships/slideLayout" Target="../slideLayouts/slideLayout6.xml"/></Relationships>
</file>

<file path=ppt/slides/_rels/slide162.xml.rels><?xml version="1.0" encoding="UTF-8" standalone="yes"?>
<Relationships xmlns="http://schemas.openxmlformats.org/package/2006/relationships"><Relationship Id="rId3" Type="http://schemas.openxmlformats.org/officeDocument/2006/relationships/image" Target="../media/image165.jpg"/><Relationship Id="rId2" Type="http://schemas.openxmlformats.org/officeDocument/2006/relationships/notesSlide" Target="../notesSlides/notesSlide162.xml"/><Relationship Id="rId1" Type="http://schemas.openxmlformats.org/officeDocument/2006/relationships/slideLayout" Target="../slideLayouts/slideLayout6.xml"/></Relationships>
</file>

<file path=ppt/slides/_rels/slide163.xml.rels><?xml version="1.0" encoding="UTF-8" standalone="yes"?>
<Relationships xmlns="http://schemas.openxmlformats.org/package/2006/relationships"><Relationship Id="rId3" Type="http://schemas.openxmlformats.org/officeDocument/2006/relationships/image" Target="../media/image166.jpg"/><Relationship Id="rId2" Type="http://schemas.openxmlformats.org/officeDocument/2006/relationships/notesSlide" Target="../notesSlides/notesSlide163.xml"/><Relationship Id="rId1" Type="http://schemas.openxmlformats.org/officeDocument/2006/relationships/slideLayout" Target="../slideLayouts/slideLayout6.xml"/></Relationships>
</file>

<file path=ppt/slides/_rels/slide164.xml.rels><?xml version="1.0" encoding="UTF-8" standalone="yes"?>
<Relationships xmlns="http://schemas.openxmlformats.org/package/2006/relationships"><Relationship Id="rId3" Type="http://schemas.openxmlformats.org/officeDocument/2006/relationships/image" Target="../media/image167.jpg"/><Relationship Id="rId2" Type="http://schemas.openxmlformats.org/officeDocument/2006/relationships/notesSlide" Target="../notesSlides/notesSlide164.xml"/><Relationship Id="rId1" Type="http://schemas.openxmlformats.org/officeDocument/2006/relationships/slideLayout" Target="../slideLayouts/slideLayout6.xml"/></Relationships>
</file>

<file path=ppt/slides/_rels/slide165.xml.rels><?xml version="1.0" encoding="UTF-8" standalone="yes"?>
<Relationships xmlns="http://schemas.openxmlformats.org/package/2006/relationships"><Relationship Id="rId3" Type="http://schemas.openxmlformats.org/officeDocument/2006/relationships/image" Target="../media/image168.jpg"/><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image" Target="../media/image169.jpg"/><Relationship Id="rId2" Type="http://schemas.openxmlformats.org/officeDocument/2006/relationships/notesSlide" Target="../notesSlides/notesSlide166.xml"/><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notesSlide" Target="../notesSlides/notesSlide167.xml"/><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3" Type="http://schemas.openxmlformats.org/officeDocument/2006/relationships/image" Target="../media/image171.jpg"/><Relationship Id="rId2" Type="http://schemas.openxmlformats.org/officeDocument/2006/relationships/notesSlide" Target="../notesSlides/notesSlide168.xml"/><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3" Type="http://schemas.openxmlformats.org/officeDocument/2006/relationships/image" Target="../media/image172.jpg"/><Relationship Id="rId2" Type="http://schemas.openxmlformats.org/officeDocument/2006/relationships/notesSlide" Target="../notesSlides/notesSlide169.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3" Type="http://schemas.openxmlformats.org/officeDocument/2006/relationships/image" Target="../media/image173.jpg"/><Relationship Id="rId2" Type="http://schemas.openxmlformats.org/officeDocument/2006/relationships/notesSlide" Target="../notesSlides/notesSlide170.xml"/><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3" Type="http://schemas.openxmlformats.org/officeDocument/2006/relationships/image" Target="../media/image174.jpg"/><Relationship Id="rId2" Type="http://schemas.openxmlformats.org/officeDocument/2006/relationships/notesSlide" Target="../notesSlides/notesSlide171.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3" Type="http://schemas.openxmlformats.org/officeDocument/2006/relationships/image" Target="../media/image175.jpg"/><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76.jpg"/><Relationship Id="rId2" Type="http://schemas.openxmlformats.org/officeDocument/2006/relationships/notesSlide" Target="../notesSlides/notesSlide173.xml"/><Relationship Id="rId1" Type="http://schemas.openxmlformats.org/officeDocument/2006/relationships/slideLayout" Target="../slideLayouts/slideLayout6.xml"/></Relationships>
</file>

<file path=ppt/slides/_rels/slide174.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notesSlide" Target="../notesSlides/notesSlide174.xml"/><Relationship Id="rId1" Type="http://schemas.openxmlformats.org/officeDocument/2006/relationships/slideLayout" Target="../slideLayouts/slideLayout6.xml"/></Relationships>
</file>

<file path=ppt/slides/_rels/slide175.xml.rels><?xml version="1.0" encoding="UTF-8" standalone="yes"?>
<Relationships xmlns="http://schemas.openxmlformats.org/package/2006/relationships"><Relationship Id="rId3" Type="http://schemas.openxmlformats.org/officeDocument/2006/relationships/image" Target="../media/image178.jpg"/><Relationship Id="rId2" Type="http://schemas.openxmlformats.org/officeDocument/2006/relationships/notesSlide" Target="../notesSlides/notesSlide175.xml"/><Relationship Id="rId1" Type="http://schemas.openxmlformats.org/officeDocument/2006/relationships/slideLayout" Target="../slideLayouts/slideLayout6.xml"/></Relationships>
</file>

<file path=ppt/slides/_rels/slide176.xml.rels><?xml version="1.0" encoding="UTF-8" standalone="yes"?>
<Relationships xmlns="http://schemas.openxmlformats.org/package/2006/relationships"><Relationship Id="rId3" Type="http://schemas.openxmlformats.org/officeDocument/2006/relationships/image" Target="../media/image179.jpg"/><Relationship Id="rId2" Type="http://schemas.openxmlformats.org/officeDocument/2006/relationships/notesSlide" Target="../notesSlides/notesSlide176.xml"/><Relationship Id="rId1" Type="http://schemas.openxmlformats.org/officeDocument/2006/relationships/slideLayout" Target="../slideLayouts/slideLayout6.xml"/></Relationships>
</file>

<file path=ppt/slides/_rels/slide177.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notesSlide" Target="../notesSlides/notesSlide177.xml"/><Relationship Id="rId1" Type="http://schemas.openxmlformats.org/officeDocument/2006/relationships/slideLayout" Target="../slideLayouts/slideLayout6.xml"/></Relationships>
</file>

<file path=ppt/slides/_rels/slide178.xml.rels><?xml version="1.0" encoding="UTF-8" standalone="yes"?>
<Relationships xmlns="http://schemas.openxmlformats.org/package/2006/relationships"><Relationship Id="rId3" Type="http://schemas.openxmlformats.org/officeDocument/2006/relationships/image" Target="../media/image181.jpg"/><Relationship Id="rId2" Type="http://schemas.openxmlformats.org/officeDocument/2006/relationships/notesSlide" Target="../notesSlides/notesSlide178.xml"/><Relationship Id="rId1" Type="http://schemas.openxmlformats.org/officeDocument/2006/relationships/slideLayout" Target="../slideLayouts/slideLayout6.xml"/></Relationships>
</file>

<file path=ppt/slides/_rels/slide179.xml.rels><?xml version="1.0" encoding="UTF-8" standalone="yes"?>
<Relationships xmlns="http://schemas.openxmlformats.org/package/2006/relationships"><Relationship Id="rId3" Type="http://schemas.openxmlformats.org/officeDocument/2006/relationships/image" Target="../media/image182.jpg"/><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80.xml.rels><?xml version="1.0" encoding="UTF-8" standalone="yes"?>
<Relationships xmlns="http://schemas.openxmlformats.org/package/2006/relationships"><Relationship Id="rId3" Type="http://schemas.openxmlformats.org/officeDocument/2006/relationships/image" Target="../media/image183.jpg"/><Relationship Id="rId2" Type="http://schemas.openxmlformats.org/officeDocument/2006/relationships/notesSlide" Target="../notesSlides/notesSlide180.xml"/><Relationship Id="rId1" Type="http://schemas.openxmlformats.org/officeDocument/2006/relationships/slideLayout" Target="../slideLayouts/slideLayout6.xml"/></Relationships>
</file>

<file path=ppt/slides/_rels/slide181.xml.rels><?xml version="1.0" encoding="UTF-8" standalone="yes"?>
<Relationships xmlns="http://schemas.openxmlformats.org/package/2006/relationships"><Relationship Id="rId3" Type="http://schemas.openxmlformats.org/officeDocument/2006/relationships/image" Target="../media/image184.jpg"/><Relationship Id="rId2" Type="http://schemas.openxmlformats.org/officeDocument/2006/relationships/notesSlide" Target="../notesSlides/notesSlide181.xml"/><Relationship Id="rId1" Type="http://schemas.openxmlformats.org/officeDocument/2006/relationships/slideLayout" Target="../slideLayouts/slideLayout6.xml"/></Relationships>
</file>

<file path=ppt/slides/_rels/slide182.xml.rels><?xml version="1.0" encoding="UTF-8" standalone="yes"?>
<Relationships xmlns="http://schemas.openxmlformats.org/package/2006/relationships"><Relationship Id="rId3" Type="http://schemas.openxmlformats.org/officeDocument/2006/relationships/image" Target="../media/image185.jpg"/><Relationship Id="rId2" Type="http://schemas.openxmlformats.org/officeDocument/2006/relationships/notesSlide" Target="../notesSlides/notesSlide182.xml"/><Relationship Id="rId1" Type="http://schemas.openxmlformats.org/officeDocument/2006/relationships/slideLayout" Target="../slideLayouts/slideLayout6.xml"/></Relationships>
</file>

<file path=ppt/slides/_rels/slide183.xml.rels><?xml version="1.0" encoding="UTF-8" standalone="yes"?>
<Relationships xmlns="http://schemas.openxmlformats.org/package/2006/relationships"><Relationship Id="rId3" Type="http://schemas.openxmlformats.org/officeDocument/2006/relationships/image" Target="../media/image186.jpg"/><Relationship Id="rId2" Type="http://schemas.openxmlformats.org/officeDocument/2006/relationships/notesSlide" Target="../notesSlides/notesSlide183.xml"/><Relationship Id="rId1" Type="http://schemas.openxmlformats.org/officeDocument/2006/relationships/slideLayout" Target="../slideLayouts/slideLayout6.xml"/></Relationships>
</file>

<file path=ppt/slides/_rels/slide184.xml.rels><?xml version="1.0" encoding="UTF-8" standalone="yes"?>
<Relationships xmlns="http://schemas.openxmlformats.org/package/2006/relationships"><Relationship Id="rId3" Type="http://schemas.openxmlformats.org/officeDocument/2006/relationships/image" Target="../media/image187.jpg"/><Relationship Id="rId2" Type="http://schemas.openxmlformats.org/officeDocument/2006/relationships/notesSlide" Target="../notesSlides/notesSlide184.xml"/><Relationship Id="rId1" Type="http://schemas.openxmlformats.org/officeDocument/2006/relationships/slideLayout" Target="../slideLayouts/slideLayout6.xml"/></Relationships>
</file>

<file path=ppt/slides/_rels/slide185.xml.rels><?xml version="1.0" encoding="UTF-8" standalone="yes"?>
<Relationships xmlns="http://schemas.openxmlformats.org/package/2006/relationships"><Relationship Id="rId3" Type="http://schemas.openxmlformats.org/officeDocument/2006/relationships/image" Target="../media/image188.jpg"/><Relationship Id="rId2" Type="http://schemas.openxmlformats.org/officeDocument/2006/relationships/notesSlide" Target="../notesSlides/notesSlide185.xml"/><Relationship Id="rId1" Type="http://schemas.openxmlformats.org/officeDocument/2006/relationships/slideLayout" Target="../slideLayouts/slideLayout6.xml"/></Relationships>
</file>

<file path=ppt/slides/_rels/slide186.xml.rels><?xml version="1.0" encoding="UTF-8" standalone="yes"?>
<Relationships xmlns="http://schemas.openxmlformats.org/package/2006/relationships"><Relationship Id="rId3" Type="http://schemas.openxmlformats.org/officeDocument/2006/relationships/image" Target="../media/image189.jpg"/><Relationship Id="rId2" Type="http://schemas.openxmlformats.org/officeDocument/2006/relationships/notesSlide" Target="../notesSlides/notesSlide18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6.xml"/><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txBox="1">
            <a:spLocks noGrp="1"/>
          </p:cNvSpPr>
          <p:nvPr>
            <p:ph type="body" idx="1"/>
          </p:nvPr>
        </p:nvSpPr>
        <p:spPr>
          <a:xfrm>
            <a:off x="283183" y="2366637"/>
            <a:ext cx="4585131" cy="46050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70C0"/>
              </a:buClr>
              <a:buSzPts val="500"/>
              <a:buNone/>
            </a:pPr>
            <a:endParaRPr sz="500"/>
          </a:p>
          <a:p>
            <a:pPr marL="0" lvl="0" indent="0" algn="l" rtl="0">
              <a:lnSpc>
                <a:spcPct val="90000"/>
              </a:lnSpc>
              <a:spcBef>
                <a:spcPts val="0"/>
              </a:spcBef>
              <a:spcAft>
                <a:spcPts val="0"/>
              </a:spcAft>
              <a:buClr>
                <a:srgbClr val="0070C0"/>
              </a:buClr>
              <a:buSzPts val="1300"/>
              <a:buNone/>
            </a:pPr>
            <a:endParaRPr sz="1300" b="1">
              <a:solidFill>
                <a:srgbClr val="0070C0"/>
              </a:solidFill>
            </a:endParaRPr>
          </a:p>
          <a:p>
            <a:pPr marL="0" lvl="0" indent="0" algn="l" rtl="0">
              <a:lnSpc>
                <a:spcPct val="100000"/>
              </a:lnSpc>
              <a:spcBef>
                <a:spcPts val="0"/>
              </a:spcBef>
              <a:spcAft>
                <a:spcPts val="0"/>
              </a:spcAft>
              <a:buClr>
                <a:srgbClr val="0070C0"/>
              </a:buClr>
              <a:buSzPts val="1300"/>
              <a:buNone/>
            </a:pPr>
            <a:r>
              <a:rPr lang="fr-FR" sz="1300" b="1">
                <a:solidFill>
                  <a:srgbClr val="0070C0"/>
                </a:solidFill>
              </a:rPr>
              <a:t> LES NOMBRES JUSQU’À 10 000</a:t>
            </a:r>
          </a:p>
          <a:p>
            <a:pPr marL="0" lvl="0" indent="0" algn="l" rtl="0">
              <a:lnSpc>
                <a:spcPct val="100000"/>
              </a:lnSpc>
              <a:spcBef>
                <a:spcPts val="0"/>
              </a:spcBef>
              <a:spcAft>
                <a:spcPts val="0"/>
              </a:spcAft>
              <a:buClr>
                <a:srgbClr val="0070C0"/>
              </a:buClr>
              <a:buSzPts val="1300"/>
              <a:buNone/>
            </a:pPr>
            <a:endParaRPr lang="fr-FR" sz="1300" b="1">
              <a:solidFill>
                <a:srgbClr val="0070C0"/>
              </a:solidFill>
            </a:endParaRPr>
          </a:p>
          <a:p>
            <a:pPr marL="0" lvl="0" indent="0" algn="l" rtl="0">
              <a:lnSpc>
                <a:spcPct val="90000"/>
              </a:lnSpc>
              <a:spcBef>
                <a:spcPts val="0"/>
              </a:spcBef>
              <a:spcAft>
                <a:spcPts val="0"/>
              </a:spcAft>
              <a:buClr>
                <a:srgbClr val="0070C0"/>
              </a:buClr>
              <a:buSzPts val="1300"/>
              <a:buNone/>
            </a:pPr>
            <a:endParaRPr/>
          </a:p>
        </p:txBody>
      </p:sp>
      <p:pic>
        <p:nvPicPr>
          <p:cNvPr id="15" name="Image 14">
            <a:extLst>
              <a:ext uri="{FF2B5EF4-FFF2-40B4-BE49-F238E27FC236}">
                <a16:creationId xmlns:a16="http://schemas.microsoft.com/office/drawing/2014/main" id="{4B1A65DB-A417-9FF6-4B05-11A8FE2BA445}"/>
              </a:ext>
            </a:extLst>
          </p:cNvPr>
          <p:cNvPicPr>
            <a:picLocks noChangeAspect="1"/>
          </p:cNvPicPr>
          <p:nvPr/>
        </p:nvPicPr>
        <p:blipFill>
          <a:blip r:embed="rId3"/>
          <a:stretch>
            <a:fillRect/>
          </a:stretch>
        </p:blipFill>
        <p:spPr>
          <a:xfrm>
            <a:off x="3430911" y="2174310"/>
            <a:ext cx="2282178" cy="797387"/>
          </a:xfrm>
          <a:prstGeom prst="rect">
            <a:avLst/>
          </a:prstGeom>
        </p:spPr>
      </p:pic>
      <p:sp>
        <p:nvSpPr>
          <p:cNvPr id="50" name="Google Shape;50;p1"/>
          <p:cNvSpPr txBox="1">
            <a:spLocks noGrp="1"/>
          </p:cNvSpPr>
          <p:nvPr>
            <p:ph type="body" idx="2"/>
          </p:nvPr>
        </p:nvSpPr>
        <p:spPr>
          <a:xfrm>
            <a:off x="4925464" y="2492654"/>
            <a:ext cx="4280775" cy="3950818"/>
          </a:xfrm>
          <a:prstGeom prst="rect">
            <a:avLst/>
          </a:prstGeom>
          <a:noFill/>
          <a:ln>
            <a:noFill/>
          </a:ln>
        </p:spPr>
        <p:txBody>
          <a:bodyPr spcFirstLastPara="1" wrap="square" lIns="91425" tIns="45700" rIns="91425" bIns="45700" anchor="t" anchorCtr="0">
            <a:noAutofit/>
          </a:bodyPr>
          <a:lstStyle/>
          <a:p>
            <a:pPr marL="0" indent="0">
              <a:lnSpc>
                <a:spcPct val="100000"/>
              </a:lnSpc>
              <a:spcBef>
                <a:spcPts val="0"/>
              </a:spcBef>
              <a:spcAft>
                <a:spcPts val="1000"/>
              </a:spcAft>
              <a:buClr>
                <a:srgbClr val="0070C0"/>
              </a:buClr>
              <a:buSzPts val="1300"/>
              <a:defRPr/>
            </a:pP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4" action="ppaction://hlinksldjump"/>
              </a:rPr>
              <a:t>72. Calculer un complément à un millier supérieur</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5" action="ppaction://hlinksldjump"/>
              </a:rPr>
              <a:t>73. Soustraire des montants en euros </a:t>
            </a:r>
            <a:br>
              <a:rPr lang="fr-FR" sz="1300" dirty="0">
                <a:solidFill>
                  <a:srgbClr val="0070C0"/>
                </a:solidFill>
                <a:hlinkClick r:id="rId5" action="ppaction://hlinksldjump"/>
              </a:rPr>
            </a:br>
            <a:r>
              <a:rPr lang="fr-FR" sz="1300" dirty="0">
                <a:solidFill>
                  <a:srgbClr val="0070C0"/>
                </a:solidFill>
                <a:hlinkClick r:id="rId5" action="ppaction://hlinksldjump"/>
              </a:rPr>
              <a:t>en utilisant l’écriture à virgule</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6" action="ppaction://hlinksldjump"/>
              </a:rPr>
              <a:t>74. Maitriser la numération décimale de position </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7" action="ppaction://hlinksldjump"/>
              </a:rPr>
              <a:t>76. Convertir des longueurs </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8" action="ppaction://hlinksldjump"/>
              </a:rPr>
              <a:t>77. Calculer des différences en utilisant</a:t>
            </a:r>
            <a:br>
              <a:rPr lang="fr-FR" sz="1300" dirty="0">
                <a:solidFill>
                  <a:srgbClr val="0070C0"/>
                </a:solidFill>
                <a:hlinkClick r:id="rId8" action="ppaction://hlinksldjump"/>
              </a:rPr>
            </a:br>
            <a:r>
              <a:rPr lang="fr-FR" sz="1300" dirty="0">
                <a:solidFill>
                  <a:srgbClr val="0070C0"/>
                </a:solidFill>
                <a:hlinkClick r:id="rId8" action="ppaction://hlinksldjump"/>
              </a:rPr>
              <a:t>la conservation des écarts</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9" action="ppaction://hlinksldjump"/>
              </a:rPr>
              <a:t>78. Connaitre les multiples d’un nombre </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10" action="ppaction://hlinksldjump"/>
              </a:rPr>
              <a:t>79. Calculer un rendu de monnaie </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11" action="ppaction://hlinksldjump"/>
              </a:rPr>
              <a:t>80. Additionner ou soustraire des fractions </a:t>
            </a:r>
            <a:br>
              <a:rPr lang="fr-FR" sz="1300" dirty="0">
                <a:solidFill>
                  <a:srgbClr val="0070C0"/>
                </a:solidFill>
                <a:hlinkClick r:id="rId11" action="ppaction://hlinksldjump"/>
              </a:rPr>
            </a:br>
            <a:r>
              <a:rPr lang="fr-FR" sz="1300" dirty="0">
                <a:solidFill>
                  <a:srgbClr val="0070C0"/>
                </a:solidFill>
                <a:hlinkClick r:id="rId11" action="ppaction://hlinksldjump"/>
              </a:rPr>
              <a:t>de même dénominateur </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12" action="ppaction://hlinksldjump"/>
              </a:rPr>
              <a:t>81. Calculer mentalement un produit</a:t>
            </a:r>
            <a:endParaRPr lang="nl-NL" sz="1300" dirty="0">
              <a:solidFill>
                <a:srgbClr val="0070C0"/>
              </a:solidFill>
            </a:endParaRPr>
          </a:p>
          <a:p>
            <a:pPr marL="0" indent="0">
              <a:lnSpc>
                <a:spcPct val="100000"/>
              </a:lnSpc>
              <a:spcBef>
                <a:spcPts val="0"/>
              </a:spcBef>
              <a:spcAft>
                <a:spcPts val="1000"/>
              </a:spcAft>
              <a:buClr>
                <a:srgbClr val="0070C0"/>
              </a:buClr>
              <a:buSzPts val="1300"/>
              <a:defRPr/>
            </a:pPr>
            <a:r>
              <a:rPr lang="nl-NL" sz="1300" dirty="0">
                <a:solidFill>
                  <a:srgbClr val="0070C0"/>
                </a:solidFill>
                <a:hlinkClick r:id="rId13" action="ppaction://hlinksldjump"/>
              </a:rPr>
              <a:t>82. </a:t>
            </a:r>
            <a:r>
              <a:rPr lang="nl-NL" sz="1300" dirty="0" err="1">
                <a:solidFill>
                  <a:srgbClr val="0070C0"/>
                </a:solidFill>
                <a:hlinkClick r:id="rId13" action="ppaction://hlinksldjump"/>
              </a:rPr>
              <a:t>Enlever</a:t>
            </a:r>
            <a:r>
              <a:rPr lang="nl-NL" sz="1300" dirty="0">
                <a:solidFill>
                  <a:srgbClr val="0070C0"/>
                </a:solidFill>
                <a:hlinkClick r:id="rId13" action="ppaction://hlinksldjump"/>
              </a:rPr>
              <a:t> 9, 19, 29, 39</a:t>
            </a:r>
            <a:endParaRPr lang="nl-NL" sz="1300" dirty="0">
              <a:solidFill>
                <a:srgbClr val="0070C0"/>
              </a:solidFill>
            </a:endParaRPr>
          </a:p>
        </p:txBody>
      </p:sp>
      <p:sp>
        <p:nvSpPr>
          <p:cNvPr id="2" name="Google Shape;50;p1">
            <a:extLst>
              <a:ext uri="{FF2B5EF4-FFF2-40B4-BE49-F238E27FC236}">
                <a16:creationId xmlns:a16="http://schemas.microsoft.com/office/drawing/2014/main" id="{D541FC04-416A-469F-BB86-0A7A9D15E88F}"/>
              </a:ext>
            </a:extLst>
          </p:cNvPr>
          <p:cNvSpPr txBox="1">
            <a:spLocks/>
          </p:cNvSpPr>
          <p:nvPr/>
        </p:nvSpPr>
        <p:spPr>
          <a:xfrm>
            <a:off x="283183" y="2971697"/>
            <a:ext cx="4425696" cy="395081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0093A7"/>
              </a:buClr>
              <a:buSzPts val="1600"/>
              <a:buFont typeface="Arial"/>
              <a:buNone/>
              <a:defRPr sz="1600" b="0" i="0" u="none" strike="noStrike" cap="none">
                <a:solidFill>
                  <a:srgbClr val="0093A7"/>
                </a:solidFill>
                <a:latin typeface="Verdana"/>
                <a:ea typeface="Verdana"/>
                <a:cs typeface="Verdana"/>
                <a:sym typeface="Verdana"/>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300" b="0" i="0" u="none" strike="noStrike" kern="0" cap="none" spc="0" normalizeH="0" baseline="0" noProof="0" dirty="0">
                <a:ln>
                  <a:noFill/>
                </a:ln>
                <a:solidFill>
                  <a:srgbClr val="0070C0"/>
                </a:solidFill>
                <a:effectLst/>
                <a:uLnTx/>
                <a:uFillTx/>
                <a:latin typeface="Verdana"/>
                <a:ea typeface="Verdana"/>
                <a:sym typeface="Verdana"/>
                <a:hlinkClick r:id="rId14" action="ppaction://hlinksldjump"/>
              </a:rPr>
              <a:t>62. Calculer les doubles et les moitiés des dizaines et des centaines</a:t>
            </a:r>
            <a:endParaRPr kumimoji="0" lang="fr-FR" sz="13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300" b="0" i="0" u="none" strike="noStrike" kern="0" cap="none" spc="0" normalizeH="0" baseline="0" noProof="0" dirty="0">
                <a:ln>
                  <a:noFill/>
                </a:ln>
                <a:solidFill>
                  <a:srgbClr val="0070C0"/>
                </a:solidFill>
                <a:effectLst/>
                <a:uLnTx/>
                <a:uFillTx/>
                <a:latin typeface="Verdana"/>
                <a:ea typeface="Verdana"/>
                <a:sym typeface="Verdana"/>
                <a:hlinkClick r:id="rId15" action="ppaction://hlinksldjump"/>
              </a:rPr>
              <a:t>63. Connaitre les décompositions multiplicatives de 60</a:t>
            </a:r>
            <a:endParaRPr kumimoji="0" lang="fr-FR" sz="13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300" b="0" i="0" u="none" strike="noStrike" kern="0" cap="none" spc="0" normalizeH="0" baseline="0" noProof="0" dirty="0">
                <a:ln>
                  <a:noFill/>
                </a:ln>
                <a:solidFill>
                  <a:srgbClr val="0070C0"/>
                </a:solidFill>
                <a:effectLst/>
                <a:uLnTx/>
                <a:uFillTx/>
                <a:latin typeface="Verdana"/>
                <a:ea typeface="Verdana"/>
                <a:sym typeface="Verdana"/>
                <a:hlinkClick r:id="rId16" action="ppaction://hlinksldjump"/>
              </a:rPr>
              <a:t>64. Multiplier par 10 ou par 100</a:t>
            </a:r>
            <a:endParaRPr kumimoji="0" lang="fr-FR" sz="13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300" b="0" i="0" u="none" strike="noStrike" kern="0" cap="none" spc="0" normalizeH="0" baseline="0" noProof="0" dirty="0">
                <a:ln>
                  <a:noFill/>
                </a:ln>
                <a:solidFill>
                  <a:srgbClr val="0070C0"/>
                </a:solidFill>
                <a:effectLst/>
                <a:uLnTx/>
                <a:uFillTx/>
                <a:latin typeface="Verdana"/>
                <a:ea typeface="Verdana"/>
                <a:sym typeface="Verdana"/>
                <a:hlinkClick r:id="rId17" action="ppaction://hlinksldjump"/>
              </a:rPr>
              <a:t>65. Réviser la table de multiplication de 5 </a:t>
            </a:r>
            <a:endParaRPr kumimoji="0" lang="fr-FR" sz="1300" b="0" i="0" u="none" strike="noStrike" kern="0" cap="none" spc="0" normalizeH="0" baseline="0" noProof="0" dirty="0">
              <a:ln>
                <a:noFill/>
              </a:ln>
              <a:solidFill>
                <a:srgbClr val="0070C0"/>
              </a:solidFill>
              <a:effectLst/>
              <a:uLnTx/>
              <a:uFillTx/>
              <a:latin typeface="Verdana"/>
              <a:ea typeface="Verdana"/>
              <a:sym typeface="Verdana"/>
            </a:endParaRPr>
          </a:p>
          <a:p>
            <a:pPr marL="0" lvl="0" indent="0">
              <a:lnSpc>
                <a:spcPct val="100000"/>
              </a:lnSpc>
              <a:spcBef>
                <a:spcPts val="0"/>
              </a:spcBef>
              <a:spcAft>
                <a:spcPts val="1000"/>
              </a:spcAft>
              <a:buClr>
                <a:srgbClr val="0070C0"/>
              </a:buClr>
              <a:buSzPts val="1300"/>
              <a:defRPr/>
            </a:pPr>
            <a:r>
              <a:rPr kumimoji="0" lang="fr-FR" sz="1300" b="0" i="0" u="none" strike="noStrike" kern="0" cap="none" spc="0" normalizeH="0" baseline="0" noProof="0" dirty="0">
                <a:ln>
                  <a:noFill/>
                </a:ln>
                <a:solidFill>
                  <a:srgbClr val="0070C0"/>
                </a:solidFill>
                <a:effectLst/>
                <a:uLnTx/>
                <a:uFillTx/>
                <a:sym typeface="Verdana"/>
                <a:hlinkClick r:id="rId18" action="ppaction://hlinksldjump"/>
              </a:rPr>
              <a:t>66. </a:t>
            </a:r>
            <a:r>
              <a:rPr lang="fr-FR" sz="1300" dirty="0">
                <a:solidFill>
                  <a:srgbClr val="0070C0"/>
                </a:solidFill>
                <a:hlinkClick r:id="rId18" action="ppaction://hlinksldjump"/>
              </a:rPr>
              <a:t>Calculer des doubles ou des moitiés </a:t>
            </a:r>
            <a:br>
              <a:rPr lang="fr-FR" sz="1300" dirty="0">
                <a:solidFill>
                  <a:srgbClr val="0070C0"/>
                </a:solidFill>
                <a:hlinkClick r:id="rId18" action="ppaction://hlinksldjump"/>
              </a:rPr>
            </a:br>
            <a:r>
              <a:rPr lang="fr-FR" sz="1300" dirty="0">
                <a:solidFill>
                  <a:srgbClr val="0070C0"/>
                </a:solidFill>
                <a:hlinkClick r:id="rId18" action="ppaction://hlinksldjump"/>
              </a:rPr>
              <a:t>de nombres pairs</a:t>
            </a:r>
            <a:endParaRPr lang="fr-FR" sz="1300" dirty="0">
              <a:solidFill>
                <a:srgbClr val="0070C0"/>
              </a:solidFill>
            </a:endParaRPr>
          </a:p>
          <a:p>
            <a:pPr marL="0" lvl="0" indent="0">
              <a:lnSpc>
                <a:spcPct val="100000"/>
              </a:lnSpc>
              <a:spcBef>
                <a:spcPts val="0"/>
              </a:spcBef>
              <a:spcAft>
                <a:spcPts val="1000"/>
              </a:spcAft>
              <a:buClr>
                <a:srgbClr val="0070C0"/>
              </a:buClr>
              <a:buSzPts val="1300"/>
              <a:defRPr/>
            </a:pPr>
            <a:r>
              <a:rPr kumimoji="0" lang="fr-FR" sz="1300" b="0" i="0" u="none" strike="noStrike" kern="0" cap="none" spc="0" normalizeH="0" baseline="0" noProof="0" dirty="0">
                <a:ln>
                  <a:noFill/>
                </a:ln>
                <a:solidFill>
                  <a:srgbClr val="0070C0"/>
                </a:solidFill>
                <a:effectLst/>
                <a:uLnTx/>
                <a:uFillTx/>
                <a:latin typeface="Verdana"/>
                <a:ea typeface="Verdana"/>
                <a:sym typeface="Verdana"/>
                <a:hlinkClick r:id="rId19" action="ppaction://hlinksldjump"/>
              </a:rPr>
              <a:t>67. Calculer le quotient d’une division euclidienne</a:t>
            </a:r>
            <a:endParaRPr kumimoji="0" lang="fr-FR" sz="13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300" b="0" i="0" u="none" strike="noStrike" kern="0" cap="none" spc="0" normalizeH="0" baseline="0" noProof="0" dirty="0">
                <a:ln>
                  <a:noFill/>
                </a:ln>
                <a:solidFill>
                  <a:srgbClr val="0070C0"/>
                </a:solidFill>
                <a:effectLst/>
                <a:uLnTx/>
                <a:uFillTx/>
                <a:latin typeface="Verdana"/>
                <a:ea typeface="Verdana"/>
                <a:sym typeface="Verdana"/>
                <a:hlinkClick r:id="rId20" action="ppaction://hlinksldjump"/>
              </a:rPr>
              <a:t>68. Comparer des fractions </a:t>
            </a:r>
            <a:endParaRPr lang="fr-FR" sz="1300" dirty="0">
              <a:solidFill>
                <a:srgbClr val="0070C0"/>
              </a:solidFill>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300" b="0" i="0" u="none" strike="noStrike" kern="0" cap="none" spc="0" normalizeH="0" baseline="0" noProof="0" dirty="0">
                <a:ln>
                  <a:noFill/>
                </a:ln>
                <a:solidFill>
                  <a:srgbClr val="0070C0"/>
                </a:solidFill>
                <a:effectLst/>
                <a:uLnTx/>
                <a:uFillTx/>
                <a:sym typeface="Verdana"/>
                <a:hlinkClick r:id="rId21" action="ppaction://hlinksldjump"/>
              </a:rPr>
              <a:t>69</a:t>
            </a:r>
            <a:r>
              <a:rPr lang="fr-FR" sz="1300" dirty="0">
                <a:solidFill>
                  <a:srgbClr val="0070C0"/>
                </a:solidFill>
                <a:hlinkClick r:id="rId21" action="ppaction://hlinksldjump"/>
              </a:rPr>
              <a:t>. Calculer mentalement un produit</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22" action="ppaction://hlinksldjump"/>
              </a:rPr>
              <a:t>70. Organiser les termes d’une somme</a:t>
            </a:r>
            <a:endParaRPr lang="fr-FR" sz="1300" dirty="0">
              <a:solidFill>
                <a:srgbClr val="0070C0"/>
              </a:solidFill>
            </a:endParaRPr>
          </a:p>
          <a:p>
            <a:pPr marL="0" indent="0">
              <a:lnSpc>
                <a:spcPct val="100000"/>
              </a:lnSpc>
              <a:spcBef>
                <a:spcPts val="0"/>
              </a:spcBef>
              <a:spcAft>
                <a:spcPts val="1000"/>
              </a:spcAft>
              <a:buClr>
                <a:srgbClr val="0070C0"/>
              </a:buClr>
              <a:buSzPts val="1300"/>
              <a:defRPr/>
            </a:pPr>
            <a:r>
              <a:rPr lang="fr-FR" sz="1300" dirty="0">
                <a:solidFill>
                  <a:srgbClr val="0070C0"/>
                </a:solidFill>
                <a:hlinkClick r:id="rId23" action="ppaction://hlinksldjump"/>
              </a:rPr>
              <a:t>71. Réviser les tables de multiplication</a:t>
            </a:r>
            <a:endParaRPr lang="fr-FR" sz="13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30F0C150-4770-5689-9041-928BD98CF94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0C055BE-E7DE-4BBB-6BFB-D9CFE939CB4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C19018D-79F2-F259-5BF5-C99354BEA44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93969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787">
          <a:extLst>
            <a:ext uri="{FF2B5EF4-FFF2-40B4-BE49-F238E27FC236}">
              <a16:creationId xmlns:a16="http://schemas.microsoft.com/office/drawing/2014/main" id="{072EF8FA-1506-0F1C-802F-4C7F5B6DF93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9D87206-B7FF-0D9A-602F-8736CF702A0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8C38FDE-C642-149B-4ED1-C1FE0AAC12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0637193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9A4D31D9-F8DD-7FDD-179C-46A89F94371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A1C66A5-445B-CD05-F146-2D64EFC3637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ECE8C57A-B81C-98F3-82AB-1C5F4B6F844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1551606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3" name="Titre 2">
            <a:extLst>
              <a:ext uri="{FF2B5EF4-FFF2-40B4-BE49-F238E27FC236}">
                <a16:creationId xmlns:a16="http://schemas.microsoft.com/office/drawing/2014/main" id="{17C4A40C-CEEB-626F-1ED9-01EDD831B94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7CD9ADC5-8C90-7804-DD0E-7E646476A21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 name="Titre 4">
            <a:extLst>
              <a:ext uri="{FF2B5EF4-FFF2-40B4-BE49-F238E27FC236}">
                <a16:creationId xmlns:a16="http://schemas.microsoft.com/office/drawing/2014/main" id="{9001ABF0-B295-4EEF-2692-A2474C8757A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F2196D3-2C4F-8AE6-3956-6931C1E482A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 name="Titre 5">
            <a:extLst>
              <a:ext uri="{FF2B5EF4-FFF2-40B4-BE49-F238E27FC236}">
                <a16:creationId xmlns:a16="http://schemas.microsoft.com/office/drawing/2014/main" id="{8CFADC8B-2582-E2AC-48CE-2BF1898145B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20AB4B18-F074-F897-BD84-89F01D3A9E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 name="Titre 5">
            <a:extLst>
              <a:ext uri="{FF2B5EF4-FFF2-40B4-BE49-F238E27FC236}">
                <a16:creationId xmlns:a16="http://schemas.microsoft.com/office/drawing/2014/main" id="{8AF1310C-46F8-14D8-203B-1FA08D55AFD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421FC9E2-8D19-8535-A5BF-DCE3B24C9B2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 name="Titre 5">
            <a:extLst>
              <a:ext uri="{FF2B5EF4-FFF2-40B4-BE49-F238E27FC236}">
                <a16:creationId xmlns:a16="http://schemas.microsoft.com/office/drawing/2014/main" id="{761B058C-8EFB-03A9-FFFA-B5C5F6CA1D5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8F286E6-620C-BBC1-B8E8-3835EE32D9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 name="Titre 5">
            <a:extLst>
              <a:ext uri="{FF2B5EF4-FFF2-40B4-BE49-F238E27FC236}">
                <a16:creationId xmlns:a16="http://schemas.microsoft.com/office/drawing/2014/main" id="{A9493D34-B1C9-8450-5635-478BFBA3D84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D2A22C4-C5CC-AEC0-ADB8-482F218A87F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 name="Titre 5">
            <a:extLst>
              <a:ext uri="{FF2B5EF4-FFF2-40B4-BE49-F238E27FC236}">
                <a16:creationId xmlns:a16="http://schemas.microsoft.com/office/drawing/2014/main" id="{2BEA6110-EDA5-8973-9572-DE118DC1B50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9142C34-C4A9-20C9-D7D5-496F358DF4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 name="Titre 5">
            <a:extLst>
              <a:ext uri="{FF2B5EF4-FFF2-40B4-BE49-F238E27FC236}">
                <a16:creationId xmlns:a16="http://schemas.microsoft.com/office/drawing/2014/main" id="{54C1E2B4-07DB-6FDA-6A75-74E5B175244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ADB31E6-D559-8B8F-8AE9-C52A83EB30D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D703773B-4F32-5EA8-41B0-FFE4513843D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FA90225-6937-E5D9-E2B4-6DE427849976}"/>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02E6BD7-BC6D-A5B3-2D0F-8854D4E260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0928745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 name="Titre 5">
            <a:extLst>
              <a:ext uri="{FF2B5EF4-FFF2-40B4-BE49-F238E27FC236}">
                <a16:creationId xmlns:a16="http://schemas.microsoft.com/office/drawing/2014/main" id="{B902BBAC-0AA1-26E6-4442-6162D46E1E3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579BC4F-7B27-6B97-1775-B53872C5548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5" name="Titre 4">
            <a:extLst>
              <a:ext uri="{FF2B5EF4-FFF2-40B4-BE49-F238E27FC236}">
                <a16:creationId xmlns:a16="http://schemas.microsoft.com/office/drawing/2014/main" id="{EBE190FC-E05A-B669-8D20-0109B265ECD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E1B4670-CF6C-337C-581A-5D7ABF78C6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5" name="Titre 4">
            <a:extLst>
              <a:ext uri="{FF2B5EF4-FFF2-40B4-BE49-F238E27FC236}">
                <a16:creationId xmlns:a16="http://schemas.microsoft.com/office/drawing/2014/main" id="{1348147E-4FBD-35C0-7DE6-A0EB7CF2790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A6563BD-82CF-CB31-FD4C-8D7B54B502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F3A2928C-E77A-ED64-FB18-6C503FF4A982}"/>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4AF30D1B-B8EC-9174-BCD8-1FCBEF29EE5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78F0C750-9977-B66A-0F95-CF8CB1AAAE3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3856783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353"/>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4DE6248E-5577-25A1-6BBB-6E466D7D1265}"/>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033F9F1E-1257-2BA4-7FCA-7DF988460BCC}"/>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FC990A7-F84C-6D06-AE91-51E4870A7FC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362"/>
        <p:cNvGrpSpPr/>
        <p:nvPr/>
      </p:nvGrpSpPr>
      <p:grpSpPr>
        <a:xfrm>
          <a:off x="0" y="0"/>
          <a:ext cx="0" cy="0"/>
          <a:chOff x="0" y="0"/>
          <a:chExt cx="0" cy="0"/>
        </a:xfrm>
      </p:grpSpPr>
      <p:sp>
        <p:nvSpPr>
          <p:cNvPr id="8" name="Titre 7">
            <a:extLst>
              <a:ext uri="{FF2B5EF4-FFF2-40B4-BE49-F238E27FC236}">
                <a16:creationId xmlns:a16="http://schemas.microsoft.com/office/drawing/2014/main" id="{8A02CB77-9855-44F8-A4DE-5AC61679F8F1}"/>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C8CB0A9F-6967-AC93-8198-585ACA0BC9BB}"/>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F15AB874-D84B-2FCD-721B-4EEB96FA03C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362">
          <a:extLst>
            <a:ext uri="{FF2B5EF4-FFF2-40B4-BE49-F238E27FC236}">
              <a16:creationId xmlns:a16="http://schemas.microsoft.com/office/drawing/2014/main" id="{6A4B2044-C917-942F-FD04-0F9428EEBEFB}"/>
            </a:ext>
          </a:extLst>
        </p:cNvPr>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A71F92C9-3F10-AC65-ED2A-92B5903A51AD}"/>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FF3B6DD3-CFCE-5323-BFCC-17089A0ADABB}"/>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D25EA512-639F-1991-37BA-8253A41FA45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39500520"/>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362">
          <a:extLst>
            <a:ext uri="{FF2B5EF4-FFF2-40B4-BE49-F238E27FC236}">
              <a16:creationId xmlns:a16="http://schemas.microsoft.com/office/drawing/2014/main" id="{43544424-6149-0E97-68CE-FC837D655942}"/>
            </a:ext>
          </a:extLst>
        </p:cNvPr>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5A362BAB-D870-C230-3636-47FC0023FFC9}"/>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9A7D585E-10F7-B4EE-A6F5-85AD5ADE62CA}"/>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A12CC027-534A-1084-84D3-38F5F2E4BC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92174831"/>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362">
          <a:extLst>
            <a:ext uri="{FF2B5EF4-FFF2-40B4-BE49-F238E27FC236}">
              <a16:creationId xmlns:a16="http://schemas.microsoft.com/office/drawing/2014/main" id="{15BE63FE-8812-EFFF-9633-87912E891066}"/>
            </a:ext>
          </a:extLst>
        </p:cNvPr>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67AE38D3-B385-5A80-3DF3-74DE7D0AAC1A}"/>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4FBE586B-3B73-5FA6-9C2B-E84AD70FE288}"/>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6E85D146-4250-A288-ED7F-81B7777FEE2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449760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362">
          <a:extLst>
            <a:ext uri="{FF2B5EF4-FFF2-40B4-BE49-F238E27FC236}">
              <a16:creationId xmlns:a16="http://schemas.microsoft.com/office/drawing/2014/main" id="{7BC3F6D9-87A2-FCAD-8CA7-3231E04DC82F}"/>
            </a:ext>
          </a:extLst>
        </p:cNvPr>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5498AD2B-228B-D437-AA6D-9226D28A21CA}"/>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E8FEA6BF-D22E-8043-D3C6-E671F59E1643}"/>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2FB126C5-02C4-4406-33E7-41AE57FBCF4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77932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4D6C460E-F2E2-671D-295E-C63B03463C9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71980F6-0334-605A-E052-7D477B9A067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0BF0409-D260-29C0-9BE3-26BEFA5D96C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3304851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23BB7A24-5C0E-C465-CF2C-D82D985F6A9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9D193CC-F45D-B9F6-70B9-9DEEC26C8A3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351A183C-91CE-0912-4DC8-EDA483DF893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7040245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3" name="Titre 2">
            <a:extLst>
              <a:ext uri="{FF2B5EF4-FFF2-40B4-BE49-F238E27FC236}">
                <a16:creationId xmlns:a16="http://schemas.microsoft.com/office/drawing/2014/main" id="{2CBDAE51-8C84-5263-9742-EFAC380AE4A9}"/>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DE3C5ABD-8A41-4595-3320-01ACA69EAC4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3" name="Titre 2">
            <a:extLst>
              <a:ext uri="{FF2B5EF4-FFF2-40B4-BE49-F238E27FC236}">
                <a16:creationId xmlns:a16="http://schemas.microsoft.com/office/drawing/2014/main" id="{7DFC90E0-30B1-558A-2496-C107EF7BFDC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F6CA75C-3C1D-6654-79D8-2C59C9773D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3" name="Titre 2">
            <a:extLst>
              <a:ext uri="{FF2B5EF4-FFF2-40B4-BE49-F238E27FC236}">
                <a16:creationId xmlns:a16="http://schemas.microsoft.com/office/drawing/2014/main" id="{C3E5A55C-6B53-4423-15BE-CDFE2B25E6F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81BBBC9-0109-3DFB-3357-82C492432A9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3" name="Titre 2">
            <a:extLst>
              <a:ext uri="{FF2B5EF4-FFF2-40B4-BE49-F238E27FC236}">
                <a16:creationId xmlns:a16="http://schemas.microsoft.com/office/drawing/2014/main" id="{DFDC7184-56C7-2563-6C78-9367BEDD26D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9C17D1E-AC0B-A102-3ADC-FEFB8A8FFC7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3" name="Titre 2">
            <a:extLst>
              <a:ext uri="{FF2B5EF4-FFF2-40B4-BE49-F238E27FC236}">
                <a16:creationId xmlns:a16="http://schemas.microsoft.com/office/drawing/2014/main" id="{CD00709B-1AC9-324F-C9D8-7E89CE7E5E4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4AD05AC-4D41-5828-EB83-AAB8C3AB26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3" name="Titre 2">
            <a:extLst>
              <a:ext uri="{FF2B5EF4-FFF2-40B4-BE49-F238E27FC236}">
                <a16:creationId xmlns:a16="http://schemas.microsoft.com/office/drawing/2014/main" id="{7B12C599-B3AF-BD53-EFC2-6A62DC3D363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A53D9389-B5C4-E8F2-54A9-84DDDC169E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6911992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3" name="Titre 2">
            <a:extLst>
              <a:ext uri="{FF2B5EF4-FFF2-40B4-BE49-F238E27FC236}">
                <a16:creationId xmlns:a16="http://schemas.microsoft.com/office/drawing/2014/main" id="{12C6BEB8-0FA9-752A-F3CF-4FA4017B23E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9C82909D-1D76-C556-6893-643AC217757E}"/>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F9F307C4-10B5-2AF9-4F5F-DAB8C5D51C4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5426480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EB79757A-18A2-A15D-371A-D8FE83C38F14}"/>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5F1408D5-7280-ACF1-3586-90904096220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5452BD5-6B49-7A98-DF1C-638A3F9A129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8733549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B33C0147-680D-BD44-BCFE-C68D3200C8F1}"/>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751C5C09-1FD5-ABF4-62B5-37EEFF84388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7746284-8AA6-0F1D-6B03-991B0076B7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565172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97DEB298-20ED-A8D1-4E10-D608BEE03E86}"/>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CE62C45-5877-79B4-5584-8944F7C59FE7}"/>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5C2E083C-68E8-6BE4-DCE1-B9084167F2A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17518106"/>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B4757796-1A53-B28F-4978-81D5C4835860}"/>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38C1314E-B419-66EB-076C-D766A91C8D49}"/>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7620AF26-5E69-0A8B-FBDF-272D2BF07E5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648474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8D053A2C-CED8-71A7-5BEB-B54E17C527FC}"/>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0EC52C93-4F08-7C0C-5E1F-4FBC1768BA5F}"/>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9468C452-101B-7276-B390-971E401551C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09131248"/>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EA2BCC49-0DD6-D4B7-25BA-2ACAD9F095A9}"/>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34069452-3F33-A2B0-53F1-9A377E6301F0}"/>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1B51F93B-AC16-57A8-2528-647A1F803A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689224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E8798321-B586-4CFD-409B-737C66049EA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2FB1833-388D-0514-4DD4-1FB32D5CC43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9505397-2A90-68FC-F0E1-65C0CB103DE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6555765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321"/>
        <p:cNvGrpSpPr/>
        <p:nvPr/>
      </p:nvGrpSpPr>
      <p:grpSpPr>
        <a:xfrm>
          <a:off x="0" y="0"/>
          <a:ext cx="0" cy="0"/>
          <a:chOff x="0" y="0"/>
          <a:chExt cx="0" cy="0"/>
        </a:xfrm>
      </p:grpSpPr>
      <p:sp>
        <p:nvSpPr>
          <p:cNvPr id="3" name="Titre 2">
            <a:extLst>
              <a:ext uri="{FF2B5EF4-FFF2-40B4-BE49-F238E27FC236}">
                <a16:creationId xmlns:a16="http://schemas.microsoft.com/office/drawing/2014/main" id="{B1B9524D-BD00-EC96-91F6-93D8E977562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3FE1B92-80D7-63D0-5DDD-D90955013C13}"/>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5998090-033F-B628-0F66-417231C813E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3" name="Titre 2">
            <a:extLst>
              <a:ext uri="{FF2B5EF4-FFF2-40B4-BE49-F238E27FC236}">
                <a16:creationId xmlns:a16="http://schemas.microsoft.com/office/drawing/2014/main" id="{D3E67E98-0BEA-0191-AC70-128BB1DD1F08}"/>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210BC61F-C172-DF0F-2ABE-61FF2CE1AB2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345"/>
        <p:cNvGrpSpPr/>
        <p:nvPr/>
      </p:nvGrpSpPr>
      <p:grpSpPr>
        <a:xfrm>
          <a:off x="0" y="0"/>
          <a:ext cx="0" cy="0"/>
          <a:chOff x="0" y="0"/>
          <a:chExt cx="0" cy="0"/>
        </a:xfrm>
      </p:grpSpPr>
      <p:sp>
        <p:nvSpPr>
          <p:cNvPr id="4" name="Titre 3">
            <a:extLst>
              <a:ext uri="{FF2B5EF4-FFF2-40B4-BE49-F238E27FC236}">
                <a16:creationId xmlns:a16="http://schemas.microsoft.com/office/drawing/2014/main" id="{50525DD0-6C7F-3CFB-8078-6C11EA981C9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4908654-A0FE-4357-9628-342FE13C935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353">
          <a:extLst>
            <a:ext uri="{FF2B5EF4-FFF2-40B4-BE49-F238E27FC236}">
              <a16:creationId xmlns:a16="http://schemas.microsoft.com/office/drawing/2014/main" id="{2B78FF49-6BE5-D9AE-77A6-46F92E0F999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0A1F920-B8B6-CF0E-D8DE-2EB9EC905F0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1784A88-16DC-1CEE-0FE8-89BC333ED3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012294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4" name="Titre 3">
            <a:extLst>
              <a:ext uri="{FF2B5EF4-FFF2-40B4-BE49-F238E27FC236}">
                <a16:creationId xmlns:a16="http://schemas.microsoft.com/office/drawing/2014/main" id="{6CB79278-D4AB-94DB-8445-4000F76748A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DA63634-30F3-B319-AB06-DE3B215337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369"/>
        <p:cNvGrpSpPr/>
        <p:nvPr/>
      </p:nvGrpSpPr>
      <p:grpSpPr>
        <a:xfrm>
          <a:off x="0" y="0"/>
          <a:ext cx="0" cy="0"/>
          <a:chOff x="0" y="0"/>
          <a:chExt cx="0" cy="0"/>
        </a:xfrm>
      </p:grpSpPr>
      <p:sp>
        <p:nvSpPr>
          <p:cNvPr id="4" name="Titre 3">
            <a:extLst>
              <a:ext uri="{FF2B5EF4-FFF2-40B4-BE49-F238E27FC236}">
                <a16:creationId xmlns:a16="http://schemas.microsoft.com/office/drawing/2014/main" id="{7467821A-2474-5C2B-85AD-3940EDF9FAE2}"/>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42D7F20-7B9A-FDED-4059-04D3982BD5A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 name="Titre 2">
            <a:extLst>
              <a:ext uri="{FF2B5EF4-FFF2-40B4-BE49-F238E27FC236}">
                <a16:creationId xmlns:a16="http://schemas.microsoft.com/office/drawing/2014/main" id="{591C6D1E-114F-2B19-8037-44A7D95EB17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409E6E1-33B2-BB01-9960-537BA7A5E7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8532506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377"/>
        <p:cNvGrpSpPr/>
        <p:nvPr/>
      </p:nvGrpSpPr>
      <p:grpSpPr>
        <a:xfrm>
          <a:off x="0" y="0"/>
          <a:ext cx="0" cy="0"/>
          <a:chOff x="0" y="0"/>
          <a:chExt cx="0" cy="0"/>
        </a:xfrm>
      </p:grpSpPr>
      <p:sp>
        <p:nvSpPr>
          <p:cNvPr id="4" name="Titre 3">
            <a:extLst>
              <a:ext uri="{FF2B5EF4-FFF2-40B4-BE49-F238E27FC236}">
                <a16:creationId xmlns:a16="http://schemas.microsoft.com/office/drawing/2014/main" id="{DD9F785E-031E-1379-CD13-4BDBDAB6B71C}"/>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C518DB97-31AB-07E9-49AF-9ECE964FC5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385"/>
        <p:cNvGrpSpPr/>
        <p:nvPr/>
      </p:nvGrpSpPr>
      <p:grpSpPr>
        <a:xfrm>
          <a:off x="0" y="0"/>
          <a:ext cx="0" cy="0"/>
          <a:chOff x="0" y="0"/>
          <a:chExt cx="0" cy="0"/>
        </a:xfrm>
      </p:grpSpPr>
      <p:sp>
        <p:nvSpPr>
          <p:cNvPr id="4" name="Titre 3">
            <a:extLst>
              <a:ext uri="{FF2B5EF4-FFF2-40B4-BE49-F238E27FC236}">
                <a16:creationId xmlns:a16="http://schemas.microsoft.com/office/drawing/2014/main" id="{05A7E7CC-8226-8587-74FB-816C91F7D40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F720A45-D9C7-091D-CED8-61CEC3D0676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353"/>
        <p:cNvGrpSpPr/>
        <p:nvPr/>
      </p:nvGrpSpPr>
      <p:grpSpPr>
        <a:xfrm>
          <a:off x="0" y="0"/>
          <a:ext cx="0" cy="0"/>
          <a:chOff x="0" y="0"/>
          <a:chExt cx="0" cy="0"/>
        </a:xfrm>
      </p:grpSpPr>
      <p:sp>
        <p:nvSpPr>
          <p:cNvPr id="4" name="Titre 3">
            <a:extLst>
              <a:ext uri="{FF2B5EF4-FFF2-40B4-BE49-F238E27FC236}">
                <a16:creationId xmlns:a16="http://schemas.microsoft.com/office/drawing/2014/main" id="{A2369F0E-3C80-2D65-27AA-14845DC72C11}"/>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063B73BA-958C-99A7-194B-574E28661C2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93CC9205-F5E8-5678-13D8-DB98910C544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4D069B1-1C87-FA3F-9BCE-7CD0F80EE5D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9BCC9961-391E-A3AD-368A-6E26F801325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5849612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96FD4-6385-3719-419D-918610193BCE}"/>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8A06DC5-9BC9-E05E-92AC-A6B6A3FD9652}"/>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458104DF-E345-4A66-7EEA-2763BF26FA03}"/>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FDFEAA03-D610-301E-63E8-D91761512D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15372488"/>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F514518-7CCD-B379-E786-95171F62BC32}"/>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D1242907-498E-D869-9C87-334344ADC2E1}"/>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70D43287-D148-DBFE-46F5-965FFF1556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207033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03FD573-4EEF-11B1-6296-C53C8201271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77FAF34-9D3E-D09B-0DFD-D108C19775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01376770"/>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9DB746-ACA2-6EBE-F3F2-F84087DA0468}"/>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E4CC0570-9E23-4D50-8028-82555C467D7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3B23BD1-A84E-19A9-0D9D-156970AC56B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5403516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CFE066B-728C-8CDA-E6E4-75F719F4734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6BDC0FE7-18C2-7A2C-9505-FA5AFE925D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767833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DD1581-6D89-EE3A-29DC-B161E862DEC8}"/>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AAFFC1DD-B86D-4B74-D8E4-DB8B1AC7378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5EF09C5-AD07-C76C-F9D6-9FF9AA88AEE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592094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9F539129-D21E-7637-4223-2527E96035A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543AE91-E2DC-BC1A-68AA-D45FAF1F2C6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DE46C979-07CD-8D0F-FB74-C230452B7D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7804779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4D5DD6-F77A-2162-0FE7-E8F25E9866C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7802760D-0696-1444-ACB8-8AB52421517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6578DE7-9EAB-543A-4BF0-7271A4195B2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9994253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FE3187-85E9-53B5-F41A-88DCB96E2ED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3EFE74D-D729-F951-0EA5-ACA2FE19F14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B55A945-E160-D479-D4A5-340B063A52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4215206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04782E9D-FA63-11A5-F591-5614B7FCA1F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7A45AAC3-9CAC-26F4-72CA-B3627CD42754}"/>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F130F2F-4F96-0F6E-2E97-E43F2125A3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7244471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660"/>
        <p:cNvGrpSpPr/>
        <p:nvPr/>
      </p:nvGrpSpPr>
      <p:grpSpPr>
        <a:xfrm>
          <a:off x="0" y="0"/>
          <a:ext cx="0" cy="0"/>
          <a:chOff x="0" y="0"/>
          <a:chExt cx="0" cy="0"/>
        </a:xfrm>
      </p:grpSpPr>
      <p:sp>
        <p:nvSpPr>
          <p:cNvPr id="3" name="Titre 2">
            <a:extLst>
              <a:ext uri="{FF2B5EF4-FFF2-40B4-BE49-F238E27FC236}">
                <a16:creationId xmlns:a16="http://schemas.microsoft.com/office/drawing/2014/main" id="{1F3EEAF4-2477-780B-9A71-B3A73FEB475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012F5C5-E505-1C28-7A35-F9EC80CFF0A5}"/>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798314B6-88F8-4CDC-E5BC-FD47D6BEBFF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3" name="Titre 2">
            <a:extLst>
              <a:ext uri="{FF2B5EF4-FFF2-40B4-BE49-F238E27FC236}">
                <a16:creationId xmlns:a16="http://schemas.microsoft.com/office/drawing/2014/main" id="{3EE2756E-FD4F-7025-3381-6F148C5E436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9783C1A2-2017-7D19-B7C6-2F0F94C650E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85479ACF-00A3-2AEA-004D-571E855A66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677"/>
        <p:cNvGrpSpPr/>
        <p:nvPr/>
      </p:nvGrpSpPr>
      <p:grpSpPr>
        <a:xfrm>
          <a:off x="0" y="0"/>
          <a:ext cx="0" cy="0"/>
          <a:chOff x="0" y="0"/>
          <a:chExt cx="0" cy="0"/>
        </a:xfrm>
      </p:grpSpPr>
      <p:sp>
        <p:nvSpPr>
          <p:cNvPr id="3" name="Titre 2">
            <a:extLst>
              <a:ext uri="{FF2B5EF4-FFF2-40B4-BE49-F238E27FC236}">
                <a16:creationId xmlns:a16="http://schemas.microsoft.com/office/drawing/2014/main" id="{895A83CF-3179-667D-9D28-2290F5F015D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76DC3FB-9DA5-5583-5475-0C59B293FCE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01CAC87-D44C-FDBA-2D37-752F4B614EC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Shape 1689"/>
        <p:cNvGrpSpPr/>
        <p:nvPr/>
      </p:nvGrpSpPr>
      <p:grpSpPr>
        <a:xfrm>
          <a:off x="0" y="0"/>
          <a:ext cx="0" cy="0"/>
          <a:chOff x="0" y="0"/>
          <a:chExt cx="0" cy="0"/>
        </a:xfrm>
      </p:grpSpPr>
      <p:sp>
        <p:nvSpPr>
          <p:cNvPr id="3" name="Titre 2">
            <a:extLst>
              <a:ext uri="{FF2B5EF4-FFF2-40B4-BE49-F238E27FC236}">
                <a16:creationId xmlns:a16="http://schemas.microsoft.com/office/drawing/2014/main" id="{0861985A-7309-6C13-D07B-A0A6D362F5C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ED36BA93-C59C-DECB-5853-D6D43B7B51C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9A38DEC4-B3DF-F4BE-27A8-231076CFEF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Shape 1696"/>
        <p:cNvGrpSpPr/>
        <p:nvPr/>
      </p:nvGrpSpPr>
      <p:grpSpPr>
        <a:xfrm>
          <a:off x="0" y="0"/>
          <a:ext cx="0" cy="0"/>
          <a:chOff x="0" y="0"/>
          <a:chExt cx="0" cy="0"/>
        </a:xfrm>
      </p:grpSpPr>
      <p:sp>
        <p:nvSpPr>
          <p:cNvPr id="3" name="Titre 2">
            <a:extLst>
              <a:ext uri="{FF2B5EF4-FFF2-40B4-BE49-F238E27FC236}">
                <a16:creationId xmlns:a16="http://schemas.microsoft.com/office/drawing/2014/main" id="{255FC86C-59EC-A830-099A-1A0592DCAAB5}"/>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8AEC243C-D395-E543-FD85-235CA9755D3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A0D3DC74-1008-8BC8-B9C7-0541B44D9E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458491AA-E21E-A0EB-C80E-28305322FF66}"/>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68AF30E6-8418-FA70-DB13-3F3E78C2F85B}"/>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4124533E-3D2F-05D9-2366-809F0F26FBF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83142601"/>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7FE5DAE-4065-2B54-C5C3-EFBBD666FE3C}"/>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E796005C-49F4-FD30-E282-310E512583C6}"/>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4EDBF525-84D5-512A-9074-016BCF44720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126824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8FCE94A0-09E6-76BB-7E01-7BD61C8452C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FDB0C861-E3CC-ADFD-784A-3AAD9481E3D5}"/>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809A00BB-11E4-C153-053E-CEB2903AA6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23294701"/>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a:extLst>
              <a:ext uri="{FF2B5EF4-FFF2-40B4-BE49-F238E27FC236}">
                <a16:creationId xmlns:a16="http://schemas.microsoft.com/office/drawing/2014/main" id="{998E7B8A-63EB-D44A-15E6-0AB3628A216D}"/>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AD23F3A3-5E16-6163-08F5-AF3DB6F872DB}"/>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47ABD85F-3643-0956-2B2C-F307B602D30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2852578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0DFC7-F74A-B047-89E4-5379BDEF3EDB}"/>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63631B0-7983-7205-D0D8-17640A0824DC}"/>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0B1760A-2182-4D23-3347-DB07282B0E21}"/>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BE374981-2360-6AFD-7FD9-4631C0C42C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23814149"/>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FA9CEBD0-3B39-12B2-F18F-52C0AF9D7279}"/>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000EEA9E-FB15-BF46-36B8-F599420BC785}"/>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F5379445-78C4-FC67-615D-4086AB1EFED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44320361"/>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BE8FB930-9CAF-4985-18A9-D531A9177EF9}"/>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3ECF10EE-AB77-D32F-D528-369D41FC175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9CF87D5-DCD3-F413-FD5D-680D9FC3CE2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22552911"/>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0C2E914C-8D67-77A5-47A7-1AF54E9D651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8F8B94DA-1DC7-F7C2-EE20-7BD0FD22204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4D941C8-2EA7-0EE9-70DF-66444D724CA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8032214"/>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09DA2AE2-B8FF-0DA2-1477-0B0000C09F3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BF6D714-EF22-4D60-01D2-C030FCD374AF}"/>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C658811A-A23D-BADA-F1B1-0CBF2992513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0718929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Titre 3">
            <a:extLst>
              <a:ext uri="{FF2B5EF4-FFF2-40B4-BE49-F238E27FC236}">
                <a16:creationId xmlns:a16="http://schemas.microsoft.com/office/drawing/2014/main" id="{C7FA1E9A-DA24-84D5-3909-B7081C42356D}"/>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F2D3A85B-56A1-6324-8A7C-81F2D572950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4F8C0996-3E09-E92F-F776-B35D4CB4CF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9732370"/>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18B7EDA4-388D-6A62-0075-11D5AA15E682}"/>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5EBF127-3CBD-A102-D413-C82F2E8EC7E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F39166D9-0AC0-8C54-71AB-EFC77A2AEF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68621179"/>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78052C48-4D28-2AE3-BE56-3FD689521F2C}"/>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7C564FF5-78E0-2954-2284-3EB3E227527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C318A02-A5C0-984B-2F16-4ECBB3E4CAC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72971873"/>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1097F827-FE51-F7FC-C3FB-1903B6BFFD2F}"/>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319FE102-4E40-2CB3-FE7D-439573A8FDA4}"/>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2E3533C6-FBC5-FA3C-C7C5-0B045DB2D55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D9F0CBA-F684-DD95-4FBE-A7BDD5A289E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683806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3A6101D4-B8A9-2A3E-EDEB-1710C26425D4}"/>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2795A50B-C405-5BF7-7111-0845D1D0D93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4545481-4251-0FBA-C6B8-91D2378FE7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97144951"/>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9CC80924-08D4-5433-E633-D21DE8C86E82}"/>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23E2F0BF-C626-7F6C-1CB3-F399CCAF935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498DAE81-D3D8-D65D-F07E-288DCDDF865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60759122"/>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Shape 115">
          <a:extLst>
            <a:ext uri="{FF2B5EF4-FFF2-40B4-BE49-F238E27FC236}">
              <a16:creationId xmlns:a16="http://schemas.microsoft.com/office/drawing/2014/main" id="{73464761-C332-E18D-26CC-4E6AF61ED2FC}"/>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5B26E6A-7710-BBD5-E94A-074F79304CCB}"/>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DFF42366-9103-EE7C-5F8C-24FFF202966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E628247-B1B6-8FD1-A67D-24B5A57E6B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97175820"/>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B048DE04-D11A-20F9-285F-66BC7F88F12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DB53F17-EB26-F368-D5EB-6BAF813D71F7}"/>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BEADB23-4BE8-DA84-F0D9-37B3FFD22C0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38722819"/>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Shape 1825">
          <a:extLst>
            <a:ext uri="{FF2B5EF4-FFF2-40B4-BE49-F238E27FC236}">
              <a16:creationId xmlns:a16="http://schemas.microsoft.com/office/drawing/2014/main" id="{E8DCF88A-A6C9-A76F-E506-C98A11C7418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83A759D9-0DA6-085D-C93F-CB5414494F7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55F0C2E9-8B8B-5DF6-CFCD-73713946FA3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6EAFFEB1-F051-C0D5-DF00-3E426F0627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82949513"/>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C4B426FB-E158-A5D8-8ABE-7F2B8AFFAF1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B48FF061-9B9F-BEB9-7D24-0E61EA8FC390}"/>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8D526FE-F95B-AAAC-2E4F-21E1005E501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B305F5C0-A6FE-C5CA-46EE-5FC109CDA7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22835863"/>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65C6208C-E401-372E-B173-7C998A71C84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1040F38-5056-2CD9-0FFD-532721A91DE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2804655D-A8EB-2A7D-465E-C72C9BC996A0}"/>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66901F6C-E758-07DA-027F-7EA2D4BA64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0816555"/>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09A8D83C-A6C1-8155-6DDC-033FFA23A41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AE992C7-0223-B960-1EAB-A1CD7E5D2E5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BD4E6C6-A5DC-C1B7-9B8E-B29FD881D28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0546AF1E-D56F-FB16-286F-6006F0BBF1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55958063"/>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CC28D5E2-110C-65EA-346A-9F344327671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0C82467-814B-F2C5-5475-D7C08FC521B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3FC3563B-0223-A5E2-9CEE-B5303F50D272}"/>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F1422FA7-3136-195D-95AE-E8C5E274922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610111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335CB4FF-4EB4-5657-827E-F134725DAC3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AED6DA9-4234-7415-56C0-34BD52B66B5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138092F0-2A14-46E3-D020-221B534204E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6485B22A-C653-3536-AF51-1AA7C0874D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86160543"/>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21915103-B4CC-A841-9E2D-E701848BF084}"/>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AD53D1E-9D2E-66CB-8B13-4FDBAD3A2A8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8D532290-79AE-820A-4445-6E9636C8D4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927737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5ADB7E72-DB0C-4372-E01E-183E0D06E53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850B8AB8-BF8C-1B04-2DDD-E112F4BA9200}"/>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4B81E09-539F-F05C-BC47-81B87209C3F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6809073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4" name="Titre 3">
            <a:extLst>
              <a:ext uri="{FF2B5EF4-FFF2-40B4-BE49-F238E27FC236}">
                <a16:creationId xmlns:a16="http://schemas.microsoft.com/office/drawing/2014/main" id="{93A0B848-B3BC-65E4-25CE-7484FEF4BBBA}"/>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8BC91C41-F4AB-8637-E89B-10F575654471}"/>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CDDBC93-B901-756B-E94B-346AE036FC4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7" name="Titre 6">
            <a:extLst>
              <a:ext uri="{FF2B5EF4-FFF2-40B4-BE49-F238E27FC236}">
                <a16:creationId xmlns:a16="http://schemas.microsoft.com/office/drawing/2014/main" id="{59C7ABB6-B89D-2740-7383-320C9DCEFBB5}"/>
              </a:ext>
            </a:extLst>
          </p:cNvPr>
          <p:cNvSpPr>
            <a:spLocks noGrp="1"/>
          </p:cNvSpPr>
          <p:nvPr>
            <p:ph type="title"/>
          </p:nvPr>
        </p:nvSpPr>
        <p:spPr/>
        <p:txBody>
          <a:bodyPr/>
          <a:lstStyle/>
          <a:p>
            <a:endParaRPr lang="fr-FR"/>
          </a:p>
        </p:txBody>
      </p:sp>
      <p:sp>
        <p:nvSpPr>
          <p:cNvPr id="9" name="Espace réservé du texte 8">
            <a:extLst>
              <a:ext uri="{FF2B5EF4-FFF2-40B4-BE49-F238E27FC236}">
                <a16:creationId xmlns:a16="http://schemas.microsoft.com/office/drawing/2014/main" id="{1B824567-2E3D-0A91-F6DC-51BA7074933C}"/>
              </a:ext>
            </a:extLst>
          </p:cNvPr>
          <p:cNvSpPr>
            <a:spLocks noGrp="1"/>
          </p:cNvSpPr>
          <p:nvPr>
            <p:ph type="body" idx="1"/>
          </p:nvPr>
        </p:nvSpPr>
        <p:spPr/>
        <p:txBody>
          <a:bodyPr/>
          <a:lstStyle/>
          <a:p>
            <a:endParaRPr lang="fr-FR"/>
          </a:p>
        </p:txBody>
      </p:sp>
      <p:pic>
        <p:nvPicPr>
          <p:cNvPr id="11" name="Image 10">
            <a:extLst>
              <a:ext uri="{FF2B5EF4-FFF2-40B4-BE49-F238E27FC236}">
                <a16:creationId xmlns:a16="http://schemas.microsoft.com/office/drawing/2014/main" id="{B9B786C8-08FF-CD23-033E-CBF4E92E08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5" name="Titre 4">
            <a:extLst>
              <a:ext uri="{FF2B5EF4-FFF2-40B4-BE49-F238E27FC236}">
                <a16:creationId xmlns:a16="http://schemas.microsoft.com/office/drawing/2014/main" id="{8B1FAA31-2CA8-2F6C-382D-11B3D938F0DD}"/>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F328735-D371-D680-E0BE-EE4626B5472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62318282"/>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8" name="Titre 7">
            <a:extLst>
              <a:ext uri="{FF2B5EF4-FFF2-40B4-BE49-F238E27FC236}">
                <a16:creationId xmlns:a16="http://schemas.microsoft.com/office/drawing/2014/main" id="{464943B7-FC8D-E00A-53BB-B0A5361F624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909A634-C831-2C01-FE37-4856450F116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70886819"/>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8" name="Titre 7">
            <a:extLst>
              <a:ext uri="{FF2B5EF4-FFF2-40B4-BE49-F238E27FC236}">
                <a16:creationId xmlns:a16="http://schemas.microsoft.com/office/drawing/2014/main" id="{1A400D08-F46F-2510-1E18-39F51DBDB51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C26BA058-FDBD-04F3-6FF4-0FA818BA706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9426709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8" name="Titre 7">
            <a:extLst>
              <a:ext uri="{FF2B5EF4-FFF2-40B4-BE49-F238E27FC236}">
                <a16:creationId xmlns:a16="http://schemas.microsoft.com/office/drawing/2014/main" id="{2AF4ACF9-3CCA-B076-A836-7181BDA90B3A}"/>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1AC98AE7-C903-8AA6-2B0C-43A6A9CEE2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60991080"/>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 name="Titre 2">
            <a:extLst>
              <a:ext uri="{FF2B5EF4-FFF2-40B4-BE49-F238E27FC236}">
                <a16:creationId xmlns:a16="http://schemas.microsoft.com/office/drawing/2014/main" id="{E1C37EBC-A0EF-6238-56BC-0B18F06A403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B12BCEA-B571-FC70-B841-12C6D2378E9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41056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A114766F-4553-DDDB-B501-6BAE25D8495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2CD7CF1-441D-4E8E-1345-1BBE7680E0A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515758DA-17D6-E1F2-386E-728E52FFED5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177929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3" name="Titre 2">
            <a:extLst>
              <a:ext uri="{FF2B5EF4-FFF2-40B4-BE49-F238E27FC236}">
                <a16:creationId xmlns:a16="http://schemas.microsoft.com/office/drawing/2014/main" id="{43A6CC65-1CB4-F8EA-9556-922D81C22AD0}"/>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45E6FE39-F770-B813-1C8C-5C1F5DFD23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003912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86920444-9E78-E2E3-5D6C-8DF4AA96116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9C1E62D-C1F3-0C59-8A08-D4437234679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F2C5BAA-D0AA-3FA4-782C-76F2C047DCF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756020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99065AAB-C977-9F49-FC0F-67AF7E707C9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2B769DAB-EE29-5994-4388-95598727A157}"/>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3D521285-2AD3-D486-7B35-8D3F02BCFF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19666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FEA135C1-5473-A982-1801-B3E5F207FCE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4EBCD9A-B5E9-0B2B-8A26-4C9D35C7F7C4}"/>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99923C42-A014-F40E-30E0-A029002376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141373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AE76EB12-2404-B1E0-BF94-3534542928B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42B58F5-719E-B345-E0F3-31EF3542B10E}"/>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43F9D72-CAD6-3729-38ED-4B9B25978FD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49424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51467697-5926-2FAD-2B04-28B5B8371484}"/>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54F2D56-9F61-8322-E385-0A1BDF1E574D}"/>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BCD058AC-0438-789C-39A0-B3609EC1DC7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472812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5EF9F5E2-1025-699A-9D0E-875E13FE916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4860847-1DE6-ED53-B975-7DDC2011ADD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B1D6736-5323-AE7B-607A-AA4DB968DA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754276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69B42FA6-3FDC-1B8E-C3DA-E8938D76432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5F012B5-68F5-2C3E-5D6A-0C2321BCE794}"/>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6B9C6F5-0D1D-C4AC-6634-CBC28478DCB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564238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6">
          <a:extLst>
            <a:ext uri="{FF2B5EF4-FFF2-40B4-BE49-F238E27FC236}">
              <a16:creationId xmlns:a16="http://schemas.microsoft.com/office/drawing/2014/main" id="{7548E1F7-F284-0537-4463-83C11D2633CC}"/>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B12272C0-740E-6A94-2A5D-31CC6D658D14}"/>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7D2ADA0-21CC-CB62-896E-E03A18087E6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440096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3" name="Titre 2">
            <a:extLst>
              <a:ext uri="{FF2B5EF4-FFF2-40B4-BE49-F238E27FC236}">
                <a16:creationId xmlns:a16="http://schemas.microsoft.com/office/drawing/2014/main" id="{59F448C8-BF60-A9A7-CEF0-E9D3CCE0CF59}"/>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03D31A3-E149-0DF6-CF01-77749F630E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8CDAD702-74EC-35CC-35CB-9E5187845E8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24E4BC9-C22F-2F48-37F1-7B0C98069BFA}"/>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D5668DC7-4499-2320-5A36-6FE7A1E4D07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929133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3" name="Titre 2">
            <a:extLst>
              <a:ext uri="{FF2B5EF4-FFF2-40B4-BE49-F238E27FC236}">
                <a16:creationId xmlns:a16="http://schemas.microsoft.com/office/drawing/2014/main" id="{0025C052-7C17-76CB-B1F9-BD99D480D94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247B29B1-D123-1774-1C0C-92998AD65DA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31C11FBD-44E9-F5CA-C983-FE09ED9FC6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81933C93-F5B6-6526-CB09-6BC2B7C1F6A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18D8283-8FB5-C3F6-3622-A3E43686597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60117022-5AFC-1062-B148-05157D8B8D2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234076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62D25667-9EC4-B2DF-E5BD-B4247850166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BB3B8364-0520-4855-DC2A-3A2643AF3A55}"/>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930CAC6F-75F0-BF24-41E2-305088BD6CE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1671149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D668B059-40C0-97FF-EECB-C62C13665F1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7409AC1A-B29E-98E5-2520-2CFFC26EA4F1}"/>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789BA43-373B-0718-25B3-240B0ADCD98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564094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3ED7BCD6-D664-26F3-03FE-E8E3EAFB47E3}"/>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13CBCF7-69DA-FE8C-4D87-BCCC08198F7E}"/>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7F396D0D-C510-E68F-6100-8CE3B87166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37006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95F68333-C7D9-6E6C-9151-4DC0071E713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4EF2031-A528-76B1-B333-7E28F02C8AA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5655461-217C-C1B6-F3D0-72595B8F38A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463727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84">
          <a:extLst>
            <a:ext uri="{FF2B5EF4-FFF2-40B4-BE49-F238E27FC236}">
              <a16:creationId xmlns:a16="http://schemas.microsoft.com/office/drawing/2014/main" id="{6476D0F0-AA36-F4D3-D730-F873F49B609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D03EF7C1-2CAB-0A73-8D48-8775D536E6B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8928BD0-190C-A181-DC14-B0498FF881D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562192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BEA1F6E9-7BBE-DA81-6B73-2616200E7B1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36CAA40B-1F7D-33EF-BD17-E1CD8EE199B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F738B6F0-0535-0FC3-0F31-DE6405D039A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553688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908"/>
        <p:cNvGrpSpPr/>
        <p:nvPr/>
      </p:nvGrpSpPr>
      <p:grpSpPr>
        <a:xfrm>
          <a:off x="0" y="0"/>
          <a:ext cx="0" cy="0"/>
          <a:chOff x="0" y="0"/>
          <a:chExt cx="0" cy="0"/>
        </a:xfrm>
      </p:grpSpPr>
      <p:sp>
        <p:nvSpPr>
          <p:cNvPr id="4" name="Titre 3">
            <a:extLst>
              <a:ext uri="{FF2B5EF4-FFF2-40B4-BE49-F238E27FC236}">
                <a16:creationId xmlns:a16="http://schemas.microsoft.com/office/drawing/2014/main" id="{62AC6C8C-CE00-CAED-85DB-00EAFFC9C749}"/>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ECD25D53-A4C9-6D14-72CB-8853D7D950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916"/>
        <p:cNvGrpSpPr/>
        <p:nvPr/>
      </p:nvGrpSpPr>
      <p:grpSpPr>
        <a:xfrm>
          <a:off x="0" y="0"/>
          <a:ext cx="0" cy="0"/>
          <a:chOff x="0" y="0"/>
          <a:chExt cx="0" cy="0"/>
        </a:xfrm>
      </p:grpSpPr>
      <p:sp>
        <p:nvSpPr>
          <p:cNvPr id="5" name="Titre 4">
            <a:extLst>
              <a:ext uri="{FF2B5EF4-FFF2-40B4-BE49-F238E27FC236}">
                <a16:creationId xmlns:a16="http://schemas.microsoft.com/office/drawing/2014/main" id="{D2CB38B6-D099-7E97-4CCB-953ABA83BBC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D2FE9B2-5CE3-660A-2102-7B72A290B9A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27"/>
        <p:cNvGrpSpPr/>
        <p:nvPr/>
      </p:nvGrpSpPr>
      <p:grpSpPr>
        <a:xfrm>
          <a:off x="0" y="0"/>
          <a:ext cx="0" cy="0"/>
          <a:chOff x="0" y="0"/>
          <a:chExt cx="0" cy="0"/>
        </a:xfrm>
      </p:grpSpPr>
      <p:sp>
        <p:nvSpPr>
          <p:cNvPr id="5" name="Titre 4">
            <a:extLst>
              <a:ext uri="{FF2B5EF4-FFF2-40B4-BE49-F238E27FC236}">
                <a16:creationId xmlns:a16="http://schemas.microsoft.com/office/drawing/2014/main" id="{488009B2-55FC-BF2C-A750-979343820E9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C2191F6-CF7F-88B9-6B93-30304F39494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3" name="Titre 2">
            <a:extLst>
              <a:ext uri="{FF2B5EF4-FFF2-40B4-BE49-F238E27FC236}">
                <a16:creationId xmlns:a16="http://schemas.microsoft.com/office/drawing/2014/main" id="{677A46E0-3A64-4416-85E0-EA1340F27F0B}"/>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A4D82F40-781D-9AE5-7F61-5D366036196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DDFE9DDC-404D-3E99-4BC9-46226AC0CD85}"/>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286D9D85-2B1A-253B-5EAA-9DEFEADB388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046A0C34-414F-9A1F-0F9D-1ECC2C0CDFA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41104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A2B20ED7-C6CF-43F5-8F3C-CE0248F4029A}"/>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812270C1-F7BE-D468-1192-189A4EB0F33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41BBC08-61C9-A14C-EADE-D5D30489BC2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53929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E33CC4A7-030D-CC6F-27CC-26B14CA7DA2C}"/>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B801E48D-5811-79AE-3522-F59BDCE7D64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3117343-89D3-CD42-294A-14E26440DF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783370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1226AE1F-F9AA-992F-618E-89FFA8ABB510}"/>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9371CEC5-1393-978A-436D-4194C6DB0BC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9444BEB-FBD0-4D70-6AF5-D2CFAB61CE2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797981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B59994AE-4BEA-83BD-FDAB-A3DBD0B10EE8}"/>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C0246F91-5E5C-68D3-1FA0-B3A477AAB6B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E6C5EED-DE86-1B92-AF23-014916164E8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633996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813D671F-1614-B531-3DA0-E51BB005FE0B}"/>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9CDD46B4-2288-5DFE-B949-721909CE234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0300D003-BD13-13AB-A9B1-19CBF2D4622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717381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17ED39B2-BB1E-4D4D-050E-23445270A0A1}"/>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A1DC63B6-F2D1-4369-AE3A-953EAF178B7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9BB484AE-862F-519F-DD60-38C482815B0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748992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71DD1BAB-B550-8F55-806B-515E14BF439C}"/>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C9D33258-4764-7ACE-1C93-518CF8482AEF}"/>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CD2DDEE-C1D9-FA19-A24E-67DE403475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249203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27">
          <a:extLst>
            <a:ext uri="{FF2B5EF4-FFF2-40B4-BE49-F238E27FC236}">
              <a16:creationId xmlns:a16="http://schemas.microsoft.com/office/drawing/2014/main" id="{5375E312-0D7B-8716-82F6-8AE6B032A775}"/>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F7DD39B8-7EB7-0049-57B0-FCD4F9A7B46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8A2CBEA-F92D-2A6D-E485-1B9A8C38B1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4981300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4109FABC-AF2A-0F10-5FAE-A89FDBDB8A7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075C8A9-F050-5298-9EA4-12E1F5120A3B}"/>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409F2B0-B47D-7978-3BC6-54818AD4B53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557204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3" name="Titre 2">
            <a:extLst>
              <a:ext uri="{FF2B5EF4-FFF2-40B4-BE49-F238E27FC236}">
                <a16:creationId xmlns:a16="http://schemas.microsoft.com/office/drawing/2014/main" id="{7DE09A0B-5113-700A-E280-E3E6B82F3C7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2F9A7B7-BF68-EE1C-7305-912B244F82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19DA7D5E-20D8-0686-B8D1-B9FE7847D17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EB24176-7D97-CD29-CD8F-AE46B9A6C2E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744630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3BDB3E-B373-4656-2B39-755E595491B3}"/>
            </a:ext>
          </a:extLst>
        </p:cNvPr>
        <p:cNvGrpSpPr/>
        <p:nvPr/>
      </p:nvGrpSpPr>
      <p:grpSpPr>
        <a:xfrm>
          <a:off x="0" y="0"/>
          <a:ext cx="0" cy="0"/>
          <a:chOff x="0" y="0"/>
          <a:chExt cx="0" cy="0"/>
        </a:xfrm>
      </p:grpSpPr>
      <p:sp>
        <p:nvSpPr>
          <p:cNvPr id="9" name="Titre 8">
            <a:extLst>
              <a:ext uri="{FF2B5EF4-FFF2-40B4-BE49-F238E27FC236}">
                <a16:creationId xmlns:a16="http://schemas.microsoft.com/office/drawing/2014/main" id="{822C7D77-B029-6F4A-E519-854A3356C57F}"/>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3C24D0F6-5A93-8DE3-AFF6-E37D0CF70F0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159655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0DCB5-7A9E-BEEC-6B8C-4DFC6A02528B}"/>
            </a:ext>
          </a:extLst>
        </p:cNvPr>
        <p:cNvGrpSpPr/>
        <p:nvPr/>
      </p:nvGrpSpPr>
      <p:grpSpPr>
        <a:xfrm>
          <a:off x="0" y="0"/>
          <a:ext cx="0" cy="0"/>
          <a:chOff x="0" y="0"/>
          <a:chExt cx="0" cy="0"/>
        </a:xfrm>
      </p:grpSpPr>
      <p:sp>
        <p:nvSpPr>
          <p:cNvPr id="10" name="Titre 9">
            <a:extLst>
              <a:ext uri="{FF2B5EF4-FFF2-40B4-BE49-F238E27FC236}">
                <a16:creationId xmlns:a16="http://schemas.microsoft.com/office/drawing/2014/main" id="{48C63865-4537-1F45-E3CF-E9AB5D795201}"/>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16416368-4440-B99E-AD25-F27782FF10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913188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25CC81-45BB-9D47-86D3-501CD35744C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2063826-A0FB-3797-1F41-4CD16A6ADF3B}"/>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694683E1-F6D7-B1DF-2427-DE3FF164B5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833816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DAB4C-269D-A8FC-FC71-F290BA7A32A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33755A3-9EAD-CD61-8B13-33EC4607312A}"/>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0A437263-1308-F218-F4D2-3442B5C7F40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231004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90DA45-F3C2-CDC5-EA2D-91711B8D44DC}"/>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39619D6-A746-9376-5976-13EB0A6261C4}"/>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4E79A37F-0F94-D170-91A0-D4B21B47C4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6774188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CC4B7-84DD-7D5C-6A10-D0497847CA06}"/>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74C1E3F6-E5EA-9FE5-418B-C4B5966F99B5}"/>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227DE024-FC25-C9CE-CE71-243F5737763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367257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688EE-A733-6745-99B5-262EFB096E2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6C3BD15-A854-2529-7A1B-CE4E3EBCEB04}"/>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B473424E-654A-483D-4ABE-628E051E639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2804017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183EF21C-80DF-7E19-6D85-80D08089AF9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84AFED3-DCDA-868A-5D28-EA7088C9899C}"/>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36E3E737-8AC1-AC51-7E28-54DAE1F8126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171990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3" name="Titre 2">
            <a:extLst>
              <a:ext uri="{FF2B5EF4-FFF2-40B4-BE49-F238E27FC236}">
                <a16:creationId xmlns:a16="http://schemas.microsoft.com/office/drawing/2014/main" id="{68E3FF8F-E9FF-58D4-604F-BF732687330F}"/>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942D62A3-3D5A-7E53-484E-9F9D0A3AE8C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F9380DD-769B-CF38-2C7D-16E3EB10938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3" name="Titre 2">
            <a:extLst>
              <a:ext uri="{FF2B5EF4-FFF2-40B4-BE49-F238E27FC236}">
                <a16:creationId xmlns:a16="http://schemas.microsoft.com/office/drawing/2014/main" id="{1B8A5169-CD40-2C4F-334A-BC2ECCD052D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553CBA38-610F-EC74-BC30-2E4F89F9E21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3" name="Titre 2">
            <a:extLst>
              <a:ext uri="{FF2B5EF4-FFF2-40B4-BE49-F238E27FC236}">
                <a16:creationId xmlns:a16="http://schemas.microsoft.com/office/drawing/2014/main" id="{322ED7EA-4013-0968-CAD4-7E0AAC63B9B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089988AC-1364-B744-BA63-3A898DA8619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907AD963-2C80-BB2F-7DBE-6E4743C0EA2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3" name="Titre 2">
            <a:extLst>
              <a:ext uri="{FF2B5EF4-FFF2-40B4-BE49-F238E27FC236}">
                <a16:creationId xmlns:a16="http://schemas.microsoft.com/office/drawing/2014/main" id="{F6403EE1-6FE6-5EB1-3323-2E9ADE8D42C7}"/>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E15E1096-5987-34AD-1EBB-74248CEAC130}"/>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EFDA7C43-9233-C5B7-843B-42BC84D9E3D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5" name="Titre 4">
            <a:extLst>
              <a:ext uri="{FF2B5EF4-FFF2-40B4-BE49-F238E27FC236}">
                <a16:creationId xmlns:a16="http://schemas.microsoft.com/office/drawing/2014/main" id="{BBF13829-F714-6263-7D31-0C0DE4857608}"/>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D2C609D2-12FC-EBBB-486B-8A2D8BD96D44}"/>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BC07FD4E-798A-903F-1AD9-8265630605E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6" name="Titre 5">
            <a:extLst>
              <a:ext uri="{FF2B5EF4-FFF2-40B4-BE49-F238E27FC236}">
                <a16:creationId xmlns:a16="http://schemas.microsoft.com/office/drawing/2014/main" id="{7D9F0E3D-B36C-DA53-91BF-A52B8C09AA68}"/>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21DF7EA6-C6E4-EC5C-7262-4BBAD38D59EB}"/>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997FAF31-02BE-886D-FBA6-D92F98B56B3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6" name="Titre 5">
            <a:extLst>
              <a:ext uri="{FF2B5EF4-FFF2-40B4-BE49-F238E27FC236}">
                <a16:creationId xmlns:a16="http://schemas.microsoft.com/office/drawing/2014/main" id="{FBCA0C66-E96E-5339-7F94-3071FE7CB16A}"/>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44C41789-1FFD-31DF-E7A6-FCB529E5106A}"/>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33A1A16C-8816-4BF8-7244-61F1906645D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6" name="Titre 5">
            <a:extLst>
              <a:ext uri="{FF2B5EF4-FFF2-40B4-BE49-F238E27FC236}">
                <a16:creationId xmlns:a16="http://schemas.microsoft.com/office/drawing/2014/main" id="{D4B36E3D-E15D-30FE-EB22-71FEA6687B09}"/>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CD98047B-FAEA-08A3-2F1F-0180AA4AA037}"/>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4DEFA5FF-BC0B-D9FF-D6D0-A21C1B8E909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3" name="Titre 2">
            <a:extLst>
              <a:ext uri="{FF2B5EF4-FFF2-40B4-BE49-F238E27FC236}">
                <a16:creationId xmlns:a16="http://schemas.microsoft.com/office/drawing/2014/main" id="{5296C6CF-27E8-2482-577D-413B12B8C3AF}"/>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BC4D1EC-F8C8-B4A6-9F32-4206DBD4571E}"/>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27B24FC8-38C0-AD9C-D888-5B3CAF32446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3" name="Titre 2">
            <a:extLst>
              <a:ext uri="{FF2B5EF4-FFF2-40B4-BE49-F238E27FC236}">
                <a16:creationId xmlns:a16="http://schemas.microsoft.com/office/drawing/2014/main" id="{8B9E1A5D-21A6-4EF2-5BC7-ABE311EF6B0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D5FC79F-357D-94E1-8D93-0F3ECF2FF145}"/>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74C28D07-33EB-416A-9617-880FC6C4302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5" name="Titre 4">
            <a:extLst>
              <a:ext uri="{FF2B5EF4-FFF2-40B4-BE49-F238E27FC236}">
                <a16:creationId xmlns:a16="http://schemas.microsoft.com/office/drawing/2014/main" id="{F1735BAD-A929-811D-C3F4-F7E39155C0DC}"/>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43CA4294-69D5-3493-02E9-E93FA64ACBA8}"/>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713459E7-2CFA-C800-ADB4-0E1C6691FE6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AFA9E234-5722-FCC3-1F64-480367922AE3}"/>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BE329A6-C498-B1BC-FFCB-31D51ECF5949}"/>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D931B6B-E2E5-C102-4FEC-F7F0235B2D8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27096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3" name="Titre 2">
            <a:extLst>
              <a:ext uri="{FF2B5EF4-FFF2-40B4-BE49-F238E27FC236}">
                <a16:creationId xmlns:a16="http://schemas.microsoft.com/office/drawing/2014/main" id="{C38FC44D-4C1D-53D8-DFFE-ED0DCEE62466}"/>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EFB7082B-95DC-5739-B8AE-4CC068BDCA8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C6D9258B-F340-A0C6-1F18-D0EF087EDA88}"/>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6D561DE9-AD27-9C37-3074-D98B5333E42F}"/>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1D5A271-0274-D688-27E0-E1474B4EC7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492318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B3E27-5BC6-06EF-0C4A-1E7AA27F0EBE}"/>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8D971259-6E6B-F99F-E80C-FC1D638CFCA9}"/>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8B3ACC67-03BB-9639-62C6-725A0C14551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20B7EF18-6298-CD2F-4C48-BECF2C8DA0A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9925333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27C08-3A39-6311-5D92-77D614D4F1C6}"/>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B7F4D40C-392B-4BA9-903A-EC3049ED25BE}"/>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20D0BFEC-138B-8B49-E93F-156F77423D79}"/>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4FDC6E6B-05EF-2EA3-02B0-9019F6FF0F9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862396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780A1-8926-F75E-27B6-DE847AB2CAFA}"/>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4A16C345-0C41-143C-2212-6E6320D1BD63}"/>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176E8C4B-C653-F59F-7FF3-48192588202F}"/>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06455E66-61CE-1C80-CD80-6269695A3B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983414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3CCE79-0159-F770-89FB-FBBBC249D587}"/>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C6AC3069-41C6-A2D5-B74F-F5233625B5C0}"/>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8358ACB2-1F43-A9C0-7CFF-8C1E1C71D13F}"/>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2BF52D00-C1E6-93A8-D28F-1C97EC2ADE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7135321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3EFB1-CF1D-BB60-1D0F-D7EE993199FA}"/>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848CA81E-AFE0-7E46-16F0-DE4CCDDA149A}"/>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B8292805-4355-A69B-D699-6644D55561AF}"/>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5D573AE8-63C1-3D4F-3835-99B07953444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0286042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D9FCFF-CA42-BBEC-F634-4B5A6F6D20C8}"/>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619A8FBF-1F50-8D76-E1B8-65264842BA04}"/>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1A1036E9-3A9B-78AB-F1A7-1E25D79BA5CA}"/>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C3780C92-762F-B0B0-F0C9-CD535F7A9AC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3627271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A059BD-3A14-2602-6953-0B08B9879EDF}"/>
            </a:ext>
          </a:extLst>
        </p:cNvPr>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52213E0C-B69C-5164-E507-6AF9238922A6}"/>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97FF0885-A65A-DE6C-D0CA-D469CDDD021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881CA7B-2282-6F25-C223-B2B5F87C9D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8012292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34652-C9AF-F789-C76C-6AD3AAD2C5A5}"/>
            </a:ext>
          </a:extLst>
        </p:cNvPr>
        <p:cNvGrpSpPr/>
        <p:nvPr/>
      </p:nvGrpSpPr>
      <p:grpSpPr>
        <a:xfrm>
          <a:off x="0" y="0"/>
          <a:ext cx="0" cy="0"/>
          <a:chOff x="0" y="0"/>
          <a:chExt cx="0" cy="0"/>
        </a:xfrm>
      </p:grpSpPr>
      <p:sp>
        <p:nvSpPr>
          <p:cNvPr id="11" name="Espace réservé du texte 10">
            <a:extLst>
              <a:ext uri="{FF2B5EF4-FFF2-40B4-BE49-F238E27FC236}">
                <a16:creationId xmlns:a16="http://schemas.microsoft.com/office/drawing/2014/main" id="{10B91DFD-F64F-4DDC-A3E2-B51B866D3584}"/>
              </a:ext>
            </a:extLst>
          </p:cNvPr>
          <p:cNvSpPr>
            <a:spLocks noGrp="1"/>
          </p:cNvSpPr>
          <p:nvPr>
            <p:ph type="body" idx="1"/>
          </p:nvPr>
        </p:nvSpPr>
        <p:spPr/>
        <p:txBody>
          <a:bodyPr/>
          <a:lstStyle/>
          <a:p>
            <a:endParaRPr lang="fr-FR"/>
          </a:p>
        </p:txBody>
      </p:sp>
      <p:sp>
        <p:nvSpPr>
          <p:cNvPr id="13" name="Titre 12">
            <a:extLst>
              <a:ext uri="{FF2B5EF4-FFF2-40B4-BE49-F238E27FC236}">
                <a16:creationId xmlns:a16="http://schemas.microsoft.com/office/drawing/2014/main" id="{4742D4B6-CA2F-CADE-7205-EFF14FF92807}"/>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26966277-7CBB-AA29-D963-1F67A66ADB8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3767367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A4252-DC89-759A-2CF6-BFD008144308}"/>
            </a:ext>
          </a:extLst>
        </p:cNvPr>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B4B7BA5F-CE13-D8E6-0EC1-375399F152C8}"/>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CAC2138C-32C6-3F74-22AD-2B0F76888A02}"/>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BEDF10AB-DA2D-DF1A-851E-97BF3731CEA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99233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018C3673-E503-3E19-170F-3B6EBFF70A24}"/>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BF5F4D0-AFC4-E9E7-5D9A-2F64899FFB7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9CCB87A-5E1E-A817-EF21-51516D5D452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385240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4DFB1B-3D3F-B3DA-DA2E-D60C4FCFBF91}"/>
            </a:ext>
          </a:extLst>
        </p:cNvPr>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9D730B3E-C511-E735-2FA4-92053821949D}"/>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C5536CD9-C0AB-6C24-D26F-95BD75068C8D}"/>
              </a:ext>
            </a:extLst>
          </p:cNvPr>
          <p:cNvSpPr>
            <a:spLocks noGrp="1"/>
          </p:cNvSpPr>
          <p:nvPr>
            <p:ph type="title"/>
          </p:nvPr>
        </p:nvSpPr>
        <p:spPr/>
        <p:txBody>
          <a:bodyPr/>
          <a:lstStyle/>
          <a:p>
            <a:endParaRPr lang="fr-FR"/>
          </a:p>
        </p:txBody>
      </p:sp>
      <p:pic>
        <p:nvPicPr>
          <p:cNvPr id="15" name="Image 14">
            <a:extLst>
              <a:ext uri="{FF2B5EF4-FFF2-40B4-BE49-F238E27FC236}">
                <a16:creationId xmlns:a16="http://schemas.microsoft.com/office/drawing/2014/main" id="{B39B508A-215B-101A-8778-E9391BF3B78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4494045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92B7E542-FF12-8ED6-6969-D898DFE70D2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33CF734-576F-CC04-E837-3A71355DCD7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2134CE47-E6BD-1D01-24B4-99FB11071E0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8456811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817"/>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0252FF4-A733-E827-1206-1957ECC05EEB}"/>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4BFF055F-BBF8-14D2-C7FA-A7A42EE2392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8A4D782-6D53-07EA-0E8B-4679591315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825"/>
        <p:cNvGrpSpPr/>
        <p:nvPr/>
      </p:nvGrpSpPr>
      <p:grpSpPr>
        <a:xfrm>
          <a:off x="0" y="0"/>
          <a:ext cx="0" cy="0"/>
          <a:chOff x="0" y="0"/>
          <a:chExt cx="0" cy="0"/>
        </a:xfrm>
      </p:grpSpPr>
      <p:sp>
        <p:nvSpPr>
          <p:cNvPr id="3" name="Titre 2">
            <a:extLst>
              <a:ext uri="{FF2B5EF4-FFF2-40B4-BE49-F238E27FC236}">
                <a16:creationId xmlns:a16="http://schemas.microsoft.com/office/drawing/2014/main" id="{3B728F82-3E0D-8FC6-F965-24340E8F7C1C}"/>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68C4B0DE-519C-4880-6C92-0656B73D95A2}"/>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6424C173-1A2E-EEED-10D0-25CF20C720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833"/>
        <p:cNvGrpSpPr/>
        <p:nvPr/>
      </p:nvGrpSpPr>
      <p:grpSpPr>
        <a:xfrm>
          <a:off x="0" y="0"/>
          <a:ext cx="0" cy="0"/>
          <a:chOff x="0" y="0"/>
          <a:chExt cx="0" cy="0"/>
        </a:xfrm>
      </p:grpSpPr>
      <p:sp>
        <p:nvSpPr>
          <p:cNvPr id="4" name="Titre 3">
            <a:extLst>
              <a:ext uri="{FF2B5EF4-FFF2-40B4-BE49-F238E27FC236}">
                <a16:creationId xmlns:a16="http://schemas.microsoft.com/office/drawing/2014/main" id="{16332076-6F83-7D77-B711-3F4951B187C7}"/>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399C8F23-F8C4-8FEE-9AB3-A6CB6DF3949A}"/>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4365BC6B-4437-9D50-BF99-DEA448DF0F0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841"/>
        <p:cNvGrpSpPr/>
        <p:nvPr/>
      </p:nvGrpSpPr>
      <p:grpSpPr>
        <a:xfrm>
          <a:off x="0" y="0"/>
          <a:ext cx="0" cy="0"/>
          <a:chOff x="0" y="0"/>
          <a:chExt cx="0" cy="0"/>
        </a:xfrm>
      </p:grpSpPr>
      <p:sp>
        <p:nvSpPr>
          <p:cNvPr id="4" name="Titre 3">
            <a:extLst>
              <a:ext uri="{FF2B5EF4-FFF2-40B4-BE49-F238E27FC236}">
                <a16:creationId xmlns:a16="http://schemas.microsoft.com/office/drawing/2014/main" id="{02EDCF2C-D277-5629-2103-B9D0754DF232}"/>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FAB7F06E-1754-35FE-7160-03566D146E6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41F5426E-025C-8851-80E9-1CEC8C75ED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825">
          <a:extLst>
            <a:ext uri="{FF2B5EF4-FFF2-40B4-BE49-F238E27FC236}">
              <a16:creationId xmlns:a16="http://schemas.microsoft.com/office/drawing/2014/main" id="{36626BBC-64A6-23AC-E8D7-59265F9FA12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958C220-55AA-E42E-7481-95709ECC36E4}"/>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CB45AD1-F2EB-CEE4-A2CE-E291929188D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6CA8A7A3-DAF9-3021-2B92-6692D00A7F1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256405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F11C1094-8A7D-934D-6681-49D8A60DD47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4A46965-813F-20F0-79D3-07A723B293E0}"/>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C84CE7E-354E-BC0F-5261-44B7A42168E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CAFE7570-E417-F41B-F717-5BC29DDFD8D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198222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857"/>
        <p:cNvGrpSpPr/>
        <p:nvPr/>
      </p:nvGrpSpPr>
      <p:grpSpPr>
        <a:xfrm>
          <a:off x="0" y="0"/>
          <a:ext cx="0" cy="0"/>
          <a:chOff x="0" y="0"/>
          <a:chExt cx="0" cy="0"/>
        </a:xfrm>
      </p:grpSpPr>
      <p:sp>
        <p:nvSpPr>
          <p:cNvPr id="3" name="Titre 2">
            <a:extLst>
              <a:ext uri="{FF2B5EF4-FFF2-40B4-BE49-F238E27FC236}">
                <a16:creationId xmlns:a16="http://schemas.microsoft.com/office/drawing/2014/main" id="{B7BB86A9-9A6C-C260-A07B-2B6940A3DA4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946E714-161E-FD1D-7A6B-B9EF0A4807F9}"/>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6379156B-24FC-6D4F-08C4-FA2DA832811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97365E29-2067-4F1F-4EDC-9B251BEE3F8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24305680-E4F9-D973-BBB6-B409E7BC6A09}"/>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69164DC0-AB9E-959F-A03E-5DF0426B6F6D}"/>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E903E80D-4821-B099-824C-878408EC25E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47922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5EF27A81-4AEC-E822-ED42-2A562B88CBE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6C4176A3-25F9-CD00-B248-2A2E44E03E7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8B9D07A5-0F15-71B6-DB8F-17E3357C05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9110494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29142B43-6092-1163-0348-8C516855793A}"/>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D6B5577-B5C2-465E-0838-083FABBFFC03}"/>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75384FF-43B1-B8AD-9AEE-DC148561CF93}"/>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61314099-7353-71D3-934F-C2BF0057078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2880424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38C7D76B-352B-A290-1E16-09A9430CC27D}"/>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4D236AD9-65EC-CC48-EF6F-FF4C01196487}"/>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EE902039-3CA4-C9ED-DA94-0DE7C713955A}"/>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F0160555-E959-AF8D-D4A7-3AFE5ADCB48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4552655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0A20BC6E-A0B4-DAFB-69FD-D2F993D3C42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2207424-C2A9-0D43-A41A-410C2FC9327B}"/>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25FCD3BE-E837-17CA-F69A-F0934244E0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66621829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73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637DC89D-1BDE-C7F3-FD1D-F1E6308E32FC}"/>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DB01364D-1013-E1D8-1193-BA1B6E83CB4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57834F1-51B1-6E3C-CB27-FB136BF072B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755"/>
        <p:cNvGrpSpPr/>
        <p:nvPr/>
      </p:nvGrpSpPr>
      <p:grpSpPr>
        <a:xfrm>
          <a:off x="0" y="0"/>
          <a:ext cx="0" cy="0"/>
          <a:chOff x="0" y="0"/>
          <a:chExt cx="0" cy="0"/>
        </a:xfrm>
      </p:grpSpPr>
      <p:sp>
        <p:nvSpPr>
          <p:cNvPr id="5" name="Titre 4">
            <a:extLst>
              <a:ext uri="{FF2B5EF4-FFF2-40B4-BE49-F238E27FC236}">
                <a16:creationId xmlns:a16="http://schemas.microsoft.com/office/drawing/2014/main" id="{5AEE9F2C-2493-55C3-2877-97DE9E93D2F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A6EE481-C9FC-FA7A-2EB6-A736C3594B9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763"/>
        <p:cNvGrpSpPr/>
        <p:nvPr/>
      </p:nvGrpSpPr>
      <p:grpSpPr>
        <a:xfrm>
          <a:off x="0" y="0"/>
          <a:ext cx="0" cy="0"/>
          <a:chOff x="0" y="0"/>
          <a:chExt cx="0" cy="0"/>
        </a:xfrm>
      </p:grpSpPr>
      <p:sp>
        <p:nvSpPr>
          <p:cNvPr id="4" name="Titre 3">
            <a:extLst>
              <a:ext uri="{FF2B5EF4-FFF2-40B4-BE49-F238E27FC236}">
                <a16:creationId xmlns:a16="http://schemas.microsoft.com/office/drawing/2014/main" id="{0E7B565A-90F4-B1D9-7CCC-8DBC81D4262F}"/>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2079852B-4A05-C29E-76AB-28CA33AA25D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771"/>
        <p:cNvGrpSpPr/>
        <p:nvPr/>
      </p:nvGrpSpPr>
      <p:grpSpPr>
        <a:xfrm>
          <a:off x="0" y="0"/>
          <a:ext cx="0" cy="0"/>
          <a:chOff x="0" y="0"/>
          <a:chExt cx="0" cy="0"/>
        </a:xfrm>
      </p:grpSpPr>
      <p:sp>
        <p:nvSpPr>
          <p:cNvPr id="4" name="Titre 3">
            <a:extLst>
              <a:ext uri="{FF2B5EF4-FFF2-40B4-BE49-F238E27FC236}">
                <a16:creationId xmlns:a16="http://schemas.microsoft.com/office/drawing/2014/main" id="{4F8592F1-3AD6-085D-283F-A870D22BBE6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5AD071B-C00C-CEF1-0838-DA12AA5CBCB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771">
          <a:extLst>
            <a:ext uri="{FF2B5EF4-FFF2-40B4-BE49-F238E27FC236}">
              <a16:creationId xmlns:a16="http://schemas.microsoft.com/office/drawing/2014/main" id="{48E6B741-E289-430E-BE3B-FB4D23913494}"/>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5F62A29B-275D-ED4C-2DAE-47D376B81B3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FF2BE4D-51B8-B468-81ED-C59EC1246D4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8820468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779"/>
        <p:cNvGrpSpPr/>
        <p:nvPr/>
      </p:nvGrpSpPr>
      <p:grpSpPr>
        <a:xfrm>
          <a:off x="0" y="0"/>
          <a:ext cx="0" cy="0"/>
          <a:chOff x="0" y="0"/>
          <a:chExt cx="0" cy="0"/>
        </a:xfrm>
      </p:grpSpPr>
      <p:sp>
        <p:nvSpPr>
          <p:cNvPr id="6" name="Titre 5">
            <a:extLst>
              <a:ext uri="{FF2B5EF4-FFF2-40B4-BE49-F238E27FC236}">
                <a16:creationId xmlns:a16="http://schemas.microsoft.com/office/drawing/2014/main" id="{1B737C6C-D2D2-CE81-8D77-2AB21DEE61B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386C664-1FE8-2621-AAC0-93B1469C40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787"/>
        <p:cNvGrpSpPr/>
        <p:nvPr/>
      </p:nvGrpSpPr>
      <p:grpSpPr>
        <a:xfrm>
          <a:off x="0" y="0"/>
          <a:ext cx="0" cy="0"/>
          <a:chOff x="0" y="0"/>
          <a:chExt cx="0" cy="0"/>
        </a:xfrm>
      </p:grpSpPr>
      <p:sp>
        <p:nvSpPr>
          <p:cNvPr id="3" name="Titre 2">
            <a:extLst>
              <a:ext uri="{FF2B5EF4-FFF2-40B4-BE49-F238E27FC236}">
                <a16:creationId xmlns:a16="http://schemas.microsoft.com/office/drawing/2014/main" id="{8112C77A-615C-60DF-5CD1-603FBB4923D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A01A71C-9688-B20D-903A-228FEC041A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87FB19-A814-4551-8CC2-16D7B2040A14}">
  <ds:schemaRefs>
    <ds:schemaRef ds:uri="http://purl.org/dc/terms/"/>
    <ds:schemaRef ds:uri="http://schemas.microsoft.com/office/infopath/2007/PartnerControls"/>
    <ds:schemaRef ds:uri="http://www.w3.org/XML/1998/namespace"/>
    <ds:schemaRef ds:uri="http://schemas.microsoft.com/office/2006/documentManagement/types"/>
    <ds:schemaRef ds:uri="cd84cc96-e4f0-4e7f-873a-a508fb658c41"/>
    <ds:schemaRef ds:uri="http://schemas.openxmlformats.org/package/2006/metadata/core-properties"/>
    <ds:schemaRef ds:uri="http://purl.org/dc/elements/1.1/"/>
    <ds:schemaRef ds:uri="http://purl.org/dc/dcmitype/"/>
    <ds:schemaRef ds:uri="http://schemas.microsoft.com/office/2006/metadata/properties"/>
    <ds:schemaRef ds:uri="27f64e36-29aa-44d5-a3e0-06242cad7d4d"/>
  </ds:schemaRefs>
</ds:datastoreItem>
</file>

<file path=customXml/itemProps2.xml><?xml version="1.0" encoding="utf-8"?>
<ds:datastoreItem xmlns:ds="http://schemas.openxmlformats.org/officeDocument/2006/customXml" ds:itemID="{6230A0C5-797C-4477-AB98-C0F66188F994}">
  <ds:schemaRefs>
    <ds:schemaRef ds:uri="http://schemas.microsoft.com/sharepoint/v3/contenttype/forms"/>
  </ds:schemaRefs>
</ds:datastoreItem>
</file>

<file path=customXml/itemProps3.xml><?xml version="1.0" encoding="utf-8"?>
<ds:datastoreItem xmlns:ds="http://schemas.openxmlformats.org/officeDocument/2006/customXml" ds:itemID="{6A3654FC-EBC7-4230-9C9A-774B30DDB7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9559</Words>
  <Application>Microsoft Office PowerPoint</Application>
  <PresentationFormat>Affichage à l'écran (4:3)</PresentationFormat>
  <Paragraphs>647</Paragraphs>
  <Slides>186</Slides>
  <Notes>186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186</vt:i4>
      </vt:variant>
    </vt:vector>
  </HeadingPairs>
  <TitlesOfParts>
    <vt:vector size="192" baseType="lpstr">
      <vt:lpstr>Arial</vt:lpstr>
      <vt:lpstr>Calibri</vt:lpstr>
      <vt:lpstr>DIN Next Rounded LT Pro</vt:lpstr>
      <vt:lpstr>Quattrocento Sans</vt:lpstr>
      <vt:lpstr>Verdana</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LE BOT SANDRA</cp:lastModifiedBy>
  <cp:revision>2</cp:revision>
  <dcterms:created xsi:type="dcterms:W3CDTF">2022-01-07T11:15:07Z</dcterms:created>
  <dcterms:modified xsi:type="dcterms:W3CDTF">2026-01-21T14:19:12Z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y fmtid="{D5CDD505-2E9C-101B-9397-08002B2CF9AE}" pid="4" name="Order">
    <vt:lpwstr>71500.0000000000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