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7" r:id="rId5"/>
    <p:sldMasterId id="2147483663" r:id="rId6"/>
    <p:sldMasterId id="2147483671" r:id="rId7"/>
    <p:sldMasterId id="2147483681" r:id="rId8"/>
    <p:sldMasterId id="2147483686" r:id="rId9"/>
  </p:sldMasterIdLst>
  <p:notesMasterIdLst>
    <p:notesMasterId r:id="rId69"/>
  </p:notesMasterIdLst>
  <p:sldIdLst>
    <p:sldId id="256" r:id="rId10"/>
    <p:sldId id="530" r:id="rId11"/>
    <p:sldId id="528" r:id="rId12"/>
    <p:sldId id="538" r:id="rId13"/>
    <p:sldId id="646" r:id="rId14"/>
    <p:sldId id="647" r:id="rId15"/>
    <p:sldId id="648" r:id="rId16"/>
    <p:sldId id="651" r:id="rId17"/>
    <p:sldId id="649" r:id="rId18"/>
    <p:sldId id="533" r:id="rId19"/>
    <p:sldId id="535" r:id="rId20"/>
    <p:sldId id="650" r:id="rId21"/>
    <p:sldId id="529" r:id="rId22"/>
    <p:sldId id="257" r:id="rId23"/>
    <p:sldId id="377" r:id="rId24"/>
    <p:sldId id="434" r:id="rId25"/>
    <p:sldId id="653" r:id="rId26"/>
    <p:sldId id="654" r:id="rId27"/>
    <p:sldId id="655" r:id="rId28"/>
    <p:sldId id="656" r:id="rId29"/>
    <p:sldId id="519" r:id="rId30"/>
    <p:sldId id="457" r:id="rId31"/>
    <p:sldId id="657" r:id="rId32"/>
    <p:sldId id="503" r:id="rId33"/>
    <p:sldId id="378" r:id="rId34"/>
    <p:sldId id="369" r:id="rId35"/>
    <p:sldId id="471" r:id="rId36"/>
    <p:sldId id="658" r:id="rId37"/>
    <p:sldId id="652" r:id="rId38"/>
    <p:sldId id="666" r:id="rId39"/>
    <p:sldId id="667" r:id="rId40"/>
    <p:sldId id="669" r:id="rId41"/>
    <p:sldId id="668" r:id="rId42"/>
    <p:sldId id="320" r:id="rId43"/>
    <p:sldId id="372" r:id="rId44"/>
    <p:sldId id="510" r:id="rId45"/>
    <p:sldId id="520" r:id="rId46"/>
    <p:sldId id="521" r:id="rId47"/>
    <p:sldId id="523" r:id="rId48"/>
    <p:sldId id="524" r:id="rId49"/>
    <p:sldId id="525" r:id="rId50"/>
    <p:sldId id="522" r:id="rId51"/>
    <p:sldId id="526" r:id="rId52"/>
    <p:sldId id="456" r:id="rId53"/>
    <p:sldId id="371" r:id="rId54"/>
    <p:sldId id="527" r:id="rId55"/>
    <p:sldId id="671" r:id="rId56"/>
    <p:sldId id="679" r:id="rId57"/>
    <p:sldId id="678" r:id="rId58"/>
    <p:sldId id="677" r:id="rId59"/>
    <p:sldId id="676" r:id="rId60"/>
    <p:sldId id="672" r:id="rId61"/>
    <p:sldId id="673" r:id="rId62"/>
    <p:sldId id="674" r:id="rId63"/>
    <p:sldId id="675" r:id="rId64"/>
    <p:sldId id="295" r:id="rId65"/>
    <p:sldId id="470" r:id="rId66"/>
    <p:sldId id="309" r:id="rId67"/>
    <p:sldId id="644" r:id="rId6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BF5A0C-B0EB-839A-131C-955373972CF5}" name="LE BOT SANDRA" initials="SL" userId="S::SLEBOT@editions-hatier.fr::5fe4e071-d3f4-40df-970f-ee8fcf898346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  <p188:author id="{3AE103E3-5B5D-9446-BE1D-82E47926AE64}" name="LEMAIRE LOUHANNE" initials="LL" userId="S::LLEMAIRE@editions-hatier.fr::a1b6b622-126c-424e-b556-9693f133b9e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0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15" name="Catherine MALLARD" initials="CM" lastIdx="2" clrIdx="15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7932FA"/>
    <a:srgbClr val="2C7CDC"/>
    <a:srgbClr val="A49EB4"/>
    <a:srgbClr val="A7A1B7"/>
    <a:srgbClr val="8F79B6"/>
    <a:srgbClr val="9966FF"/>
    <a:srgbClr val="009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87" autoAdjust="0"/>
    <p:restoredTop sz="65738" autoAdjust="0"/>
  </p:normalViewPr>
  <p:slideViewPr>
    <p:cSldViewPr snapToGrid="0">
      <p:cViewPr varScale="1">
        <p:scale>
          <a:sx n="72" d="100"/>
          <a:sy n="72" d="100"/>
        </p:scale>
        <p:origin x="2868" y="7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120" Type="http://schemas.openxmlformats.org/officeDocument/2006/relationships/commentAuthors" Target="commentAuthors.xml"/><Relationship Id="rId125" Type="http://schemas.microsoft.com/office/2018/10/relationships/authors" Target="author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slide" Target="slides/slide57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61" Type="http://schemas.openxmlformats.org/officeDocument/2006/relationships/slide" Target="slides/slide52.xml"/><Relationship Id="rId119" Type="http://customschemas.google.com/relationships/presentationmetadata" Target="metadata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slide" Target="slides/slide55.xml"/><Relationship Id="rId69" Type="http://schemas.openxmlformats.org/officeDocument/2006/relationships/notesMaster" Target="notesMasters/notesMaster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2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slide" Target="slides/slide58.xml"/><Relationship Id="rId124" Type="http://schemas.openxmlformats.org/officeDocument/2006/relationships/tableStyles" Target="tableStyle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ne peut pas décomposer 16 à l’aide d’une multiplication car 16 n’est pas dans la table de 3.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Ici, il y a un reste, c’est-à-dire des euros que l’on ne peut pas grouper par 3.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écrire une opération à trou : 16 = combien × 3 + combien.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propose une solution.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7620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16 euros, c’est 5 paquets de 3 euros et il reste 1 euro donc on peut écrire 16 = 5 × 3 + 1.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signifie le 5 pour notre problème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 Faire émerger que c’est le nombre de barquettes que l’on peut acheter.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signifie le 1 pour notre problème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 Faire émerger que c’est le nombre d’euros qui ne seront pas dépensés.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 est la réponse à notre problème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8015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peut acheter 5 barquettes et il lui restera 1 euro.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0523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(flèches de déplacements)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en 2 étapes : 46 + 9 = 55 puis 55 – 17 = 38.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Yanis arrive sur la 38</a:t>
            </a:r>
            <a:r>
              <a:rPr lang="fr-FR" b="0" i="0" baseline="30000" dirty="0"/>
              <a:t>e</a:t>
            </a:r>
            <a:r>
              <a:rPr lang="fr-FR" b="0" i="0" dirty="0"/>
              <a:t> case.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488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cs typeface="Calibri"/>
                <a:sym typeface="Calibri"/>
              </a:rPr>
              <a:t>F</a:t>
            </a: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aire verbaliser que c’est un problème où l’on partage et qu’on cherche combien de bonbons mettre dans chaque part.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 ce problème sur vos ardoises. Vous pouvez faire un schéma.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Qu’avez-vous représenté en premier ? → 3 zones pour représenter Zoé et ses 2 amis.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0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94790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3 enfants. On dessine 3 zones pour les représenter.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avez-vous réparti les 40 bonbons ? 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On peut les dessiner un par un dans chaque bol.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/>
                <a:sym typeface="Calibri"/>
              </a:rPr>
              <a:t>Peut-on dessiner directement des barres de dizaines ? 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Si on donne 10 bonbons à chaque enfant, cela utilise 30 bonbons (3 × 10 = 30). Comme on a 40 bonbons, c’est suffisant.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282352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fait un premier tour de distribution en dessinant 10 bonbons à chaque enfant.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reste-t-il de bonbons à distribuer ? 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40 – 30 = 10.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redonner 10 bonbons à chaque enfant ? 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Si on donne 10 bonbons à chaque enfant, cela utilise 30 bonbons (3 × 10 = 30). Comme on a 10 bonbons, ce n’est pas suffisant.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/>
                <a:sym typeface="Calibri"/>
              </a:rPr>
              <a:t>On va distribuer les bonbons un par un.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6298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donne 1 bonbon à chaque enfant.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a-t-on donné de bonbons ? 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33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(30 + 3 = 33).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reste-t-il de bonbons à distribuer ? 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40 – 33 = 7.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nouveau tour de distribution ? → Oui, car il reste plus de 3 bonbons.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5874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donne un nouveau bonbon à chaque enfant.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a-t-on donné de bonbons ? 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36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(33 + 3 = 36).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reste-t-il de bonbons à distribuer ? 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40 – 36 = 4.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nouveau tour de distribution ? → Oui, car il reste plus de 3 bonbons.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0833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>
          <a:extLst>
            <a:ext uri="{FF2B5EF4-FFF2-40B4-BE49-F238E27FC236}">
              <a16:creationId xmlns:a16="http://schemas.microsoft.com/office/drawing/2014/main" id="{9862E58F-539C-2948-56DD-BBF5546960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>
            <a:extLst>
              <a:ext uri="{FF2B5EF4-FFF2-40B4-BE49-F238E27FC236}">
                <a16:creationId xmlns:a16="http://schemas.microsoft.com/office/drawing/2014/main" id="{1FFF33CD-F930-37AE-6579-E62CED49A0C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>
            <a:extLst>
              <a:ext uri="{FF2B5EF4-FFF2-40B4-BE49-F238E27FC236}">
                <a16:creationId xmlns:a16="http://schemas.microsoft.com/office/drawing/2014/main" id="{7B2B482D-D8F8-477E-3EA2-E0F56ABF7A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>
            <a:extLst>
              <a:ext uri="{FF2B5EF4-FFF2-40B4-BE49-F238E27FC236}">
                <a16:creationId xmlns:a16="http://schemas.microsoft.com/office/drawing/2014/main" id="{80654D08-8C23-8FE4-AD1F-AE5A8D1DF8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239214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donne un nouveau bonbon à chaque enfant.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a-t-on donné de bonbons ? 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39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(36 + 3 = 39).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reste-t-il de bonbons à distribuer ? </a:t>
            </a: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40 – 39 = 1.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faire un nouveau tour de distribution ? → Non, car il reste moins de 3 bonbons.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3150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reste 1 bonbon. On ne peut pas faire un autre tour de distribution car il faudrait 3 bonbons et il n’en reste qu’un.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avez-vous écrit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6111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ne peut pas décomposer 40 à l’aide d’une multiplication car 40 n’est pas dans la table de 3. Ici, il y a un reste, c’est-à-dire des bonbons que l’on ne peut pas distribuer.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écrire une opération à trou : 40 = 3 × combien + combien.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propose une solution.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7620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40 cubes, c’est 3 paquets de 13 cubes et il reste 1 cube donc on peut écrire 40 = 3 × 13 + 1.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signifie le 13 pour notre problème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 Faire émerger que c’est le nombre de bonbons qu’aura chaque enfant.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signifie le 1 pour notre problème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 Faire émerger que c’est le nombre de bonbons qui ne seront pas distribués.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 est la réponse à notre problème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57120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Chaque enfant aura 13 bonbons et il restera 1 bonbon.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8015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4 320 + 570 = 4 890.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Il y a eu 4 890 spectateurs dimanche dernier.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488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Laisser quelques instants aux élèves pour représenter le partage.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Que cherche-t-on dans ce problème  ?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Combien Zoé a besoin de pages, c’est-à-dire combien de groupes de 10 images on peut faire avec 84 images.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représenté en premier ? → Les 84 images.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Doit-on les dessiner une par une ? → Non, on peut utiliser les barres de dizaines.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964523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53AFCC-649D-9047-350C-9B9A51AAD0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9E44107-2520-98B3-AE44-8F2EC2AE21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D4257F7-3A99-5C89-983F-158DDB89B8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84 images. On a dessiné 8 dizaines et 4 unités.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procéder ? → On va faire des groupes de 10 images.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Chaque groupe représente une page.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de groupes complets de 10 images peut-on entourer ? → Comme il y a 8 barres de dizaines, on peut entourer 8 groupes avec chacun une dizaine à l’intérieur.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0491E05-83F6-B535-9202-02984B6192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82559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1A9B0-7E54-EB6E-DAC0-E4A40BEDE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416DEC6-BACD-1CB0-99D9-C997EAC94C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39638C6-7170-67AA-9251-7FBC55D25D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8 groupes de 10 images.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Peut-on remplir une autre page avec 10 images ? → Non, car il reste moins de 10 images.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avez-vous écrit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18205A5-D928-0834-F769-ACA52E6E27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3087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cherche-t-on dans ce problème ? → On cherche combien de barquettes Malo peut acheter puis combien d’argent il lui reste.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Que connait-on ?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On sait que Malo a 16 euros en tout et qu’une barquette coute 3 euros.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votre ardoise et faites un schéma pour représenter le problème.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peut-on représenter en premier ? → Les 16 euros de Malo.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0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94790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ne peut pas décomposer 84 à l’aide d’une multiplication car 84 n’est pas dans la table de 10. Ici, il y a un reste, c’est-à-dire des images que l’on ne peut pas grouper par 10.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écrire une opération à trou : 84 = combien × 10 + combien.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propose une solution.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7620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84 cubes, c’est 8 paquets de 10 images et il reste 4 images donc on peut écrire 84 = 8 × 10 + 4.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signifie le 8 pour notre problème 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 Faire émerger que c’est le nombre de pages remplies.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signifie le 4 pour notre problème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 Faire émerger que c’est le nombre d’images qui ne sont pas placées sur des pages.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 est la réponse à notre problème 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8015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C779B7-6A6D-350C-FAC5-C2E399E7A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C9DB904-24DF-3CA5-84B0-9A28CE2035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3B475BD-CA08-CC05-3265-6C46DA81F1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y aura donc 8 pages remplies et il restera 4 images.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 est la réponse à notre problème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FB65FE6-DE56-4371-8E6A-5C8948B723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42876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faut une 9</a:t>
            </a:r>
            <a:r>
              <a:rPr lang="fr-FR" b="0" i="1" kern="12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page pour mettre les images restantes donc il faut prévoir 9 pages.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9</a:t>
            </a:r>
            <a:r>
              <a:rPr lang="fr-FR" b="0" i="1" kern="12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page ne sera pas remplie avec 10 images comme les autres.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0523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 ; les inciter à faire un schéma en barres. Rappeler si besoin qu’une journée compte 24 heures et qu’une semaine compte 7 jours.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7 × 24 = 168.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Il y a 168 heures dans une semaine complète.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086" name="Google Shape;108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9768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1913255" algn="l"/>
              </a:tabLst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Demander à un élève de lire le problème.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1913255" algn="l"/>
              </a:tabLst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Expliquer que le tableau va permettre de mieux organiser les informations (sans en oublier) et de trouver plus facilement la réponse.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1913255" algn="l"/>
              </a:tabLst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Expliquer comment le remplir :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 va noter dans chaque case la lettre « N » comme « non » lorsque ce n’est pas l’animal de compagnie de l’enfant et la lettre « O » comme « oui » lorsque c’est son animal. 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1913255" algn="l"/>
              </a:tabLst>
            </a:pP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Attention, on remplit une case uniquement si on est certain qu’elle contienne un « oui » ou un « non ».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1913255" algn="l"/>
              </a:tabLst>
            </a:pP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Nous allons résoudre ce premier problème ensemble.</a:t>
            </a:r>
          </a:p>
          <a:p>
            <a:pPr marL="0" lvl="0" indent="0">
              <a:lnSpc>
                <a:spcPct val="107000"/>
              </a:lnSpc>
              <a:buFont typeface="Arial" panose="020B0604020202020204" pitchFamily="34" charset="0"/>
              <a:buNone/>
              <a:tabLst>
                <a:tab pos="1913255" algn="l"/>
              </a:tabLst>
            </a:pP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Demander à un élève de relire la phrase de présentation et d’expliquer ce que cela signifie.</a:t>
            </a:r>
          </a:p>
          <a:p>
            <a:pPr marL="0" lvl="0" indent="0">
              <a:lnSpc>
                <a:spcPct val="107000"/>
              </a:lnSpc>
              <a:buFont typeface="Arial" panose="020B0604020202020204" pitchFamily="34" charset="0"/>
              <a:buNone/>
              <a:tabLst>
                <a:tab pos="1913255" algn="l"/>
              </a:tabLst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</a:t>
            </a:r>
            <a:r>
              <a:rPr lang="fr-FR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Cela v</a:t>
            </a:r>
            <a:r>
              <a:rPr lang="fr-FR" i="1" dirty="0">
                <a:latin typeface="Calibri" panose="020F0502020204030204" pitchFamily="34" charset="0"/>
              </a:rPr>
              <a:t>eut dire que chaque enfant a un animal et que cet animal est différent d’un enfant à l’autre.</a:t>
            </a:r>
          </a:p>
          <a:p>
            <a:pPr marL="0" lvl="0" indent="0">
              <a:lnSpc>
                <a:spcPct val="107000"/>
              </a:lnSpc>
              <a:buFont typeface="Arial" panose="020B0604020202020204" pitchFamily="34" charset="0"/>
              <a:buNone/>
              <a:tabLst>
                <a:tab pos="1913255" algn="l"/>
              </a:tabLst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Lire la 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fr-FR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information. </a:t>
            </a:r>
            <a:r>
              <a:rPr lang="fr-FR" i="1" dirty="0">
                <a:latin typeface="Calibri" panose="020F0502020204030204" pitchFamily="34" charset="0"/>
              </a:rPr>
              <a:t>Que devons-nous noter dans le tableau ? </a:t>
            </a:r>
            <a:r>
              <a:rPr lang="fr-FR" i="0" dirty="0">
                <a:latin typeface="Calibri" panose="020F0502020204030204" pitchFamily="34" charset="0"/>
              </a:rPr>
              <a:t>Interroger un élève.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None/>
              <a:tabLst>
                <a:tab pos="1913255" algn="l"/>
              </a:tabLst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Un « N » dans la case à l’intersection de « Zoé » et de « chat ».</a:t>
            </a:r>
            <a:endParaRPr lang="fr-FR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6744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Arial" panose="020B0604020202020204" pitchFamily="34" charset="0"/>
              <a:buNone/>
              <a:tabLst>
                <a:tab pos="1913255" algn="l"/>
              </a:tabLst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Lire la 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fr-FR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information. </a:t>
            </a:r>
            <a:r>
              <a:rPr lang="fr-FR" i="1" dirty="0">
                <a:latin typeface="Calibri" panose="020F0502020204030204" pitchFamily="34" charset="0"/>
              </a:rPr>
              <a:t>Que devons-nous noter dans le tableau ? </a:t>
            </a:r>
            <a:r>
              <a:rPr lang="fr-FR" i="0" dirty="0">
                <a:latin typeface="Calibri" panose="020F0502020204030204" pitchFamily="34" charset="0"/>
              </a:rPr>
              <a:t>Interroger un élève.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None/>
              <a:tabLst>
                <a:tab pos="1913255" algn="l"/>
              </a:tabLst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Si l’animal de Rose a 4 pattes, cela ne peut pas être un oiseau. On note un « N » dans la case à l’intersection de « Rose » et de « oiseau ».</a:t>
            </a:r>
          </a:p>
          <a:p>
            <a:pPr marL="0" lvl="0" indent="0">
              <a:lnSpc>
                <a:spcPct val="107000"/>
              </a:lnSpc>
              <a:buFont typeface="Arial" panose="020B0604020202020204" pitchFamily="34" charset="0"/>
              <a:buNone/>
              <a:tabLst>
                <a:tab pos="1913255" algn="l"/>
              </a:tabLst>
            </a:pPr>
            <a:endParaRPr lang="fr-FR" sz="1200" i="0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06574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7000"/>
              </a:lnSpc>
              <a:buFont typeface="Arial" panose="020B0604020202020204" pitchFamily="34" charset="0"/>
              <a:buNone/>
              <a:tabLst>
                <a:tab pos="1913255" algn="l"/>
              </a:tabLst>
            </a:pPr>
            <a:r>
              <a:rPr lang="fr-FR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Lire la 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fr-FR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information. </a:t>
            </a:r>
            <a:r>
              <a:rPr lang="fr-FR" i="1" dirty="0">
                <a:latin typeface="Calibri" panose="020F0502020204030204" pitchFamily="34" charset="0"/>
              </a:rPr>
              <a:t>Que devons-nous noter dans le tableau ? </a:t>
            </a:r>
            <a:r>
              <a:rPr lang="fr-FR" i="0" dirty="0">
                <a:latin typeface="Calibri" panose="020F0502020204030204" pitchFamily="34" charset="0"/>
              </a:rPr>
              <a:t>Interroger un élève. 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None/>
              <a:tabLst>
                <a:tab pos="1913255" algn="l"/>
              </a:tabLst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On note un « O » dans la case à l’intersection de « Yanis » et de « oiseau ».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39805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Zoé peut-elle avoir un oiseau ? →  Non, car chaque enfant a un animal différent </a:t>
            </a:r>
            <a:r>
              <a:rPr lang="fr-FR" b="1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donc il ne peut y avoir qu’un seul « O » par colonne </a:t>
            </a:r>
            <a:r>
              <a:rPr lang="fr-FR" b="0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:</a:t>
            </a:r>
            <a:r>
              <a:rPr lang="fr-FR" b="1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 écrit « N » dans la case Zoé/Oiseau.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1913255" algn="l"/>
              </a:tabLst>
            </a:pPr>
            <a:endParaRPr lang="fr-FR" sz="1200" i="0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2494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0118E-B9A8-13C1-EA9F-F0D4998EE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1EAA6FD-EFDF-278A-5BAB-1BC5B42936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FE5E70E-2058-9EE4-1AF6-7D46670369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16 euros. 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faire remarquer qu’il est préférable de dessiner des pièces de 1 euro plutôt que des billets car il sera difficile de tracer un groupe de 3 euros dans le billet de 10 euros.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Qu’avez-vous tracé ensuite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émerger qu’on fait des groupes de 3 euros jusqu’à ce qu’il ne reste plus d’euros.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60631CC-84F0-9232-00F1-13DE6CA60E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92311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Yanis peut-il avoir un chat ou un lapin ? →  Non, car un enfant a un seul animal </a:t>
            </a:r>
            <a:r>
              <a:rPr lang="fr-FR" b="1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donc il ne peut y avoir qu’un seul « O » par ligne</a:t>
            </a:r>
            <a:r>
              <a:rPr lang="fr-FR" b="0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: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 écrit « N » dans les cases Yanis/chat et Yanis/Lapin.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1" i="1" dirty="0"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183740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u="none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Maintenant, regardons la ligne « Zoé » : Q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uel animal a-t-elle obligatoirement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Un lapin car il ne reste que cette possibilité. On note « O » dans la case Zoé/Lapin et donc « N » dans la case Rose/Lapin.</a:t>
            </a:r>
          </a:p>
          <a:p>
            <a:pPr marL="0" lvl="0" indent="0">
              <a:lnSpc>
                <a:spcPct val="107000"/>
              </a:lnSpc>
              <a:buFont typeface="Symbol" panose="05050102010706020507" pitchFamily="18" charset="2"/>
              <a:buNone/>
              <a:tabLst>
                <a:tab pos="1913255" algn="l"/>
              </a:tabLst>
            </a:pPr>
            <a:endParaRPr lang="fr-FR" sz="1200" i="0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817513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u="none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Il ne reste plus que la case Rose/Chat : que note-t-on dans cette case ?</a:t>
            </a:r>
            <a:endParaRPr lang="fr-FR" i="1" dirty="0"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On note « O » car Rose n’a pas de lapin, ni d’oiseau donc elle a un chat.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349818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</a:t>
            </a:r>
            <a:r>
              <a:rPr lang="fr-FR" i="1" baseline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a complété le tableau, on a donc trouvé l’animal de compagnie de chacun.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Demander aux élèves de vérifier qu’on a bien un seul « O » par ligne et par colonne.</a:t>
            </a:r>
          </a:p>
          <a:p>
            <a:pPr marL="0"/>
            <a:r>
              <a:rPr lang="fr-FR" i="0" baseline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Interroger un élève pour qu’il réponde à la question posée en s’aidant du tableau.</a:t>
            </a:r>
          </a:p>
          <a:p>
            <a:pPr marL="0"/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Rose a un chat, Yanis a un oiseau et Zoé a un lapin.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241997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latin typeface="Calibri" panose="020F0502020204030204" pitchFamily="34" charset="0"/>
              </a:rPr>
              <a:t>Distribuer la fiche photocopiable n° 75 aux élèves.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latin typeface="Calibri" panose="020F0502020204030204" pitchFamily="34" charset="0"/>
              </a:rPr>
              <a:t>Demander à un élève de lire le problème puis de le résoudre en procédant de la même manière que dans le problème précédent.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>
                <a:solidFill>
                  <a:srgbClr val="8296B0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Laisser un temps aux élèves en c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irculant dans les rangs pour les aider.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Attirer l’attention des élèves sur la 2</a:t>
            </a:r>
            <a:r>
              <a:rPr lang="fr-FR" b="0" i="0" kern="12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information qui traduit 3 faits 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Rose n’a pas 6 billes (puisqu’elle en a plus que Yanis) 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Yanis n’a pas 8 billes (puisqu’il en a moins que Rose) 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différence entre le nombre de billes de Yanis et de Zoé est de 1 (ce qui permettra de trouver que Yanis a 7 billes).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une correction collective en expliquant le placement des « N » et des « O 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 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i="0" dirty="0">
                <a:latin typeface="Calibri" panose="020F0502020204030204" pitchFamily="34" charset="0"/>
                <a:cs typeface="Calibri"/>
                <a:sym typeface="Calibri"/>
              </a:rPr>
              <a:t>Malo a 6 billes, Rose a 8 billes et Yanis a 7 billes.</a:t>
            </a:r>
            <a:endParaRPr lang="fr-FR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864006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Laisser quelques instants aux élèves pour représenter le partage.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Reprendre en collectif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Que cherche-t-on dans ce problème  ?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→ Combien de bracelets Rose peut faire, c’est-à-dire combien de groupes de 20 perles on peut faire avec 113 perles.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Qu’avez-vous représenté en premier ? → Les 113 perles.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Doit-on les dessiner une par une ? → Non, on peut utiliser les barres de dizaines.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30587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E3A1B-C4C3-A71B-FDBC-A077BA8F1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8685ADA-40BA-EF39-04F1-FE70DDDA1A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8EF288B-9DCB-0892-EA25-D93312BDE7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113 perles. On a dessiné 11 dizaines et 3 unités.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peut-on procéder ? → On va faire des groupes de 20 perles.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Chaque groupe représente un bracelet.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87F22FE-9EA4-EE3F-FC9B-44EAF48B9A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1682993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E1F71-7067-B21D-8B7F-1F19555AE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13FC8DD-2991-0FB0-22B1-38635AAE0C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94E10CB-3E02-001C-634F-2024997B56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un bracelet de 20 perles. On entoure 2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Peut-on faire un autre bracelet ?→ Oui, car il reste plus de 20 perles.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AF16F-E912-7C26-134D-797F4223E9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2580215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D01619-7151-15DD-0CA8-666A09CCE0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75D97E1-17E3-08AB-19CC-B538C4AA95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B7843C2-E310-3AF6-CE3B-962D32C4D5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un 2</a:t>
            </a:r>
            <a:r>
              <a:rPr lang="fr-FR" b="0" i="1" kern="12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bracelet de 20 perles.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Peut-on faire un autre bracelet ?→ Oui, car il reste plus de 20 perles.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F7F7A8-48BE-2E7F-8A77-8F1658632F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3914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un premier groupe de 3 euros. Il représente la première barquette.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Pourrait-on savoir à l’avance combien de barquettes on pourra acheter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les élèves réfléchir à la question quelques instants puis reprendre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d’euros coute une barquette ? → 3 euros.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donc combien de groupes de 3 euros on peut faire dans 16 euros.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Pourrait-on faire, par exemple, 10 groupes de 3 euros ? → Non, car 10 × 3 = 30. Il faudrait avoir 30 euros et on n’en a que 16.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Combien de barquettes peut-on acheter au maximum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→ On peut acheter au maximum 5 barquettes car 5 × 3 = 15, c’est ce qui se rapproche le plus de 16.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Nous allons vérifier avec le schéma.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362987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DE3E8-90C7-5A9F-07A1-9E62E0163F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654D449-4C75-F1F6-9793-94A4C5F0F7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9109B77-12AB-9CDF-3508-CC4DE76680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un 3</a:t>
            </a:r>
            <a:r>
              <a:rPr lang="fr-FR" b="0" i="1" kern="12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bracelet de 20 perles.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Peut-on faire un autre bracelet ?→ Oui, car il reste plus de 20 perles.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05C7002-B776-CF99-1039-B4CAC728DD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150686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9C2FF-9DAB-711B-B70F-1702114F0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2E377CE-7E0B-901D-9DCB-25D006AC0B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E7314FD-DBF6-48A8-2E81-7558F5C571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un 4</a:t>
            </a:r>
            <a:r>
              <a:rPr lang="fr-FR" b="0" i="1" kern="12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bracelet de 20 perles.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Peut-on faire un autre bracelet ?→ Oui, car il reste plus de 20 perles.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EF92986-95B7-2AC0-C2BD-E9E6BA0EF5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0625543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51DCF1-554F-F443-55AD-2BD09B923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1423622-D294-984B-77EB-FD42F2E650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F191847-7A93-3D05-A045-891D5997B1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un 5</a:t>
            </a:r>
            <a:r>
              <a:rPr lang="fr-FR" b="0" i="1" kern="12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bracelet de 20 perles.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Peut-on faire un autre bracelet ?→ Non, car il reste moins de 20 perles.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Écrivez sur votre ardoise le calcul que l’on peut faire pour illustrer ce schéma.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quelques instants puis 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682003E-0347-4631-351C-6DEA262C9C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243336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1D8DD-425D-9059-D641-689B2AF02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03652BB-3DF7-F13E-DA44-10D1C65F67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CECDF3F-944D-7EEF-C8A8-CE939D65AB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Ici, il y a un reste, c’est-à-dire des perles que l’on ne peut pas grouper par 20.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va écrire une opération à trou : 113 = combien × 20 + combien.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propose une solution.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542C4A-0E39-DC6A-34D5-5B117BD2F9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4296795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E6735-9F2C-D5BC-B460-9733BD52B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F2E858E-527B-B5E2-6BE2-9C51F07C236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36DDF2C-2BC3-AEE9-F001-89A779900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écrire 113 = 5 × 20 + 13.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signifie le 5 pour notre problème ?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 Faire émerger que c’est le nombre de bracelets complets.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signifie le 13 pour notre problème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élève. Faire émerger que c’est le nombre de perles qui ne seront pas utilisées.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 est la réponse à notre problème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0C20C93-E498-F8EB-8B90-58E0A7232D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6835621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8A12E3-3A27-DCF4-2F46-B3EA93C0FE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8EA36D4-C7D3-9A12-777E-3275EF4275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6D72567-199B-099C-86A9-2E849F40D4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Rose peut faire 5 bracelets et il restera 13 perles.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E1EDE47-2FD5-EC02-0C9C-2626F9DB79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113210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5" name="Google Shape;655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expliquer qu’il faudra lire les informations sur le graphique. Insister sur les graduations de l’axe des ordonnés (et les sous-graduations).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vos ardoises et essayez de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un temps aux élèves pour résoudre le problème sur leur ardoise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puis </a:t>
            </a:r>
            <a:r>
              <a:rPr lang="fr-FR" b="0" dirty="0"/>
              <a:t>f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aire une correction collective.</a:t>
            </a: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45 + 90 + 70 + 15 = 220.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220 livres ont été vendus en tout.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656" name="Google Shape;656;p4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70874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vous allez résoudre deux problèmes par écrit pour vérifier que vous avez bien compris comment on résout des problèmes de partage avec reste.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380126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à des difficultés de vocabulaire, distribuer la fiche-réponse.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Expliquer que les élèves devront répondre dans le cadre 1.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pour vous aider.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 problèmes 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après la résolution du 2</a:t>
            </a:r>
            <a:r>
              <a:rPr lang="fr-FR" sz="1200" b="1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fr-FR" sz="1200" b="1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 et modélisation.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75 = 10 × 7 + 5.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Il peut mettre 7 tulipes dans chaque bouquet. Il restera 5 tulipes.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>
          <a:extLst>
            <a:ext uri="{FF2B5EF4-FFF2-40B4-BE49-F238E27FC236}">
              <a16:creationId xmlns:a16="http://schemas.microsoft.com/office/drawing/2014/main" id="{C880D07B-2A59-FE74-476D-92584D510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>
            <a:extLst>
              <a:ext uri="{FF2B5EF4-FFF2-40B4-BE49-F238E27FC236}">
                <a16:creationId xmlns:a16="http://schemas.microsoft.com/office/drawing/2014/main" id="{73441B44-B79E-F0C2-D678-1C5586C8A0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>
            <a:extLst>
              <a:ext uri="{FF2B5EF4-FFF2-40B4-BE49-F238E27FC236}">
                <a16:creationId xmlns:a16="http://schemas.microsoft.com/office/drawing/2014/main" id="{B2420D25-3E92-B6B2-3A46-3551117608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deuxième problème. </a:t>
            </a:r>
            <a:r>
              <a:rPr lang="fr-FR" b="0" dirty="0"/>
              <a:t>Demander à un élève de lire le problème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ou utiliser les réglettes pour vous aider.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/>
              <a:t>Expliquer que les élèves devront répondre dans le cadre 2.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 </a:t>
            </a:r>
            <a:r>
              <a:rPr lang="fr-FR" b="0" i="0" dirty="0"/>
              <a:t>:</a:t>
            </a:r>
            <a:r>
              <a:rPr lang="fr-FR" b="0" i="1" dirty="0"/>
              <a:t> </a:t>
            </a:r>
            <a:r>
              <a:rPr lang="fr-FR" b="0" dirty="0"/>
              <a:t>schéma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39 = 5 × 7 + 4.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5 lots ne suffisent pas car 5 × 7 = 35.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 Il doit acheter 6 lots.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086" name="Google Shape;1086;p65:notes">
            <a:extLst>
              <a:ext uri="{FF2B5EF4-FFF2-40B4-BE49-F238E27FC236}">
                <a16:creationId xmlns:a16="http://schemas.microsoft.com/office/drawing/2014/main" id="{B8467179-E0B8-E0DA-82B2-FBD30868C3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24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une 2</a:t>
            </a:r>
            <a:r>
              <a:rPr lang="fr-FR" b="0" i="1" kern="12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barquette de 3 euros.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Peut-on acheter une autre barquette ? → Oui, car il reste plus de 3 euros.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58638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une 3</a:t>
            </a:r>
            <a:r>
              <a:rPr lang="fr-FR" b="0" i="1" kern="12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barquette de 3 euros.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Peut-on acheter une autre barquette ? → Oui, car il reste plus de 3 euros.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0833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C5393-AC20-8270-10B6-DB14E1A48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259CCF9-FFFF-9B21-2BA5-516A541057A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1E4EF9B-B51C-B7BB-02A6-F947E8413C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une 4</a:t>
            </a:r>
            <a:r>
              <a:rPr lang="fr-FR" b="0" i="1" kern="12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barquette de 3 euros.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Peut-on acheter une autre barquette ? → Oui, car il reste plus de 3 euros.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A058F6-708D-B41A-58B2-9346872F87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178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une 5</a:t>
            </a:r>
            <a:r>
              <a:rPr lang="fr-FR" b="0" i="1" kern="1200" baseline="30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barquette de 3 euros.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Peut-on acheter une autre barquette ?→ Non, car il reste moins de 3 euros.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Écrivez sur votre ardoise le calcul que l’on peut faire pour illustrer ce schéma.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quelques instants puis 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315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59B4C23D-1C7D-14FF-911B-434453C2D65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9087C026-DE5E-858B-5963-7B2770C52C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509B1774-997F-7DC3-CCCA-6A00CA4A7D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4689" y="3197807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8E326-C34C-54E5-70F7-9CDD13971F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85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9AE83A71-C4FF-24AE-E61A-CD5595D197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4164825B-4A20-8B4E-800D-BBF8BEAE7FB1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2470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28CBC52-B074-4A71-9624-55309944C59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AAB04C-9CBD-4FC0-8945-8817C812F94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D5C981-E610-4CBF-B558-88EC9C03FA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-1"/>
            <a:ext cx="6047715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3731DB5-E174-4C34-8517-ADCE13E064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68C4C1-2D29-4C58-8443-4CAB06EFBD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798195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5AAE59-7EC9-4320-B115-C92B9FEB04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186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175637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2740521-671F-4921-BF75-AB73E8C8E9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50285D9-DDC1-4343-84A8-086F1B552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154" y="472440"/>
            <a:ext cx="8066638" cy="138611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5813535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70BDA54-719E-4C03-B799-9E30D6FF0CB7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5AAE59-7EC9-4320-B115-C92B9FEB04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3D37AC7-F5AA-4A6A-88D5-7E9D7800430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B0EEF7-EB69-46ED-BC53-06DCF905E6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175637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0876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endParaRPr kern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918675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36594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FF6600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3876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09545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24816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111498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00724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35549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1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79426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0"/>
          <p:cNvSpPr txBox="1">
            <a:spLocks noGrp="1"/>
          </p:cNvSpPr>
          <p:nvPr>
            <p:ph type="title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0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86906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6" name="Google Shape;36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165265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35549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588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8022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255904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339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>
  <p:cSld name="Deux contenu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104" descr="Une image contenant texte&#10;&#10;Description générée automatiquement"/>
          <p:cNvPicPr preferRelativeResize="0"/>
          <p:nvPr/>
        </p:nvPicPr>
        <p:blipFill rotWithShape="1">
          <a:blip r:embed="rId2">
            <a:alphaModFix/>
          </a:blip>
          <a:srcRect t="1564" b="1564"/>
          <a:stretch/>
        </p:blipFill>
        <p:spPr>
          <a:xfrm>
            <a:off x="0" y="-1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104"/>
          <p:cNvSpPr txBox="1">
            <a:spLocks noGrp="1"/>
          </p:cNvSpPr>
          <p:nvPr>
            <p:ph type="body" idx="1"/>
          </p:nvPr>
        </p:nvSpPr>
        <p:spPr>
          <a:xfrm>
            <a:off x="697116" y="3105339"/>
            <a:ext cx="3817733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104"/>
          <p:cNvSpPr txBox="1">
            <a:spLocks noGrp="1"/>
          </p:cNvSpPr>
          <p:nvPr>
            <p:ph type="body" idx="2"/>
          </p:nvPr>
        </p:nvSpPr>
        <p:spPr>
          <a:xfrm>
            <a:off x="4879818" y="3105339"/>
            <a:ext cx="3635532" cy="3071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Verdana"/>
              <a:buNone/>
              <a:defRPr sz="1400">
                <a:latin typeface="Verdana"/>
                <a:ea typeface="Verdana"/>
                <a:cs typeface="Verdana"/>
                <a:sym typeface="Verdana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4"/>
          <p:cNvSpPr txBox="1">
            <a:spLocks noGrp="1"/>
          </p:cNvSpPr>
          <p:nvPr>
            <p:ph type="ctrTitle"/>
          </p:nvPr>
        </p:nvSpPr>
        <p:spPr>
          <a:xfrm>
            <a:off x="3498850" y="2366153"/>
            <a:ext cx="2146300" cy="550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A9A77394-6B34-136E-956F-809050B317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1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8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8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61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0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0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0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5100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5947593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676" r:id="rId3"/>
    <p:sldLayoutId id="2147483677" r:id="rId4"/>
    <p:sldLayoutId id="2147483678" r:id="rId5"/>
    <p:sldLayoutId id="2147483680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869817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16/01/2026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3851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7.xml"/><Relationship Id="rId3" Type="http://schemas.openxmlformats.org/officeDocument/2006/relationships/slide" Target="slide2.xml"/><Relationship Id="rId7" Type="http://schemas.openxmlformats.org/officeDocument/2006/relationships/slide" Target="slide4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5.xml"/><Relationship Id="rId5" Type="http://schemas.openxmlformats.org/officeDocument/2006/relationships/slide" Target="slide26.xml"/><Relationship Id="rId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899270" y="3368027"/>
            <a:ext cx="5901830" cy="2975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u="sng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65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nombre de parts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66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la valeur d’une part / le reste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67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nombre de parts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68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Problèmes atypiques : logique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69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nombre de parts</a:t>
            </a:r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endParaRPr lang="fr-FR" sz="1600" dirty="0">
              <a:solidFill>
                <a:schemeClr val="bg1"/>
              </a:solidFill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70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lang="fr-FR" sz="1600" dirty="0">
              <a:solidFill>
                <a:schemeClr val="bg1"/>
              </a:solidFill>
            </a:endParaRPr>
          </a:p>
          <a:p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77B8BB37-95A9-7157-4CCA-03937D25B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C41D2141-618F-A295-24DF-82A60700A5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777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ACE02A3F-A250-DF3C-1A12-775B02996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214862C8-15A5-9D6C-C2BA-ED567A87F6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5757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6780537A-83F8-000F-4D01-4864A661C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8CFB9BD3-8B40-4380-4982-6BD5673AA44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76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F1B8A44-6E1C-020C-E406-1E77AFA7A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8FCD27-23B0-ADD3-8FBD-907EC3396E4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2055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7F1D079-3459-6C67-490D-520335A8A2D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6863F71-BE74-1B9E-6466-CC26851C9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3FB1E57-E802-9F49-88A0-A7E0011DA8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240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A2EA7C9-B44D-6FBA-3D98-149FEF0CD3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97EE357-C5D6-C12E-15D3-5D13559058F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572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1813DA6-AD7C-7972-9468-B90390E40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B16FE2E-4486-A0D3-E81D-0CEBC99C8AF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218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549D10D-2BD0-1306-973F-C0DD798C6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4518863-5D4E-0A2A-09AA-7FAF0C2CF1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511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FB2BA2C5-3D27-6C98-A7A9-23486E352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0556E78-4A05-C3CF-79F8-F99549FE3B6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175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id="{A0F02CD8-CFAF-4575-05FB-3C41F6E8BA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3AB4FAD-8E4B-D16F-9472-BF833078AB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443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19AECC0B-9DA7-A855-4C4B-7D7B09EC2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D7135D9-D276-872A-7F22-7BD26D8EC2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5148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5FA3FA9-0495-D891-25E1-F8C73BCDE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14193FB-66F3-8C39-64F7-33018C0DFCB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4642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A235244-EAA4-2BE0-6216-BB4B4E72E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D37F2EF-8CE9-6710-7B2A-CCA486589A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9028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8B46527-AFD3-A036-C05B-6CF6A62FE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5F40D7B7-6B2B-F227-8984-902856E2AE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4082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390C2A1-45A3-C308-8D66-B56A80BFC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8AD6FF-8222-EFBD-022B-8A7F01C05F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0572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0C9BF67-AAAA-389F-FD31-2EACA0FA9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1343642-E6D0-5CD5-7930-FB4F4D4F7B6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9596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2ADBD9B-2FB9-9247-59E4-8922822682F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1D48D5F-3D88-CDEB-0BCC-BCFC28E23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2271440-1ADF-70FF-28F2-14A5EFC9144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044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E3F042-06A9-888A-A240-02A43F894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73AA0DF-7334-8A2A-202E-7B415D4AD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60DF1EAC-8B7C-4EE3-51AD-75A58184E13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0098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EBEEBC-064D-8998-55DD-B9EBA6123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117DE9E-F98E-06BA-B409-8D8EB2781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ABA505D-2909-CF52-0C6D-E153D77811D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226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11AB7FD-7941-101A-F10E-C0B067B34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662B9F9-619A-C106-EFBF-AC8D76E3312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997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9A358E1-C021-04B1-129C-C5D27D122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2CCA155-B609-D9B7-DFD3-880373F601C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793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98CF791-191F-17CC-9430-C17E20C7D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B9136E4-EC99-3AD1-9DF3-25EBC8071B6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8523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1EF062-7D43-AED1-4032-AB93E38F78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5">
            <a:extLst>
              <a:ext uri="{FF2B5EF4-FFF2-40B4-BE49-F238E27FC236}">
                <a16:creationId xmlns:a16="http://schemas.microsoft.com/office/drawing/2014/main" id="{072EECA3-DB2B-072D-A045-44F2CB230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C5F0E7E4-4C15-F69F-E142-91C1081942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1457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840947E4-9218-C545-CEC7-EA3FEAB43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8BBC695-E499-5598-03EE-D6E55BAAFA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2297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595C477-9A39-4D3C-5649-644BE4881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70A4037-1AC7-5A5B-5211-31E3680EAD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FB1EF1A-B5D5-EE1C-279B-A9E6311667D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A45CAFCA-9019-C709-BBA2-66CBA59CA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374A00A-C8CB-63A9-7826-E5744887630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6270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1549FE2A-4496-C4C9-BE03-8FED54A31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3EEA10B-3184-D555-3E4C-2992A02CC5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5279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5C355F2B-5AD6-FFFB-E827-09FAAE6B1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672F1B8-9B22-04C2-3AFA-4EEC4E1443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2537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8E798CCB-BD7D-C211-8B2A-8E0A9B0E3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6D0B070-4578-A50D-6638-DE2A4371BE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5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3544B-672E-C985-AFC6-22EEBBAD4C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B79CF8E-E561-21F5-FDE7-69C82E984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8F290A5-B62D-2216-EAC2-3A2E6422DE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7115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C44CCA62-BF89-4F73-4ABE-85E3BB60A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B247BDC-A93A-D969-287C-EBF2807091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7257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8D2C0D1-4611-E74F-CFCE-96D9B4217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5EA33EA-0E7C-2BE3-AADB-9D97DB7067A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742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187B2F2A-3AEC-211D-3B9C-96DF6B774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B5374AF-A383-41A6-4CFF-94750B46434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3802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1A221AD-2A2A-7E1C-BB42-15FB00282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E2D319D-23DD-7AAC-1B7F-E92A089ABE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7328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E1DD5542-CDB7-B7F5-E4B2-BFE92AAC5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9634F20-6918-9BCB-4159-B2E7CAAF476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103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090FCA5-0CBE-7B16-A8F5-734B45406F4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6D9F608-E7F5-4A5F-D5B8-59778C492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C780999-20A6-9C93-FF24-E6B2C8978B8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641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246D4C-44D3-5F25-1B1E-8A0B18763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EB27F718-05A7-65C9-58A8-5DAAB27D66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C3A41646-86FD-F30A-A016-1B243E80BE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76454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06598-BCB4-B58F-24E0-FC8680E3B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3022281F-5D15-08F5-A588-E8DFCBAA9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865C3B24-4CB3-9B59-A350-646F3AFA02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7856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BB57A-875A-7EF4-63F4-A17C020A07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1D6E82B0-9D5B-9BAA-9945-B77617771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A13666A5-ED3F-0398-AC87-30FA83E74FD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29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BA477122-CF48-B47A-F667-8C63FC2EB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331E963C-F72F-B8CF-7D20-831F846D2DF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61787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DB1E54-8074-6ABA-72DB-057F04DEBC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2A237DBA-8C8C-9F73-3711-BA1302DBA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09CC028A-5E26-0BD4-E1AD-1490E6D7DF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991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9BE94-027F-E929-B5FC-212D6BFF62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re 23">
            <a:extLst>
              <a:ext uri="{FF2B5EF4-FFF2-40B4-BE49-F238E27FC236}">
                <a16:creationId xmlns:a16="http://schemas.microsoft.com/office/drawing/2014/main" id="{D5C49197-FB39-5938-0C30-DBDC6D036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E17322F5-0FDD-DF4C-29E5-CD31061E170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33970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2512DA-6473-0B38-77EB-57059A32F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re 24">
            <a:extLst>
              <a:ext uri="{FF2B5EF4-FFF2-40B4-BE49-F238E27FC236}">
                <a16:creationId xmlns:a16="http://schemas.microsoft.com/office/drawing/2014/main" id="{CF0DE51E-A3F0-117F-9BF7-6DC82A578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B70CAB99-A4C8-E1B2-E68A-7A0DCAEA74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98527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8A942B-0B58-FCC9-C844-ECBAA65AE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BA651681-D7DC-9F64-378F-BADF9341C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68050AA-134A-8343-44D7-37D0A065DCE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0576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1FC861-7B1D-EB0B-0952-436EAB1412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9263184-830B-3CD5-47BD-01A0015D8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7698556-0D53-7593-98E0-4D2F68FB877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991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96FF8C-9F67-90C7-D236-B18BA3AE2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68965318-D00A-EB56-7D67-3926B26DA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F75668BA-1DF7-EB8F-69FC-445BE70DE68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9975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67A9AFB-1C3D-F4EE-82C0-93F4ACC638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76B6A62-7F91-62B7-C161-CBE6117A785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BAB8DAD-1A8C-A9B6-D9F0-05BFFF2F9A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212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E4F8191-8AB1-222E-F8EB-32B25F848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7BE207C-B5EC-9990-B4EE-4237859533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>
          <a:extLst>
            <a:ext uri="{FF2B5EF4-FFF2-40B4-BE49-F238E27FC236}">
              <a16:creationId xmlns:a16="http://schemas.microsoft.com/office/drawing/2014/main" id="{E7CE878D-7E00-DACF-2E79-5C099FBA6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406E498-EA4E-109F-38E1-F10C5274F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A28C41B-7783-4F25-4536-740DF1A7B16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5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26AF9DE1-C8D4-DAA4-7F1F-95628412E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8" name="Image 27">
            <a:extLst>
              <a:ext uri="{FF2B5EF4-FFF2-40B4-BE49-F238E27FC236}">
                <a16:creationId xmlns:a16="http://schemas.microsoft.com/office/drawing/2014/main" id="{4667DA5A-6A9F-9F5F-FC61-73B51B73D42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03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61621E7D-CB13-022D-FE14-86EDBF60C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9" name="Image 28">
            <a:extLst>
              <a:ext uri="{FF2B5EF4-FFF2-40B4-BE49-F238E27FC236}">
                <a16:creationId xmlns:a16="http://schemas.microsoft.com/office/drawing/2014/main" id="{5BDF726C-3636-A886-2F60-62EA460869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613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17986E-D893-DDC0-3951-A0038F2CE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FD61C821-C8ED-7442-2C74-7F6EB8B52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B61A72EE-B711-BFED-8276-EB12C0E146E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100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re 23">
            <a:extLst>
              <a:ext uri="{FF2B5EF4-FFF2-40B4-BE49-F238E27FC236}">
                <a16:creationId xmlns:a16="http://schemas.microsoft.com/office/drawing/2014/main" id="{FCD88D45-EAE3-D727-FF1E-EC6577670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7B1BDC0A-3827-4BA4-B8CF-2EE2CDB5F9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37512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e556fe96a2334c42495bf08c01f98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b3bdd3667257d5e3337ab3dd29947f7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69B2741-C8F1-46F5-9A35-A23910A3993E}">
  <ds:schemaRefs>
    <ds:schemaRef ds:uri="http://schemas.openxmlformats.org/package/2006/metadata/core-properties"/>
    <ds:schemaRef ds:uri="http://www.w3.org/XML/1998/namespace"/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cd84cc96-e4f0-4e7f-873a-a508fb658c4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0A74130-EF9D-470C-8A62-3CC8009505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3440</Words>
  <Application>Microsoft Office PowerPoint</Application>
  <PresentationFormat>Affichage à l'écran (4:3)</PresentationFormat>
  <Paragraphs>303</Paragraphs>
  <Slides>59</Slides>
  <Notes>59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6</vt:i4>
      </vt:variant>
      <vt:variant>
        <vt:lpstr>Titres des diapositives</vt:lpstr>
      </vt:variant>
      <vt:variant>
        <vt:i4>59</vt:i4>
      </vt:variant>
    </vt:vector>
  </HeadingPairs>
  <TitlesOfParts>
    <vt:vector size="70" baseType="lpstr">
      <vt:lpstr>Arial</vt:lpstr>
      <vt:lpstr>Calibri</vt:lpstr>
      <vt:lpstr>Calibri Light</vt:lpstr>
      <vt:lpstr>Symbol</vt:lpstr>
      <vt:lpstr>Verdana</vt:lpstr>
      <vt:lpstr>Thème Office</vt:lpstr>
      <vt:lpstr>1_Thème Office</vt:lpstr>
      <vt:lpstr>2_Thème Office</vt:lpstr>
      <vt:lpstr>3_Thème Office</vt:lpstr>
      <vt:lpstr>4_Thème Office</vt:lpstr>
      <vt:lpstr>11_Thème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3</cp:revision>
  <dcterms:created xsi:type="dcterms:W3CDTF">2022-01-07T11:15:07Z</dcterms:created>
  <dcterms:modified xsi:type="dcterms:W3CDTF">2026-01-16T08:48:07Z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