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4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4"/>
    <p:sldMasterId id="2147483657" r:id="rId5"/>
    <p:sldMasterId id="2147483663" r:id="rId6"/>
    <p:sldMasterId id="2147483671" r:id="rId7"/>
    <p:sldMasterId id="2147483681" r:id="rId8"/>
  </p:sldMasterIdLst>
  <p:notesMasterIdLst>
    <p:notesMasterId r:id="rId65"/>
  </p:notesMasterIdLst>
  <p:sldIdLst>
    <p:sldId id="256" r:id="rId9"/>
    <p:sldId id="257" r:id="rId10"/>
    <p:sldId id="377" r:id="rId11"/>
    <p:sldId id="551" r:id="rId12"/>
    <p:sldId id="552" r:id="rId13"/>
    <p:sldId id="645" r:id="rId14"/>
    <p:sldId id="544" r:id="rId15"/>
    <p:sldId id="540" r:id="rId16"/>
    <p:sldId id="539" r:id="rId17"/>
    <p:sldId id="538" r:id="rId18"/>
    <p:sldId id="378" r:id="rId19"/>
    <p:sldId id="369" r:id="rId20"/>
    <p:sldId id="284" r:id="rId21"/>
    <p:sldId id="646" r:id="rId22"/>
    <p:sldId id="647" r:id="rId23"/>
    <p:sldId id="648" r:id="rId24"/>
    <p:sldId id="649" r:id="rId25"/>
    <p:sldId id="650" r:id="rId26"/>
    <p:sldId id="651" r:id="rId27"/>
    <p:sldId id="652" r:id="rId28"/>
    <p:sldId id="307" r:id="rId29"/>
    <p:sldId id="370" r:id="rId30"/>
    <p:sldId id="297" r:id="rId31"/>
    <p:sldId id="653" r:id="rId32"/>
    <p:sldId id="660" r:id="rId33"/>
    <p:sldId id="654" r:id="rId34"/>
    <p:sldId id="655" r:id="rId35"/>
    <p:sldId id="656" r:id="rId36"/>
    <p:sldId id="657" r:id="rId37"/>
    <p:sldId id="658" r:id="rId38"/>
    <p:sldId id="659" r:id="rId39"/>
    <p:sldId id="320" r:id="rId40"/>
    <p:sldId id="371" r:id="rId41"/>
    <p:sldId id="527" r:id="rId42"/>
    <p:sldId id="661" r:id="rId43"/>
    <p:sldId id="662" r:id="rId44"/>
    <p:sldId id="663" r:id="rId45"/>
    <p:sldId id="664" r:id="rId46"/>
    <p:sldId id="665" r:id="rId47"/>
    <p:sldId id="666" r:id="rId48"/>
    <p:sldId id="667" r:id="rId49"/>
    <p:sldId id="668" r:id="rId50"/>
    <p:sldId id="456" r:id="rId51"/>
    <p:sldId id="372" r:id="rId52"/>
    <p:sldId id="337" r:id="rId53"/>
    <p:sldId id="670" r:id="rId54"/>
    <p:sldId id="671" r:id="rId55"/>
    <p:sldId id="672" r:id="rId56"/>
    <p:sldId id="673" r:id="rId57"/>
    <p:sldId id="674" r:id="rId58"/>
    <p:sldId id="675" r:id="rId59"/>
    <p:sldId id="676" r:id="rId60"/>
    <p:sldId id="380" r:id="rId61"/>
    <p:sldId id="373" r:id="rId62"/>
    <p:sldId id="309" r:id="rId63"/>
    <p:sldId id="644" r:id="rId64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19" roundtripDataSignature="AMtx7mixSlDiehlHCchW13nVLjwSKudqQQ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1BF5A0C-B0EB-839A-131C-955373972CF5}" name="LE BOT SANDRA" initials="SL" userId="S::SLEBOT@editions-hatier.fr::5fe4e071-d3f4-40df-970f-ee8fcf898346" providerId="AD"/>
  <p188:author id="{BCEC0C35-085C-D9B9-E378-2995294E600F}" name="Sylvie Advenier" initials="SA" userId="516bcc22ff4f1580" providerId="Windows Live"/>
  <p188:author id="{6EC3644E-CAF9-BE47-EB1A-C427F723DB1E}" name="catherine.mallard2" initials="ca" userId="S::catherine.mallard2_gmail.com#ext#@hachette.onmicrosoft.com::943e5806-a044-4790-a0a9-05d7075f8f80" providerId="AD"/>
  <p188:author id="{3AE103E3-5B5D-9446-BE1D-82E47926AE64}" name="LEMAIRE LOUHANNE" initials="LL" userId="S::LLEMAIRE@editions-hatier.fr::a1b6b622-126c-424e-b556-9693f133b9e2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ennifer riviere" initials="" lastIdx="11" clrIdx="0"/>
  <p:cmAuthor id="1" name="CHAUVELLIER ANNE" initials="" lastIdx="15" clrIdx="1"/>
  <p:cmAuthor id="2" name="Sylvie Advenier" initials="" lastIdx="8" clrIdx="2"/>
  <p:cmAuthor id="3" name="Harmonie Rossi Tessier" initials="" lastIdx="4" clrIdx="3"/>
  <p:cmAuthor id="4" name="HACHE Caroline" initials="" lastIdx="4" clrIdx="4"/>
  <p:cmAuthor id="5" name="Pauline Lion" initials="" lastIdx="8" clrIdx="5"/>
  <p:cmAuthor id="6" name="Compte Microsoft" initials="" lastIdx="11" clrIdx="6"/>
  <p:cmAuthor id="7" name="Compte Microsoft" initials="CM" lastIdx="7" clrIdx="7">
    <p:extLst>
      <p:ext uri="{19B8F6BF-5375-455C-9EA6-DF929625EA0E}">
        <p15:presenceInfo xmlns:p15="http://schemas.microsoft.com/office/powerpoint/2012/main" userId="b37cafc324dd2ae0" providerId="Windows Live"/>
      </p:ext>
    </p:extLst>
  </p:cmAuthor>
  <p:cmAuthor id="8" name="omenriah" initials="om" lastIdx="24" clrIdx="8">
    <p:extLst>
      <p:ext uri="{19B8F6BF-5375-455C-9EA6-DF929625EA0E}">
        <p15:presenceInfo xmlns:p15="http://schemas.microsoft.com/office/powerpoint/2012/main" userId="S::omenriah_gmail.com#ext#@hachette.onmicrosoft.com::1c7e23f3-21b9-4451-98c0-15057ee07999" providerId="AD"/>
      </p:ext>
    </p:extLst>
  </p:cmAuthor>
  <p:cmAuthor id="9" name="pauline.negrellion" initials="pa" lastIdx="16" clrIdx="9">
    <p:extLst>
      <p:ext uri="{19B8F6BF-5375-455C-9EA6-DF929625EA0E}">
        <p15:presenceInfo xmlns:p15="http://schemas.microsoft.com/office/powerpoint/2012/main" userId="S::pauline.negrellion_gmail.com#ext#@hachette.onmicrosoft.com::9fb65b54-3bbd-4994-b3cf-42d8602c7eef" providerId="AD"/>
      </p:ext>
    </p:extLst>
  </p:cmAuthor>
  <p:cmAuthor id="10" name="HACHE Caroline" initials="HC" lastIdx="17" clrIdx="10">
    <p:extLst>
      <p:ext uri="{19B8F6BF-5375-455C-9EA6-DF929625EA0E}">
        <p15:presenceInfo xmlns:p15="http://schemas.microsoft.com/office/powerpoint/2012/main" userId="S::caroline.hache_univ-amu.fr#ext#@hachette.onmicrosoft.com::8f7bb2c5-af1f-4ec9-9672-c04e07afd9f4" providerId="AD"/>
      </p:ext>
    </p:extLst>
  </p:cmAuthor>
  <p:cmAuthor id="11" name="riviere.jennifer" initials="ri" lastIdx="19" clrIdx="11">
    <p:extLst>
      <p:ext uri="{19B8F6BF-5375-455C-9EA6-DF929625EA0E}">
        <p15:presenceInfo xmlns:p15="http://schemas.microsoft.com/office/powerpoint/2012/main" userId="S::riviere.jennifer_gmail.com#ext#@hachette.onmicrosoft.com::1d9d5009-092f-4c80-8dba-153923be29d4" providerId="AD"/>
      </p:ext>
    </p:extLst>
  </p:cmAuthor>
  <p:cmAuthor id="12" name="Christophe Dracos" initials="CD" lastIdx="12" clrIdx="12">
    <p:extLst>
      <p:ext uri="{19B8F6BF-5375-455C-9EA6-DF929625EA0E}">
        <p15:presenceInfo xmlns:p15="http://schemas.microsoft.com/office/powerpoint/2012/main" userId="S::cri.dracos_outlook.fr#ext#@hachette.onmicrosoft.com::9a339485-cc17-450e-b56d-f2edc49cae5a" providerId="AD"/>
      </p:ext>
    </p:extLst>
  </p:cmAuthor>
  <p:cmAuthor id="13" name="CHAUVELLIER ANNE" initials="CA" lastIdx="18" clrIdx="13">
    <p:extLst>
      <p:ext uri="{19B8F6BF-5375-455C-9EA6-DF929625EA0E}">
        <p15:presenceInfo xmlns:p15="http://schemas.microsoft.com/office/powerpoint/2012/main" userId="S::ACHAUVELLIER@editions-hatier.fr::f6f57ace-c9cf-44ce-941b-3615434e65b1" providerId="AD"/>
      </p:ext>
    </p:extLst>
  </p:cmAuthor>
  <p:cmAuthor id="14" name="catherine.mallard2" initials="ca" lastIdx="10" clrIdx="14">
    <p:extLst>
      <p:ext uri="{19B8F6BF-5375-455C-9EA6-DF929625EA0E}">
        <p15:presenceInfo xmlns:p15="http://schemas.microsoft.com/office/powerpoint/2012/main" userId="S::catherine.mallard2_gmail.com#ext#@hachette.onmicrosoft.com::943e5806-a044-4790-a0a9-05d7075f8f8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7932FA"/>
    <a:srgbClr val="2C7CDC"/>
    <a:srgbClr val="A49EB4"/>
    <a:srgbClr val="A7A1B7"/>
    <a:srgbClr val="8F79B6"/>
    <a:srgbClr val="9966FF"/>
    <a:srgbClr val="0093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96BE1F7-4D16-4992-93FA-B631C594CB84}" v="7" dt="2026-01-15T17:30:42.4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90" autoAdjust="0"/>
    <p:restoredTop sz="65133" autoAdjust="0"/>
  </p:normalViewPr>
  <p:slideViewPr>
    <p:cSldViewPr snapToGrid="0">
      <p:cViewPr varScale="1">
        <p:scale>
          <a:sx n="72" d="100"/>
          <a:sy n="72" d="100"/>
        </p:scale>
        <p:origin x="1842" y="78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slide" Target="slides/slide42.xml"/><Relationship Id="rId55" Type="http://schemas.openxmlformats.org/officeDocument/2006/relationships/slide" Target="slides/slide47.xml"/><Relationship Id="rId63" Type="http://schemas.openxmlformats.org/officeDocument/2006/relationships/slide" Target="slides/slide55.xml"/><Relationship Id="rId120" Type="http://schemas.openxmlformats.org/officeDocument/2006/relationships/commentAuthors" Target="commentAuthors.xml"/><Relationship Id="rId125" Type="http://schemas.microsoft.com/office/2015/10/relationships/revisionInfo" Target="revisionInfo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9" Type="http://schemas.openxmlformats.org/officeDocument/2006/relationships/slide" Target="slides/slide21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slide" Target="slides/slide45.xml"/><Relationship Id="rId58" Type="http://schemas.openxmlformats.org/officeDocument/2006/relationships/slide" Target="slides/slide50.xml"/><Relationship Id="rId123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57" Type="http://schemas.openxmlformats.org/officeDocument/2006/relationships/slide" Target="slides/slide49.xml"/><Relationship Id="rId61" Type="http://schemas.openxmlformats.org/officeDocument/2006/relationships/slide" Target="slides/slide53.xml"/><Relationship Id="rId119" Type="http://customschemas.google.com/relationships/presentationmetadata" Target="metadata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slide" Target="slides/slide44.xml"/><Relationship Id="rId60" Type="http://schemas.openxmlformats.org/officeDocument/2006/relationships/slide" Target="slides/slide52.xml"/><Relationship Id="rId65" Type="http://schemas.openxmlformats.org/officeDocument/2006/relationships/notesMaster" Target="notesMasters/notesMaster1.xml"/><Relationship Id="rId122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56" Type="http://schemas.openxmlformats.org/officeDocument/2006/relationships/slide" Target="slides/slide48.xml"/><Relationship Id="rId64" Type="http://schemas.openxmlformats.org/officeDocument/2006/relationships/slide" Target="slides/slide56.xml"/><Relationship Id="rId126" Type="http://schemas.microsoft.com/office/2018/10/relationships/authors" Target="authors.xml"/><Relationship Id="rId8" Type="http://schemas.openxmlformats.org/officeDocument/2006/relationships/slideMaster" Target="slideMasters/slideMaster5.xml"/><Relationship Id="rId51" Type="http://schemas.openxmlformats.org/officeDocument/2006/relationships/slide" Target="slides/slide43.xml"/><Relationship Id="rId121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59" Type="http://schemas.openxmlformats.org/officeDocument/2006/relationships/slide" Target="slides/slide51.xml"/><Relationship Id="rId124" Type="http://schemas.openxmlformats.org/officeDocument/2006/relationships/tableStyles" Target="tableStyles.xml"/><Relationship Id="rId20" Type="http://schemas.openxmlformats.org/officeDocument/2006/relationships/slide" Target="slides/slide12.xml"/><Relationship Id="rId41" Type="http://schemas.openxmlformats.org/officeDocument/2006/relationships/slide" Target="slides/slide33.xml"/><Relationship Id="rId54" Type="http://schemas.openxmlformats.org/officeDocument/2006/relationships/slide" Target="slides/slide46.xml"/><Relationship Id="rId62" Type="http://schemas.openxmlformats.org/officeDocument/2006/relationships/slide" Target="slides/slide5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0989570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5" name="Google Shape;7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6" name="Google Shape;76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447543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La deuxième cuve contient 330 litres.</a:t>
            </a:r>
            <a:endParaRPr lang="fr-FR" i="0" dirty="0"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0" dirty="0">
              <a:latin typeface="Calibri" panose="020F0502020204030204" pitchFamily="34" charset="0"/>
            </a:endParaRPr>
          </a:p>
          <a:p>
            <a:endParaRPr lang="fr-FR" b="0" i="0" dirty="0">
              <a:latin typeface="Calibri" panose="020F0502020204030204" pitchFamily="34" charset="0"/>
            </a:endParaRPr>
          </a:p>
          <a:p>
            <a:endParaRPr lang="fr-FR" i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21427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3" name="Google Shape;1573;p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74" name="Google Shape;1574;p9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un autre problème que vous allez résoudre sur votre ardoise.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Laisser les élèves chercher.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Faire une correction rapide avec schéma en barres et modélisation mathématique.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Calcul : 209 × 5 = 1 045.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Réponse attendue </a:t>
            </a:r>
            <a:r>
              <a:rPr lang="fr-FR" b="0" i="0" dirty="0"/>
              <a:t>:</a:t>
            </a:r>
            <a:r>
              <a:rPr lang="fr-FR" b="1" i="0" dirty="0"/>
              <a:t> </a:t>
            </a:r>
            <a:r>
              <a:rPr lang="fr-FR" b="0" i="0" dirty="0"/>
              <a:t>L’association a récolté 1 045 euros.</a:t>
            </a:r>
            <a:endParaRPr lang="fr-FR" dirty="0"/>
          </a:p>
        </p:txBody>
      </p:sp>
      <p:sp>
        <p:nvSpPr>
          <p:cNvPr id="1575" name="Google Shape;1575;p9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11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3488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36825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2" name="Google Shape;502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1" dirty="0"/>
              <a:t>Vous allez résoudre ce problème sur votre ardoise. Vous pouvez faire un schéma en barres pour vous aider.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quelques instants aux élèves pour résoudre le problème, puis reprendre en collectif 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Que cherche-t-on dans ce problème ? </a:t>
            </a:r>
            <a:r>
              <a:rPr lang="fr-FR" sz="12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→ Combien pèse la vache.</a:t>
            </a:r>
            <a:endParaRPr lang="fr-FR" i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Qui pèse le plus lourd ? Le mouton ou la vache ?</a:t>
            </a:r>
            <a:r>
              <a:rPr lang="fr-FR" sz="12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→ La vache.</a:t>
            </a:r>
            <a:r>
              <a:rPr lang="fr-FR" sz="1200" b="0" i="0" dirty="0">
                <a:solidFill>
                  <a:srgbClr val="8296B0"/>
                </a:solidFill>
                <a:latin typeface="Calibri"/>
                <a:cs typeface="Calibri"/>
                <a:sym typeface="Calibri"/>
              </a:rPr>
              <a:t>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Qu’avez-vous tracé en premier ? </a:t>
            </a:r>
            <a:r>
              <a:rPr lang="fr-FR" sz="12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La barre représentant les 109 kg du mouton.</a:t>
            </a:r>
            <a:endParaRPr lang="fr-FR"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3" name="Google Shape;503;p2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13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6944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C7BE8-F0AF-5E8F-0018-AB2FD48834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AD3CE05-47C4-FC70-897B-5068A8A982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44734756-94CF-360B-E99F-07F96D5CAF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</a:rPr>
              <a:t>Voici la barre qui représente la masse du mouton. On écrit 109 à l’intérieur car le mouton pèse 109 kilogrammes.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Comment représente-t-on le fait que la vache pèse 6 fois plus lourd que le mouton ?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Faire émerger que la barre qui représente la masse de la vache doit faire la même longueur que 6 barres correspondant à la masse du mouton mises bout à bout.</a:t>
            </a:r>
            <a:r>
              <a:rPr lang="fr-FR" i="1" dirty="0">
                <a:latin typeface="Calibri" panose="020F0502020204030204" pitchFamily="34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</a:rPr>
              <a:t>On doit reproduire 6 fois la barre du mouton. Comment peut-on faire pour ne pas tracer toutes les barres ?</a:t>
            </a:r>
            <a:endParaRPr lang="fr-FR" b="0" i="1" dirty="0">
              <a:latin typeface="Calibri" panose="020F050202020403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Faire émerger qu’on peut tracer la première et la dernière barre et mettre des pointillés.</a:t>
            </a:r>
          </a:p>
          <a:p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CF8CAE9-2307-E2F8-DAA6-29D09370E7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775634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588F3A-D966-CCC4-169B-85F7B5A928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BA80D66-8D63-FCA4-A316-F4655DD858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5E11F504-AE35-FC4D-ACDA-A36077F04E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Comment trace-t-on la barre qui correspond à la masse de la vache ?</a:t>
            </a:r>
          </a:p>
          <a:p>
            <a:pPr marL="0"/>
            <a:r>
              <a:rPr lang="fr-FR" i="0" dirty="0">
                <a:latin typeface="Calibri" panose="020F0502020204030204" pitchFamily="34" charset="0"/>
              </a:rPr>
              <a:t>Faire émerger qu’on trace une barre de la longueur des 6 barres réunies.</a:t>
            </a:r>
          </a:p>
          <a:p>
            <a:pPr marL="0"/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E5795E8-4BF7-1E73-35FC-70828F4344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167980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1B51D6-6DDA-20F1-8795-DD526D7D75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EB8F5E48-162E-E050-15BA-69B64B84DD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439EAB4-BAAD-9864-5A92-0A74ACEDF8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Qu’écrit-on à l’intérieur de cette grande barre ? → Un point d’interrogation car c’est ce que l’on cherche.</a:t>
            </a:r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b="0" i="1" dirty="0">
              <a:latin typeface="Calibri" panose="020F0502020204030204" pitchFamily="34" charset="0"/>
            </a:endParaRPr>
          </a:p>
          <a:p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B0399EB-F224-C1FE-7AAE-C80ABAE010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4050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0F599E-A84B-A3DE-F119-AAEA6DBC61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78EF75C7-BCE6-871D-1477-35BD58DC3C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717C48D0-B597-595E-DCCD-A63BA7C458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Voici le schéma en barres qui correspond au problème. </a:t>
            </a:r>
          </a:p>
          <a:p>
            <a:pPr marL="0"/>
            <a:r>
              <a:rPr lang="fr-FR" b="0" i="1" dirty="0">
                <a:latin typeface="Calibri" panose="020F0502020204030204" pitchFamily="34" charset="0"/>
              </a:rPr>
              <a:t>Quel calcul avez-vous écrit ?</a:t>
            </a:r>
          </a:p>
          <a:p>
            <a:pPr marL="0"/>
            <a:r>
              <a:rPr lang="fr-FR" b="0" i="0" dirty="0">
                <a:latin typeface="Calibri" panose="020F0502020204030204" pitchFamily="34" charset="0"/>
              </a:rPr>
              <a:t>Interroger un élève.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b="0" i="1" dirty="0">
              <a:latin typeface="Calibri" panose="020F0502020204030204" pitchFamily="34" charset="0"/>
            </a:endParaRPr>
          </a:p>
          <a:p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9E0020D-487B-78E2-5286-36D4C61DCD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73351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F96D59-645F-F625-1F83-F68B9D37DA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3BF11253-A11D-7FBF-0151-C5C2EFF19D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A8BFB6E0-F4A5-69C5-7728-94892DF9D6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faut écrire une multiplication puisque la barre 109 apparait 6 fois : 6 × 109.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Interroger un élève pour qu’il donne le résultat et explique sa procédure (on peut s’appuyer sur la décomposition </a:t>
            </a:r>
            <a:r>
              <a:rPr lang="fr-FR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</a:t>
            </a:r>
            <a:r>
              <a:rPr lang="fr-FR" i="1" dirty="0">
                <a:latin typeface="Calibri" panose="020F0502020204030204" pitchFamily="34" charset="0"/>
              </a:rPr>
              <a:t> </a:t>
            </a:r>
            <a:r>
              <a:rPr lang="fr-FR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×</a:t>
            </a:r>
            <a:r>
              <a:rPr lang="fr-FR" i="1" dirty="0">
                <a:latin typeface="Calibri" panose="020F0502020204030204" pitchFamily="34" charset="0"/>
              </a:rPr>
              <a:t> </a:t>
            </a:r>
            <a:r>
              <a:rPr lang="fr-FR" i="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109 = </a:t>
            </a:r>
            <a:r>
              <a:rPr lang="fr-FR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</a:t>
            </a:r>
            <a:r>
              <a:rPr lang="fr-FR" i="1" dirty="0">
                <a:latin typeface="Calibri" panose="020F0502020204030204" pitchFamily="34" charset="0"/>
              </a:rPr>
              <a:t> </a:t>
            </a:r>
            <a:r>
              <a:rPr lang="fr-FR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×</a:t>
            </a:r>
            <a:r>
              <a:rPr lang="fr-FR" i="1" dirty="0">
                <a:latin typeface="Calibri" panose="020F0502020204030204" pitchFamily="34" charset="0"/>
              </a:rPr>
              <a:t> </a:t>
            </a:r>
            <a:r>
              <a:rPr lang="fr-FR" i="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100</a:t>
            </a:r>
            <a:r>
              <a:rPr lang="fr-FR" i="1" dirty="0">
                <a:latin typeface="Calibri" panose="020F0502020204030204" pitchFamily="34" charset="0"/>
              </a:rPr>
              <a:t> </a:t>
            </a:r>
            <a:r>
              <a:rPr lang="fr-FR" i="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+</a:t>
            </a:r>
            <a:r>
              <a:rPr lang="fr-FR" i="1" dirty="0">
                <a:latin typeface="Calibri" panose="020F0502020204030204" pitchFamily="34" charset="0"/>
              </a:rPr>
              <a:t> </a:t>
            </a:r>
            <a:r>
              <a:rPr lang="fr-FR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</a:t>
            </a:r>
            <a:r>
              <a:rPr lang="fr-FR" i="1" dirty="0">
                <a:latin typeface="Calibri" panose="020F0502020204030204" pitchFamily="34" charset="0"/>
              </a:rPr>
              <a:t> </a:t>
            </a:r>
            <a:r>
              <a:rPr lang="fr-FR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×</a:t>
            </a:r>
            <a:r>
              <a:rPr lang="fr-FR" i="1" dirty="0">
                <a:latin typeface="Calibri" panose="020F0502020204030204" pitchFamily="34" charset="0"/>
              </a:rPr>
              <a:t> </a:t>
            </a:r>
            <a:r>
              <a:rPr lang="fr-FR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9</a:t>
            </a:r>
            <a:r>
              <a:rPr lang="fr-FR" i="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fr-FR" i="0" dirty="0">
              <a:latin typeface="Calibri" panose="020F0502020204030204" pitchFamily="34" charset="0"/>
            </a:endParaRPr>
          </a:p>
          <a:p>
            <a:endParaRPr lang="fr-FR" b="0" i="0" dirty="0">
              <a:latin typeface="Calibri" panose="020F0502020204030204" pitchFamily="34" charset="0"/>
            </a:endParaRPr>
          </a:p>
          <a:p>
            <a:r>
              <a:rPr lang="fr-FR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89D1AC4-87B5-4A5C-81AF-EE79325F99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079392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CFDB2B-DFA7-0EF0-6366-48E83C4780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1EA2EAE-06B2-B7B9-C1A7-83C41288CA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DD9CFCB-035A-9BFD-DECF-4D3D6E2AB0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 × 109 = 654.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Faire rappeler la question et demander à un élève de proposer une phrase-réponse.</a:t>
            </a:r>
          </a:p>
          <a:p>
            <a:endParaRPr lang="fr-FR" i="0" dirty="0">
              <a:latin typeface="Calibri" panose="020F0502020204030204" pitchFamily="34" charset="0"/>
            </a:endParaRPr>
          </a:p>
          <a:p>
            <a:endParaRPr lang="fr-FR" b="0" i="0" dirty="0">
              <a:latin typeface="Calibri" panose="020F0502020204030204" pitchFamily="34" charset="0"/>
            </a:endParaRPr>
          </a:p>
          <a:p>
            <a:endParaRPr lang="fr-FR" i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9286730-8D94-3021-FA6C-83877161EF8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477181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145637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AB89E8-2246-1D79-2209-C1156C6BE9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F8E2A25C-41F8-880B-FFC8-833A9C128D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EFC273F7-1CB7-2DEF-8861-A6DE6B2482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La vache pèse 654 kilogrammes.</a:t>
            </a:r>
            <a:endParaRPr lang="fr-FR" i="0" dirty="0"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0" dirty="0">
              <a:latin typeface="Calibri" panose="020F0502020204030204" pitchFamily="34" charset="0"/>
            </a:endParaRPr>
          </a:p>
          <a:p>
            <a:endParaRPr lang="fr-FR" b="0" i="0" dirty="0">
              <a:latin typeface="Calibri" panose="020F0502020204030204" pitchFamily="34" charset="0"/>
            </a:endParaRPr>
          </a:p>
          <a:p>
            <a:endParaRPr lang="fr-FR" i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838DAD6-08D6-8EBC-94AD-3634BC57520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283975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7" name="Google Shape;837;p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38" name="Google Shape;838;p5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un autre problème que vous allez résoudre sur votre ardoise.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Laisser les élèves chercher ; les inciter à convertir 1 litre en centilitres puis à faire un schéma en barres.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Faire une correction rapide avec schéma en barres et modélisation mathématique.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Calcul : 100 – 35 = 65.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Réponse attendue </a:t>
            </a:r>
            <a:r>
              <a:rPr lang="fr-FR" b="0" i="0" dirty="0"/>
              <a:t>:</a:t>
            </a:r>
            <a:r>
              <a:rPr lang="fr-FR" b="1" i="0" dirty="0"/>
              <a:t> </a:t>
            </a:r>
            <a:r>
              <a:rPr lang="fr-FR" b="0" i="0" dirty="0"/>
              <a:t>Il reste 65 centilitres d’eau dans la bouteille.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dirty="0"/>
          </a:p>
        </p:txBody>
      </p:sp>
      <p:sp>
        <p:nvSpPr>
          <p:cNvPr id="839" name="Google Shape;839;p5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21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0267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22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402144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0" name="Google Shape;670;p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Prenez vos ardoises et essayez de résoudre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Vous pouvez faire un schéma en barres.</a:t>
            </a:r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un temps aux élèves pour résoudre le problème sur leur ardoise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puis </a:t>
            </a:r>
            <a:r>
              <a:rPr lang="fr-FR" b="0" dirty="0"/>
              <a:t>reprendre en collectif 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Que cherche-t-on dans ce problème ? </a:t>
            </a:r>
            <a:r>
              <a:rPr lang="fr-FR" sz="12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→ Combien de croissants le boulanger a vendus.</a:t>
            </a:r>
            <a:endParaRPr lang="fr-FR" i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Le boulanger a-t-il vendu plus de baguettes ou plus de croissants ? </a:t>
            </a:r>
            <a:r>
              <a:rPr lang="fr-FR" sz="12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→ Il a vendu plus de baguettes.</a:t>
            </a:r>
            <a:r>
              <a:rPr lang="fr-FR" sz="1200" b="0" i="0" dirty="0">
                <a:solidFill>
                  <a:srgbClr val="8296B0"/>
                </a:solidFill>
                <a:latin typeface="Calibri"/>
                <a:cs typeface="Calibri"/>
                <a:sym typeface="Calibri"/>
              </a:rPr>
              <a:t>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Quelle barre avez-vous tracée en premier ? </a:t>
            </a:r>
            <a:r>
              <a:rPr lang="fr-FR" sz="12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La barre représentant les croissants car c’est la plus petite barre : c’est celle que l’on va reproduire.</a:t>
            </a:r>
            <a:endParaRPr lang="fr-FR"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endParaRPr lang="fr-FR" b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</a:pPr>
            <a:endParaRPr lang="fr-FR"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1" name="Google Shape;671;p4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23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59540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23E848-788D-1AAB-FC4B-BC2865C129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68D6013-B2D7-2716-9F0D-4C28F1FA75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66AF4FB-F9A0-68F4-9C0D-D144BAABBC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</a:rPr>
              <a:t>Voici la barre qui représente le nombre de croissants.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</a:rPr>
              <a:t>Qu’écrit-on à l’intérieur ?</a:t>
            </a:r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Faire émerger qu’on doit mettre un point d’interrogation car c’est ce que l’on cherche.</a:t>
            </a:r>
          </a:p>
          <a:p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603BC37-0FA0-772D-11BA-52CA638A69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0567420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B1CCF1-2A65-6DDD-A79B-8D3716F5FC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38E9EF3-8101-412A-C7F8-6E565DCEE6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ACB29CB-75A2-5065-DBBA-C9380F594F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</a:rPr>
              <a:t>Qu’avez-vous fait ensuite ? </a:t>
            </a:r>
            <a:r>
              <a:rPr lang="fr-FR" i="1" dirty="0">
                <a:latin typeface="Calibri" panose="020F0502020204030204" pitchFamily="34" charset="0"/>
                <a:cs typeface="Calibri" panose="020F0502020204030204" pitchFamily="34" charset="0"/>
              </a:rPr>
              <a:t>→ </a:t>
            </a:r>
            <a:r>
              <a:rPr lang="fr-FR" i="1" dirty="0">
                <a:latin typeface="Calibri" panose="020F0502020204030204" pitchFamily="34" charset="0"/>
              </a:rPr>
              <a:t>On doit reproduire 2 fois la barre des croissants car le boulanger a vendu 2 fois plus de baguettes que de croissants. </a:t>
            </a:r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701412C-5DED-EA05-5A49-66F3684047D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4620950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114771-C1DB-192C-3259-A62ECF023F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AAD5A019-8119-869D-575A-DA5C8160BE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B1E6CC9-6680-8F5A-7559-826EB3A39E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Comment trace-t-on la barre qui correspond au nombre de baguettes ?</a:t>
            </a:r>
          </a:p>
          <a:p>
            <a:pPr marL="0"/>
            <a:r>
              <a:rPr lang="fr-FR" i="0" dirty="0">
                <a:latin typeface="Calibri" panose="020F0502020204030204" pitchFamily="34" charset="0"/>
              </a:rPr>
              <a:t>Faire émerger qu’on trace une barre de la longueur des 2 barres réunies.</a:t>
            </a:r>
          </a:p>
          <a:p>
            <a:pPr marL="0"/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1F38FCD-C3B4-5519-17E8-711E702A13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5443291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9F6B96-59A0-B115-22A4-6853706384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6746E59-CEF8-5315-485D-D189915AAD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A6186F5-E461-3423-A63D-8E56553C60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Qu’écrit-on à l’intérieur de cette grande barre ? → 420, car le boulanger a vendu 420 baguettes.</a:t>
            </a:r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b="0" i="1" dirty="0">
              <a:latin typeface="Calibri" panose="020F0502020204030204" pitchFamily="34" charset="0"/>
            </a:endParaRPr>
          </a:p>
          <a:p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D8C0E40-DCD6-C260-7AAA-14DE6AD16A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6032270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28DDE2-234B-D1AB-D714-E30C597598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3C75B46-8500-3BCC-15F9-DD9083FFFDA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BF0213D4-400A-7037-CDF4-44041CFA5C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Voici le schéma en barres qui correspond au problème. </a:t>
            </a:r>
          </a:p>
          <a:p>
            <a:pPr marL="0"/>
            <a:r>
              <a:rPr lang="fr-FR" b="0" i="1" dirty="0">
                <a:latin typeface="Calibri" panose="020F0502020204030204" pitchFamily="34" charset="0"/>
              </a:rPr>
              <a:t>Quel calcul avez-vous écrit ?</a:t>
            </a:r>
          </a:p>
          <a:p>
            <a:pPr marL="0"/>
            <a:r>
              <a:rPr lang="fr-FR" b="0" i="0" dirty="0">
                <a:latin typeface="Calibri" panose="020F0502020204030204" pitchFamily="34" charset="0"/>
              </a:rPr>
              <a:t>Interroger un élève.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b="0" i="1" dirty="0">
              <a:latin typeface="Calibri" panose="020F0502020204030204" pitchFamily="34" charset="0"/>
            </a:endParaRPr>
          </a:p>
          <a:p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983B322-E691-B999-DF14-3C96FAB978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2949840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D87D28-5392-AB2B-777C-4EC3CB98B5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9B25E35-0E53-7626-7544-FC2F667A0D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56580422-1546-615F-196C-4D65185E9B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faut écrire une division puisque la barre 420 est partagée en 2 parts identiques : 420 ÷ 2.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Interroger un élève pour qu’il donne le résultat et explique sa procédure (on peut décomposer </a:t>
            </a:r>
            <a:r>
              <a:rPr lang="fr-FR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420 en 400 + 20</a:t>
            </a:r>
            <a:r>
              <a:rPr lang="fr-FR" i="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fr-FR" i="0" dirty="0">
              <a:latin typeface="Calibri" panose="020F0502020204030204" pitchFamily="34" charset="0"/>
            </a:endParaRPr>
          </a:p>
          <a:p>
            <a:endParaRPr lang="fr-FR" b="0" i="0" dirty="0">
              <a:latin typeface="Calibri" panose="020F0502020204030204" pitchFamily="34" charset="0"/>
            </a:endParaRPr>
          </a:p>
          <a:p>
            <a:r>
              <a:rPr lang="fr-FR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0745F3B-F460-805E-6734-26329AFE19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203152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" name="Google Shape;1304;p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05" name="Google Shape;1305;p8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0" dirty="0">
                <a:solidFill>
                  <a:srgbClr val="8296B0"/>
                </a:solidFill>
                <a:latin typeface="Calibri"/>
                <a:cs typeface="Calibri"/>
                <a:sym typeface="Calibri"/>
              </a:rPr>
              <a:t>F</a:t>
            </a: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aire verbaliser que c’est un problème où l’on compare et faire expliciter le terme « 3 fois plus ».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Que cherche-t-on dans ce problème ?</a:t>
            </a:r>
            <a:r>
              <a:rPr lang="fr-FR" sz="12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→ Combien de litres contient la deuxième cuve.</a:t>
            </a:r>
            <a:endParaRPr lang="fr-FR" sz="1200" b="0" i="1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1" dirty="0"/>
              <a:t>Qui a le plus d’eau ? La première ou la deuxième cuve ?</a:t>
            </a:r>
            <a:r>
              <a:rPr lang="fr-FR" sz="12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→ La deuxième.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Prenez vos ardoises. Vous allez faire un schéma en barres pour représenter ce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Laisser quelques instants aux élèves pour tracer le schéma puis reprendre en collectif :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Qu’avez-vous tracé en premier ? </a:t>
            </a:r>
            <a:r>
              <a:rPr lang="fr-FR" sz="12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La barre représentant les 110 litres de la première cuve.</a:t>
            </a:r>
            <a:endParaRPr lang="fr-FR"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6" name="Google Shape;1306;p8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9947909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F93248-B00D-7E54-D41B-DD95AFCF24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A35F852-0212-BA24-B6BD-16CE2DC395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1A10A01D-15D5-B738-2A46-525F604D9A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420 ÷ 2 = 210.</a:t>
            </a:r>
          </a:p>
          <a:p>
            <a:pPr marL="0"/>
            <a:r>
              <a:rPr lang="fr-FR" i="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Faire rappeler la question et demander à un élève de proposer une phrase-réponse.</a:t>
            </a:r>
          </a:p>
          <a:p>
            <a:endParaRPr lang="fr-FR" i="0" dirty="0">
              <a:latin typeface="Calibri" panose="020F0502020204030204" pitchFamily="34" charset="0"/>
            </a:endParaRPr>
          </a:p>
          <a:p>
            <a:endParaRPr lang="fr-FR" b="0" i="0" dirty="0">
              <a:latin typeface="Calibri" panose="020F0502020204030204" pitchFamily="34" charset="0"/>
            </a:endParaRPr>
          </a:p>
          <a:p>
            <a:endParaRPr lang="fr-FR" i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FD9DBC9-6C14-6BDD-F72E-418BF89A9C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9641349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4A17C9-B676-E330-48E7-BD0C5D398A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B0DD27A9-2519-8957-341E-A38D15DAE5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C559DFF-8430-18CC-F943-D29A598CD7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La boulanger a vendu 210 croissants.</a:t>
            </a:r>
            <a:endParaRPr lang="fr-FR" i="0" dirty="0"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0" dirty="0">
              <a:latin typeface="Calibri" panose="020F0502020204030204" pitchFamily="34" charset="0"/>
            </a:endParaRPr>
          </a:p>
          <a:p>
            <a:endParaRPr lang="fr-FR" b="0" i="0" dirty="0">
              <a:latin typeface="Calibri" panose="020F0502020204030204" pitchFamily="34" charset="0"/>
            </a:endParaRPr>
          </a:p>
          <a:p>
            <a:endParaRPr lang="fr-FR" i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17A11E9-3548-8393-29EA-C5441272A6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404515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" name="Google Shape;1084;p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85" name="Google Shape;1085;p6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un autre problème que vous allez résoudre sur votre ardoise.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Laisser les élèves chercher ; si besoin, les questionner sur le nombre total d’élèves de la classe.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Calcul en deux étapes : 7 + 4 + 8 = 19 puis 24 – 19 = 5.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Réponse attendue </a:t>
            </a:r>
            <a:r>
              <a:rPr lang="fr-FR" b="0" i="0" dirty="0"/>
              <a:t>:</a:t>
            </a:r>
            <a:r>
              <a:rPr lang="fr-FR" b="1" i="0" dirty="0"/>
              <a:t> </a:t>
            </a:r>
            <a:r>
              <a:rPr lang="fr-FR" b="0" i="0" dirty="0"/>
              <a:t>5 élèves préfèrent le vert.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dirty="0"/>
          </a:p>
        </p:txBody>
      </p:sp>
      <p:sp>
        <p:nvSpPr>
          <p:cNvPr id="1086" name="Google Shape;1086;p6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32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39768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33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3177972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" name="Google Shape;1304;p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05" name="Google Shape;1305;p8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Revenir sur l’expression « 4 fois moins ».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Pour savoir si Rose a utilisé plus de sucre ou plus de farine, on va reformuler la phrase « Elle a utilisé 4 fois moins de sucre que de farine » en utilisant l’expression « fois plus ».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sz="1200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Interroger un élève pour la reformulation.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sz="1200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→ </a:t>
            </a:r>
            <a:r>
              <a:rPr lang="fr-FR" sz="12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Rose a utilisé 4 fois plus de farine que de sucre.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Prenez vos ardoises et faites un schéma en barres pour représenter ce problème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un temps aux élèves pour construire le schéma sur leur ardoise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puis </a:t>
            </a:r>
            <a:r>
              <a:rPr lang="fr-FR" b="0" dirty="0"/>
              <a:t>reprendre en collectif 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Que cherche-t-on dans ce problème ? </a:t>
            </a:r>
            <a:r>
              <a:rPr lang="fr-FR" sz="12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→ Combien de sucre Rose a utilisé.</a:t>
            </a:r>
            <a:endParaRPr lang="fr-FR" i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Rose a-t-elle utilisé plus de sucre ou plus de farine ? </a:t>
            </a:r>
            <a:r>
              <a:rPr lang="fr-FR" sz="12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→ Plus de farine.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Quelle barre avez-vous tracée en premier ? </a:t>
            </a:r>
            <a:r>
              <a:rPr lang="fr-FR" sz="12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La barre représentant la quantité de sucre car c’est la plus petite barre : c’est celle que l’on va reproduire.</a:t>
            </a:r>
            <a:endParaRPr lang="fr-FR" b="0" i="0" dirty="0"/>
          </a:p>
        </p:txBody>
      </p:sp>
      <p:sp>
        <p:nvSpPr>
          <p:cNvPr id="1306" name="Google Shape;1306;p8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1305870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F0B4A7-433D-6206-596D-14DD594669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32139F62-539E-639B-B552-8A3A0887716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4A17FAC2-A248-61E9-D798-38D5CF6B90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</a:rPr>
              <a:t>Voici la barre qui représente la quantité de sucre.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</a:rPr>
              <a:t>Qu’écrit-on à l’intérieur ?</a:t>
            </a:r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Faire émerger qu’on doit mettre un point d’interrogation car c’est ce que l’on cherche.</a:t>
            </a:r>
          </a:p>
          <a:p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B4B824C-305B-536B-D320-68A15A5470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9329951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F7AB05-047F-AC1A-E0C6-D501478B45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6F90C464-FEB5-A8FA-BA07-AE5AB68E7A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F8342EF-4C88-A8A0-9F1C-7CEE5C84F6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</a:rPr>
              <a:t>Qu’avez-vous fait ensuite ? </a:t>
            </a:r>
            <a:r>
              <a:rPr lang="fr-FR" i="1" dirty="0">
                <a:latin typeface="Calibri" panose="020F0502020204030204" pitchFamily="34" charset="0"/>
                <a:cs typeface="Calibri" panose="020F0502020204030204" pitchFamily="34" charset="0"/>
              </a:rPr>
              <a:t>→ </a:t>
            </a:r>
            <a:r>
              <a:rPr lang="fr-FR" i="1" dirty="0">
                <a:latin typeface="Calibri" panose="020F0502020204030204" pitchFamily="34" charset="0"/>
              </a:rPr>
              <a:t>On doit reproduire 4 fois cette barre car Rose a utilisé 4 fois plus de farine que de sucre. </a:t>
            </a:r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74569DF-1D14-C000-3F7D-347D637510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6568467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0598A6-C38E-027C-5AF7-4312133A1E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B74B747-1A44-51BF-8F4A-340D192A91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66FB5F5D-65EF-119C-C9A6-7066FF2526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Comment trace-t-on la barre qui correspond à la quantité de farine ?</a:t>
            </a:r>
          </a:p>
          <a:p>
            <a:pPr marL="0"/>
            <a:r>
              <a:rPr lang="fr-FR" i="0" dirty="0">
                <a:latin typeface="Calibri" panose="020F0502020204030204" pitchFamily="34" charset="0"/>
              </a:rPr>
              <a:t>Faire émerger qu’on trace une barre de la longueur des 4 barres réunies.</a:t>
            </a:r>
          </a:p>
          <a:p>
            <a:pPr marL="0"/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77F2ED5-2893-AFF4-7A48-570B476595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3861651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6730EE-EB91-E084-5F7A-35CE3CFC2F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5DBF3517-1678-16F9-F131-BCA8D9CE38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B8B46660-322C-8518-08CE-10C00CE15C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Qu’écrit-on à l’intérieur de cette grande barre ? → 200, car Rose a utilisé 200 grammes de farine.</a:t>
            </a:r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b="0" i="1" dirty="0">
              <a:latin typeface="Calibri" panose="020F0502020204030204" pitchFamily="34" charset="0"/>
            </a:endParaRPr>
          </a:p>
          <a:p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ED30975-4C32-BE95-5745-3BB21A4405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399326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B0F99D-4BAD-C1CE-1386-184D2A74B2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7CAB037D-5E64-97BF-6B21-CBC469C7D7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3C650C8-5B7D-27B0-68F4-E635565B8A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Voici le schéma en barres qui correspond au problème. </a:t>
            </a:r>
          </a:p>
          <a:p>
            <a:pPr marL="0"/>
            <a:r>
              <a:rPr lang="fr-FR" b="0" i="0" dirty="0">
                <a:latin typeface="Calibri" panose="020F0502020204030204" pitchFamily="34" charset="0"/>
              </a:rPr>
              <a:t>Demander aux élèves d’écrire sur leur ardoise le calcul correspondant au schéma.</a:t>
            </a:r>
          </a:p>
          <a:p>
            <a:pPr marL="0"/>
            <a:r>
              <a:rPr lang="fr-FR" b="0" i="0" dirty="0">
                <a:latin typeface="Calibri" panose="020F0502020204030204" pitchFamily="34" charset="0"/>
              </a:rPr>
              <a:t>Laisser quelques instants puis interroger un élève.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b="0" i="1" dirty="0">
              <a:latin typeface="Calibri" panose="020F0502020204030204" pitchFamily="34" charset="0"/>
            </a:endParaRPr>
          </a:p>
          <a:p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CE8E3F0-94EC-D48A-33F1-C14C4076C9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232809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21674B-35FA-0E44-D7E4-0E1D389AF0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DB5AE77E-76B7-AC3D-B2BB-8BDBB29317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4562ABBF-1D29-69FE-5F0D-2D0B001B6F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</a:rPr>
              <a:t>Voici la barre de la première cuve. On écrit 110 à l’intérieur car la première cuve contient 110 litres.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Comment représente-t-on le fait que la deuxième cuve contient 3 fois plus d’eau que la première ?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Faire émerger que la barre de la deuxième cuve doit faire la même longueur que 3 barres correspondant à la première cuve mises bout à bout.</a:t>
            </a:r>
            <a:r>
              <a:rPr lang="fr-FR" i="1" dirty="0">
                <a:latin typeface="Calibri" panose="020F0502020204030204" pitchFamily="34" charset="0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</a:rPr>
              <a:t>On va reproduire 3 fois la barre de la première cuve.</a:t>
            </a:r>
            <a:endParaRPr lang="fr-FR" b="0" i="1" dirty="0">
              <a:latin typeface="Calibri" panose="020F050202020403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i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BD9F790-2846-7E3F-5CB5-17799F8F5D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548960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0B52F8-A3DF-A4FE-BFA6-32570E9337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76C8E437-E54D-3904-C03E-2FD9D1DEA95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09EA46B0-D1D5-F8F1-C261-2E09CACAD0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faut écrire une division puisque la barre 200 est partagée en 4 parts identiques : 200 ÷ 4.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Interroger un élève pour qu’il donne le résultat et explique sa procédure (on peut diviser d’abord 200 par 2 puis encore par 2).</a:t>
            </a:r>
            <a:endParaRPr lang="fr-FR" i="0" dirty="0">
              <a:latin typeface="Calibri" panose="020F0502020204030204" pitchFamily="34" charset="0"/>
            </a:endParaRPr>
          </a:p>
          <a:p>
            <a:endParaRPr lang="fr-FR" b="0" i="0" dirty="0">
              <a:latin typeface="Calibri" panose="020F0502020204030204" pitchFamily="34" charset="0"/>
            </a:endParaRPr>
          </a:p>
          <a:p>
            <a:r>
              <a:rPr lang="fr-FR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2B71807-E9A4-AEAE-C9B3-B901A983CF5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340019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81FFC1-479F-AC6E-7A92-C5B7016FD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2CCB005-FE59-FFF9-83BD-E1E4BCC2F8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D7F2DE2-BB50-0FD2-339D-A9821FBFD3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200 ÷ 4 = 50.</a:t>
            </a:r>
          </a:p>
          <a:p>
            <a:pPr marL="0"/>
            <a:r>
              <a:rPr lang="fr-FR" i="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Faire rappeler la question et demander à un élève de proposer une phrase-réponse.</a:t>
            </a:r>
          </a:p>
          <a:p>
            <a:endParaRPr lang="fr-FR" i="0" dirty="0">
              <a:latin typeface="Calibri" panose="020F0502020204030204" pitchFamily="34" charset="0"/>
            </a:endParaRPr>
          </a:p>
          <a:p>
            <a:endParaRPr lang="fr-FR" b="0" i="0" dirty="0">
              <a:latin typeface="Calibri" panose="020F0502020204030204" pitchFamily="34" charset="0"/>
            </a:endParaRPr>
          </a:p>
          <a:p>
            <a:endParaRPr lang="fr-FR" i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0793065-B006-9B12-7AAE-88D7908773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3024201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B2FA1A-F36D-6F4A-FBFC-46EF7447AA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E7DF0471-CF6B-77CC-FA33-B2BAAF93555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56C0BF32-4FE3-233D-2457-846AA44B05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Rose a utilisé 50 grammes de sucre pour sa pâte à crêpe.</a:t>
            </a:r>
            <a:endParaRPr lang="fr-FR" i="0" dirty="0"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0" dirty="0">
              <a:latin typeface="Calibri" panose="020F0502020204030204" pitchFamily="34" charset="0"/>
            </a:endParaRPr>
          </a:p>
          <a:p>
            <a:endParaRPr lang="fr-FR" b="0" i="0" dirty="0">
              <a:latin typeface="Calibri" panose="020F0502020204030204" pitchFamily="34" charset="0"/>
            </a:endParaRPr>
          </a:p>
          <a:p>
            <a:endParaRPr lang="fr-FR" i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CB6400E-69D2-608A-D76F-3926B4EEC6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5213539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0" dirty="0">
                <a:latin typeface="Calibri" panose="020F0502020204030204" pitchFamily="34" charset="0"/>
              </a:rPr>
              <a:t>Distribuer la fiche photocopiable n°</a:t>
            </a:r>
            <a:r>
              <a:rPr lang="fr-FR" i="1" dirty="0">
                <a:latin typeface="Calibri" panose="020F0502020204030204" pitchFamily="34" charset="0"/>
              </a:rPr>
              <a:t> </a:t>
            </a:r>
            <a:r>
              <a:rPr lang="fr-FR" i="0" dirty="0">
                <a:latin typeface="Calibri" panose="020F0502020204030204" pitchFamily="34" charset="0"/>
              </a:rPr>
              <a:t>74 aux élèves.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0" dirty="0">
                <a:latin typeface="Calibri" panose="020F0502020204030204" pitchFamily="34" charset="0"/>
              </a:rPr>
              <a:t>Faire lire le problème par un élève et faire verbaliser que chaque enfant a un fruit préféré différent et qu’il faut donc associer chaque fruit à un enfant.</a:t>
            </a:r>
          </a:p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  <a:tabLst>
                <a:tab pos="1913255" algn="l"/>
              </a:tabLst>
            </a:pPr>
            <a:r>
              <a:rPr lang="fr-F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Faites remarquer que le tableau comporte 4 lignes et 4 colonnes : </a:t>
            </a:r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</a:t>
            </a:r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 note dans chaque case la lettre « N » comme « non » lorsque ce n’est pas le fruit préféré de l’enfant et la lettre « O » comme « oui » lorsque c’est son fruit préféré. </a:t>
            </a:r>
          </a:p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  <a:tabLst>
                <a:tab pos="1913255" algn="l"/>
              </a:tabLst>
            </a:pPr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Attention, on remplit une case uniquement si on est certain qu’elle contienne un « oui » ou un « non ». Si on n’est pas sûr, on cherche une autre information qui permettra d’avancer.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dirty="0">
                <a:solidFill>
                  <a:srgbClr val="8296B0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Laisser un temps aux élèves pour trouver la solution. Circuler </a:t>
            </a: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dans les rangs pour les aider.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Faire une correction collective en expliquant le placement des « N » et des « O ».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i="0" dirty="0">
                <a:latin typeface="Calibri" panose="020F0502020204030204" pitchFamily="34" charset="0"/>
              </a:rPr>
              <a:t>Réponse attendue </a:t>
            </a:r>
            <a:r>
              <a:rPr lang="fr-FR" b="0" i="0" dirty="0">
                <a:latin typeface="Calibri" panose="020F0502020204030204" pitchFamily="34" charset="0"/>
              </a:rPr>
              <a:t>:</a:t>
            </a:r>
            <a:r>
              <a:rPr lang="fr-FR" b="1" i="0" dirty="0">
                <a:latin typeface="Calibri" panose="020F0502020204030204" pitchFamily="34" charset="0"/>
              </a:rPr>
              <a:t> </a:t>
            </a:r>
            <a:r>
              <a:rPr lang="fr-FR" i="0" dirty="0">
                <a:latin typeface="Calibri" panose="020F0502020204030204" pitchFamily="34" charset="0"/>
                <a:cs typeface="Calibri"/>
                <a:sym typeface="Calibri"/>
              </a:rPr>
              <a:t>Malo préfère l’abricot, Rose la cerise, Yanis la fraise et Zoé la banane.</a:t>
            </a:r>
            <a:endParaRPr lang="fr-FR" i="0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864006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44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3132877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" name="Google Shape;1304;p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05" name="Google Shape;1305;p8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Expliciter le terme « botte ».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1" dirty="0"/>
              <a:t>Vous allez résoudre ce problème sur votre ardoise. Vous pouvez faire un schéma en barres pour vous aider.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quelques instants aux élèves pour résoudre le problème, puis reprendre en collectif 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Que cherche-t-on dans ce problème ? </a:t>
            </a:r>
            <a:r>
              <a:rPr lang="fr-FR" sz="12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→ Combien coute une botte d’asperges.</a:t>
            </a:r>
            <a:endParaRPr lang="fr-FR" i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Qu’est-ce qui coute le plus cher ? Les carottes ou les asperges ?</a:t>
            </a:r>
            <a:r>
              <a:rPr lang="fr-FR" sz="12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→ Les asperges.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sz="1200" b="0" i="0" dirty="0">
                <a:solidFill>
                  <a:srgbClr val="8296B0"/>
                </a:solidFill>
                <a:effectLst/>
                <a:latin typeface="Calibri" panose="020F0502020204030204" pitchFamily="34" charset="0"/>
                <a:cs typeface="Times New Roman" panose="02020603050405020304" pitchFamily="18" charset="0"/>
                <a:sym typeface="Calibri"/>
              </a:rPr>
              <a:t>Comment le sait-on ? Faire reformuler </a:t>
            </a:r>
            <a:r>
              <a:rPr lang="fr-FR" sz="1200" b="0" i="1" dirty="0">
                <a:solidFill>
                  <a:srgbClr val="8296B0"/>
                </a:solidFill>
                <a:effectLst/>
                <a:latin typeface="Calibri" panose="020F0502020204030204" pitchFamily="34" charset="0"/>
                <a:cs typeface="Times New Roman" panose="02020603050405020304" pitchFamily="18" charset="0"/>
                <a:sym typeface="Calibri"/>
              </a:rPr>
              <a:t>« les carottes coutent 3 fois moins que les asperges » </a:t>
            </a:r>
            <a:r>
              <a:rPr lang="fr-FR" sz="1200" b="0" i="0" dirty="0">
                <a:solidFill>
                  <a:srgbClr val="8296B0"/>
                </a:solidFill>
                <a:effectLst/>
                <a:latin typeface="Calibri" panose="020F0502020204030204" pitchFamily="34" charset="0"/>
                <a:cs typeface="Times New Roman" panose="02020603050405020304" pitchFamily="18" charset="0"/>
                <a:sym typeface="Calibri"/>
              </a:rPr>
              <a:t>en</a:t>
            </a:r>
            <a:r>
              <a:rPr lang="fr-FR" sz="1200" b="0" i="1" dirty="0">
                <a:solidFill>
                  <a:srgbClr val="8296B0"/>
                </a:solidFill>
                <a:effectLst/>
                <a:latin typeface="Calibri" panose="020F0502020204030204" pitchFamily="34" charset="0"/>
                <a:cs typeface="Times New Roman" panose="02020603050405020304" pitchFamily="18" charset="0"/>
                <a:sym typeface="Calibri"/>
              </a:rPr>
              <a:t> « les asperges coutent 3 fois plus que les carottes »</a:t>
            </a:r>
            <a:r>
              <a:rPr lang="fr-FR" sz="1200" b="0" i="0" dirty="0">
                <a:solidFill>
                  <a:srgbClr val="8296B0"/>
                </a:solidFill>
                <a:effectLst/>
                <a:latin typeface="Calibri"/>
                <a:cs typeface="Calibri"/>
                <a:sym typeface="Calibri"/>
              </a:rPr>
              <a:t>.</a:t>
            </a:r>
            <a:endParaRPr lang="fr-FR" sz="1200" b="0" i="0" dirty="0">
              <a:solidFill>
                <a:srgbClr val="8296B0"/>
              </a:solidFill>
              <a:latin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Qu’avez-vous tracé en premier ? </a:t>
            </a:r>
            <a:r>
              <a:rPr lang="fr-FR" sz="12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→ La barre représentant le prix des carottes car c’est cette barre qu’il faudra reproduire.</a:t>
            </a:r>
            <a:endParaRPr lang="fr-FR"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i="0" dirty="0"/>
          </a:p>
        </p:txBody>
      </p:sp>
      <p:sp>
        <p:nvSpPr>
          <p:cNvPr id="1306" name="Google Shape;1306;p8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45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62031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8E6118-F5D0-E313-D388-3F59635813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611BCCB7-2819-7500-E93D-A85CEC0E605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B945526B-1844-4F2E-3BA6-F08AE25E63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</a:rPr>
              <a:t>Voici la barre qui représente le prix des carottes. On écrit 2,30 à l’intérieur car une botte de carottes coute 2 € 30 ct.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Comment représente-t-on le fait que les asperges coutent 3 fois plus que les carottes ?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Faire émerger que la barre qui représente le prix des asperges doit faire la même longueur que 3 barres correspondant au prix des carottes bout à bout.</a:t>
            </a:r>
            <a:r>
              <a:rPr lang="fr-FR" i="1" dirty="0">
                <a:latin typeface="Calibri" panose="020F0502020204030204" pitchFamily="34" charset="0"/>
              </a:rPr>
              <a:t> </a:t>
            </a:r>
          </a:p>
          <a:p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BA81AE6-4516-0AE2-323D-3FDF3A7EC2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7778392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537AAE-9893-3CAD-8AB0-C1039BAB12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0EBFEA04-4BAD-C2C3-B3C8-6DEA9F3992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32F9220F-DE77-6F33-21B7-1EFB091897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Comment trace-t-on la barre qui correspond au prix des asperges ?</a:t>
            </a:r>
          </a:p>
          <a:p>
            <a:pPr marL="0"/>
            <a:r>
              <a:rPr lang="fr-FR" i="0" dirty="0">
                <a:latin typeface="Calibri" panose="020F0502020204030204" pitchFamily="34" charset="0"/>
              </a:rPr>
              <a:t>Faire émerger qu’on trace une barre de la longueur des 3 barres réunies.</a:t>
            </a:r>
          </a:p>
          <a:p>
            <a:pPr marL="0"/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AC2D03F-72E8-966B-90C1-6657BB71BB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3871935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747D86-84FD-D3F3-9DF7-A4A1981357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6051D2EF-ED9C-430E-0A8D-CC8CF12FD5A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6159344-7BF1-647F-4EE4-45F4ECB812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Qu’écrit-on à l’intérieur de cette grande barre ? → Un point d’interrogation car c’est ce que l’on cherche.</a:t>
            </a:r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b="0" i="1" dirty="0">
              <a:latin typeface="Calibri" panose="020F0502020204030204" pitchFamily="34" charset="0"/>
            </a:endParaRPr>
          </a:p>
          <a:p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55EDD73-C3BB-FCF9-82BD-B5DB7DD0A3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613358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34C4E0-C96C-5116-6FA2-28A5204634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545227E1-27F1-FEC1-1363-81C2941474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FC3D4EA-9267-7BF2-5964-353F05964E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Voici le schéma en barres qui correspond au problème. </a:t>
            </a:r>
          </a:p>
          <a:p>
            <a:pPr marL="0"/>
            <a:r>
              <a:rPr lang="fr-FR" b="0" i="1" dirty="0">
                <a:latin typeface="Calibri" panose="020F0502020204030204" pitchFamily="34" charset="0"/>
              </a:rPr>
              <a:t>Quel calcul avez –vous écrit ?</a:t>
            </a:r>
          </a:p>
          <a:p>
            <a:pPr marL="0"/>
            <a:r>
              <a:rPr lang="fr-FR" b="0" i="0" dirty="0">
                <a:latin typeface="Calibri" panose="020F0502020204030204" pitchFamily="34" charset="0"/>
              </a:rPr>
              <a:t>Interroger un élève.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b="0" i="1" dirty="0">
              <a:latin typeface="Calibri" panose="020F0502020204030204" pitchFamily="34" charset="0"/>
            </a:endParaRPr>
          </a:p>
          <a:p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0A3BE13-06AD-EFE6-DCFD-32EAC554FC7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181566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52652D-7B1D-A1CD-A574-5F935837CA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4CA688D-1BBC-A32D-B57B-CEB04F9007A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AB123841-456C-F292-619B-5A95FD5580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Comment trace-t-on la barre qui correspond à la deuxième cuve ?</a:t>
            </a:r>
          </a:p>
          <a:p>
            <a:pPr marL="0"/>
            <a:r>
              <a:rPr lang="fr-FR" i="0" dirty="0">
                <a:latin typeface="Calibri" panose="020F0502020204030204" pitchFamily="34" charset="0"/>
              </a:rPr>
              <a:t>Faire émerger qu’on trace une barre de la longueur des 3 barres réunies.</a:t>
            </a:r>
          </a:p>
          <a:p>
            <a:pPr marL="0"/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5AA96CA-3ED1-B5E9-90BD-ACD0E293A1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57720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6499EC-31C6-3006-8ABB-B6F0132E07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D97246F4-5020-6AFD-ECF6-8D0F21FB4B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329273D-B816-0512-A286-CA1364638E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faut écrire une multiplication puisque la barre 2,30 apparait 3 fois : 3 × 2,30.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Interroger un élève pour qu’il donne le résultat et explique sa procédure (on peut s’appuyer sur la décomposition en euros et centimes </a:t>
            </a:r>
            <a:r>
              <a:rPr lang="fr-FR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calculant 3 </a:t>
            </a:r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× 2</a:t>
            </a:r>
            <a:r>
              <a:rPr lang="fr-FR" i="1" dirty="0">
                <a:latin typeface="Calibri" panose="020F0502020204030204" pitchFamily="34" charset="0"/>
              </a:rPr>
              <a:t> </a:t>
            </a:r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€ puis 3 × 30 ct</a:t>
            </a:r>
            <a:r>
              <a:rPr lang="fr-FR" i="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fr-FR" i="0" dirty="0">
              <a:latin typeface="Calibri" panose="020F0502020204030204" pitchFamily="34" charset="0"/>
            </a:endParaRPr>
          </a:p>
          <a:p>
            <a:endParaRPr lang="fr-FR" b="0" i="0" dirty="0">
              <a:latin typeface="Calibri" panose="020F0502020204030204" pitchFamily="34" charset="0"/>
            </a:endParaRPr>
          </a:p>
          <a:p>
            <a:r>
              <a:rPr lang="fr-FR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E7F395A-0BCC-F389-438B-CE4A19FCD0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395593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907D99-88CB-ED8C-87FD-FB0D464F63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D18D7EEE-3403-3284-EBE4-D17660632D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C92E9B6-7963-EE72-2406-E0ABB2F563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 × 2,30 = 6,90.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Faire rappeler la question et demander à un élève de proposer une phrase-réponse.</a:t>
            </a:r>
          </a:p>
          <a:p>
            <a:endParaRPr lang="fr-FR" i="0" dirty="0">
              <a:latin typeface="Calibri" panose="020F0502020204030204" pitchFamily="34" charset="0"/>
            </a:endParaRPr>
          </a:p>
          <a:p>
            <a:endParaRPr lang="fr-FR" b="0" i="0" dirty="0">
              <a:latin typeface="Calibri" panose="020F0502020204030204" pitchFamily="34" charset="0"/>
            </a:endParaRPr>
          </a:p>
          <a:p>
            <a:endParaRPr lang="fr-FR" i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7367641-F223-B05F-2EFA-F4715962A9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72502688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62AF07-3DF4-EAD3-97BF-0F1BE48C06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6F56CA20-338E-62C7-5072-2D31D1DD33F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E80FA7B3-7EAF-7619-FACC-0BAA4BBB3E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Une botte d’asperges coute 6 € 90 ct.</a:t>
            </a:r>
            <a:endParaRPr lang="fr-FR" i="0" dirty="0">
              <a:effectLst/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0" dirty="0">
              <a:latin typeface="Calibri" panose="020F0502020204030204" pitchFamily="34" charset="0"/>
            </a:endParaRPr>
          </a:p>
          <a:p>
            <a:endParaRPr lang="fr-FR" b="0" i="0" dirty="0">
              <a:latin typeface="Calibri" panose="020F0502020204030204" pitchFamily="34" charset="0"/>
            </a:endParaRPr>
          </a:p>
          <a:p>
            <a:endParaRPr lang="fr-FR" i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51B23C4-F77F-8DC4-7EC9-76EE0B9778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4702818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3" name="Google Shape;1573;p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74" name="Google Shape;1574;p9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un autre problème que vous allez résoudre sur votre ardoise.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Laisser les élèves chercher ; les inciter à faire un schéma en barres.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Faire une correction rapide avec schéma et modélisation mathématique.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Calcul : 264 – 49 = 215.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Réponse attendue </a:t>
            </a:r>
            <a:r>
              <a:rPr lang="fr-FR" b="0" i="0" dirty="0"/>
              <a:t>:</a:t>
            </a:r>
            <a:r>
              <a:rPr lang="fr-FR" b="1" i="0" dirty="0"/>
              <a:t> </a:t>
            </a:r>
            <a:r>
              <a:rPr lang="fr-FR" b="0" i="0" dirty="0"/>
              <a:t>Le roman de Malo fait 215 pages.</a:t>
            </a:r>
            <a:endParaRPr lang="fr-FR" dirty="0"/>
          </a:p>
        </p:txBody>
      </p:sp>
      <p:sp>
        <p:nvSpPr>
          <p:cNvPr id="1575" name="Google Shape;1575;p9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53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4290750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54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41990040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2" name="Google Shape;852;p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53" name="Google Shape;853;p5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1" dirty="0"/>
              <a:t>Voici le premier problème. </a:t>
            </a:r>
            <a:r>
              <a:rPr lang="fr-FR" b="0" dirty="0"/>
              <a:t>Demander à un élève de lire le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S’il n’y a pas de question relative à des difficultés de vocabulaire, distribuer la fiche-réponse.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Expliquer que les élèves devront répondre dans le cadre 1.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Vous allez résoudre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Vous pouvez faire un schéma en barres pour vous aider.</a:t>
            </a:r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entre 5 et 7 minutes aux élèves pour résoudre le problème.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Faire une correction collective des 2 problèmes </a:t>
            </a:r>
            <a:r>
              <a:rPr lang="fr-FR" sz="1200" b="1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après la résolution du 2</a:t>
            </a:r>
            <a:r>
              <a:rPr lang="fr-FR" sz="1200" b="1" i="0" baseline="3000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e</a:t>
            </a:r>
            <a:r>
              <a:rPr lang="fr-FR" sz="1200" b="1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problème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en détaillant les étapes </a:t>
            </a:r>
            <a:r>
              <a:rPr lang="fr-FR" b="0" i="0" dirty="0"/>
              <a:t>: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FR" b="0" dirty="0"/>
              <a:t>schéma en barres et modélisation.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Calcul : 16 × 4 = 64.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Réponse attendue</a:t>
            </a:r>
            <a:r>
              <a:rPr lang="fr-FR" b="0" i="0" dirty="0"/>
              <a:t> : L’équipe adverse a marqué 64 points.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4" name="Google Shape;854;p5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55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35184679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3">
          <a:extLst>
            <a:ext uri="{FF2B5EF4-FFF2-40B4-BE49-F238E27FC236}">
              <a16:creationId xmlns:a16="http://schemas.microsoft.com/office/drawing/2014/main" id="{C880D07B-2A59-FE74-476D-92584D5106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" name="Google Shape;1084;p65:notes">
            <a:extLst>
              <a:ext uri="{FF2B5EF4-FFF2-40B4-BE49-F238E27FC236}">
                <a16:creationId xmlns:a16="http://schemas.microsoft.com/office/drawing/2014/main" id="{73441B44-B79E-F0C2-D678-1C5586C8A0A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85" name="Google Shape;1085;p65:notes">
            <a:extLst>
              <a:ext uri="{FF2B5EF4-FFF2-40B4-BE49-F238E27FC236}">
                <a16:creationId xmlns:a16="http://schemas.microsoft.com/office/drawing/2014/main" id="{B2420D25-3E92-B6B2-3A46-35511176082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1" dirty="0"/>
              <a:t>Voici le deuxième problème. </a:t>
            </a:r>
            <a:r>
              <a:rPr lang="fr-FR" b="0" dirty="0"/>
              <a:t>Demander à un élève de lire le problème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Vous allez résoudre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Vous pouvez faire un schéma </a:t>
            </a:r>
            <a:r>
              <a:rPr lang="fr-FR" sz="1200" b="0" i="1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en barres.</a:t>
            </a:r>
            <a:endParaRPr lang="fr-FR" sz="1200" b="0" i="1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dirty="0"/>
              <a:t>Expliquer que les élèves devront répondre dans le cadre 2.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entre 5 et 7 minutes aux élèves pour résoudre le problème.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Faire une correction collective à la suite de la correction du 1</a:t>
            </a:r>
            <a:r>
              <a:rPr lang="fr-FR" sz="1200" b="0" i="0" baseline="3000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er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problème en détaillant les étapes </a:t>
            </a:r>
            <a:r>
              <a:rPr lang="fr-FR" b="0" i="0" dirty="0"/>
              <a:t>:</a:t>
            </a:r>
            <a:r>
              <a:rPr lang="fr-FR" b="0" i="1" dirty="0"/>
              <a:t> </a:t>
            </a:r>
            <a:r>
              <a:rPr lang="fr-FR" b="0" dirty="0"/>
              <a:t>schéma en barres et modélisation mathématique.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Calcul : 750 ÷ 3 = 250.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Réponse attendue </a:t>
            </a:r>
            <a:r>
              <a:rPr lang="fr-FR" b="0" i="0" dirty="0"/>
              <a:t>:</a:t>
            </a:r>
            <a:r>
              <a:rPr lang="fr-FR" b="1" i="0" dirty="0"/>
              <a:t> </a:t>
            </a:r>
            <a:r>
              <a:rPr lang="fr-FR" b="0" i="0" dirty="0"/>
              <a:t>Yanis a parcouru 250 mètres.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dirty="0"/>
          </a:p>
        </p:txBody>
      </p:sp>
      <p:sp>
        <p:nvSpPr>
          <p:cNvPr id="1086" name="Google Shape;1086;p65:notes">
            <a:extLst>
              <a:ext uri="{FF2B5EF4-FFF2-40B4-BE49-F238E27FC236}">
                <a16:creationId xmlns:a16="http://schemas.microsoft.com/office/drawing/2014/main" id="{B8467179-E0B8-E0DA-82B2-FBD30868C3B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56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26247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EAE1EE-453F-0279-EF58-6EC30A7541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E7B5D5A-87FF-D35A-4AAC-BFEBC341E7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BEF75AC5-CE22-2500-4ABD-386E0419AA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Qu’écrit-on à l’intérieur de cette grande barre ? → Un point d’interrogation car c’est ce que l’on cherche.</a:t>
            </a:r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b="0" i="1" dirty="0">
              <a:latin typeface="Calibri" panose="020F0502020204030204" pitchFamily="34" charset="0"/>
            </a:endParaRPr>
          </a:p>
          <a:p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9BEFFDE-F58C-0FAB-668F-C20B621A9B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34133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Voici le schéma en barres qui correspond au problème. </a:t>
            </a:r>
          </a:p>
          <a:p>
            <a:pPr marL="0"/>
            <a:r>
              <a:rPr lang="fr-FR" b="0" i="0" dirty="0">
                <a:latin typeface="Calibri" panose="020F0502020204030204" pitchFamily="34" charset="0"/>
              </a:rPr>
              <a:t>Demander aux élèves d’écrire sur leur ardoise le calcul correspondant au schéma.</a:t>
            </a:r>
          </a:p>
          <a:p>
            <a:pPr marL="0"/>
            <a:r>
              <a:rPr lang="fr-FR" b="0" i="0" dirty="0">
                <a:latin typeface="Calibri" panose="020F0502020204030204" pitchFamily="34" charset="0"/>
              </a:rPr>
              <a:t>Laisser quelques instants puis interroger un élève.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b="0" i="1" dirty="0">
              <a:latin typeface="Calibri" panose="020F0502020204030204" pitchFamily="34" charset="0"/>
            </a:endParaRPr>
          </a:p>
          <a:p>
            <a:endParaRPr lang="fr-FR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2120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faut écrire une multiplication puisque la barre 110 apparait 3 fois : 3 × 110.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Interroger un élève pour qu’il donne le résultat et explique sa procédure (on peut s’appuyer sur la décomposition </a:t>
            </a:r>
            <a:r>
              <a:rPr lang="fr-FR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fr-FR" i="1" dirty="0">
                <a:latin typeface="Calibri" panose="020F0502020204030204" pitchFamily="34" charset="0"/>
              </a:rPr>
              <a:t> </a:t>
            </a:r>
            <a:r>
              <a:rPr lang="fr-FR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×</a:t>
            </a:r>
            <a:r>
              <a:rPr lang="fr-FR" i="1" dirty="0">
                <a:latin typeface="Calibri" panose="020F0502020204030204" pitchFamily="34" charset="0"/>
              </a:rPr>
              <a:t> </a:t>
            </a:r>
            <a:r>
              <a:rPr lang="fr-FR" i="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110</a:t>
            </a:r>
            <a:r>
              <a:rPr lang="fr-FR" dirty="0">
                <a:latin typeface="Calibri" panose="020F0502020204030204" pitchFamily="34" charset="0"/>
              </a:rPr>
              <a:t> </a:t>
            </a:r>
            <a:r>
              <a:rPr lang="fr-FR" i="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= </a:t>
            </a:r>
            <a:r>
              <a:rPr lang="fr-FR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fr-FR" i="1" dirty="0">
                <a:latin typeface="Calibri" panose="020F0502020204030204" pitchFamily="34" charset="0"/>
              </a:rPr>
              <a:t> </a:t>
            </a:r>
            <a:r>
              <a:rPr lang="fr-FR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×</a:t>
            </a:r>
            <a:r>
              <a:rPr lang="fr-FR" i="1" dirty="0">
                <a:latin typeface="Calibri" panose="020F0502020204030204" pitchFamily="34" charset="0"/>
              </a:rPr>
              <a:t> </a:t>
            </a:r>
            <a:r>
              <a:rPr lang="fr-FR" i="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100</a:t>
            </a:r>
            <a:r>
              <a:rPr lang="fr-FR" i="1" dirty="0">
                <a:latin typeface="Calibri" panose="020F0502020204030204" pitchFamily="34" charset="0"/>
              </a:rPr>
              <a:t> </a:t>
            </a:r>
            <a:r>
              <a:rPr lang="fr-FR" i="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+</a:t>
            </a:r>
            <a:r>
              <a:rPr lang="fr-FR" i="1" dirty="0">
                <a:latin typeface="Calibri" panose="020F0502020204030204" pitchFamily="34" charset="0"/>
              </a:rPr>
              <a:t> </a:t>
            </a:r>
            <a:r>
              <a:rPr lang="fr-FR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fr-FR" i="1" dirty="0">
                <a:latin typeface="Calibri" panose="020F0502020204030204" pitchFamily="34" charset="0"/>
              </a:rPr>
              <a:t> </a:t>
            </a:r>
            <a:r>
              <a:rPr lang="fr-FR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×</a:t>
            </a:r>
            <a:r>
              <a:rPr lang="fr-FR" i="1" dirty="0">
                <a:latin typeface="Calibri" panose="020F0502020204030204" pitchFamily="34" charset="0"/>
              </a:rPr>
              <a:t> </a:t>
            </a:r>
            <a:r>
              <a:rPr lang="fr-FR" i="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10).</a:t>
            </a:r>
            <a:endParaRPr lang="fr-FR" i="0" dirty="0">
              <a:latin typeface="Calibri" panose="020F0502020204030204" pitchFamily="34" charset="0"/>
            </a:endParaRPr>
          </a:p>
          <a:p>
            <a:endParaRPr lang="fr-FR" b="0" i="0" dirty="0">
              <a:latin typeface="Calibri" panose="020F0502020204030204" pitchFamily="34" charset="0"/>
            </a:endParaRPr>
          </a:p>
          <a:p>
            <a:r>
              <a:rPr lang="fr-FR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97868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 × 110 = 330.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0" dirty="0">
                <a:effectLst/>
                <a:latin typeface="Calibri" panose="020F0502020204030204" pitchFamily="34" charset="0"/>
                <a:cs typeface="Times New Roman" panose="02020603050405020304" pitchFamily="18" charset="0"/>
              </a:rPr>
              <a:t>Faire rappeler la question et demander à un élève de proposer une phrase-réponse.</a:t>
            </a:r>
          </a:p>
          <a:p>
            <a:endParaRPr lang="fr-FR" i="0" dirty="0">
              <a:latin typeface="Calibri" panose="020F0502020204030204" pitchFamily="34" charset="0"/>
            </a:endParaRPr>
          </a:p>
          <a:p>
            <a:endParaRPr lang="fr-FR" b="0" i="0" dirty="0">
              <a:latin typeface="Calibri" panose="020F0502020204030204" pitchFamily="34" charset="0"/>
            </a:endParaRPr>
          </a:p>
          <a:p>
            <a:endParaRPr lang="fr-FR" i="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i="1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11905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Vide" userDrawn="1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59B4C23D-1C7D-14FF-911B-434453C2D6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26261BE-40B6-7163-5BFE-70BFF4C888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1788" y="2326530"/>
            <a:ext cx="7763562" cy="64527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2000" b="1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C7D9CEB-0E4F-B0AE-684C-A8E8904915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7116" y="3105339"/>
            <a:ext cx="3817733" cy="307162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1C3DD2A-102A-7C31-E955-BBC1A7F1C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79818" y="3105339"/>
            <a:ext cx="3635532" cy="307162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garçon&#10;&#10;Le contenu généré par l’IA peut être incorrect.">
            <a:extLst>
              <a:ext uri="{FF2B5EF4-FFF2-40B4-BE49-F238E27FC236}">
                <a16:creationId xmlns:a16="http://schemas.microsoft.com/office/drawing/2014/main" id="{3AF2A6B9-CD80-93A3-ABBF-3D223D9872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76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capture d’écran, graphisme, garçon&#10;&#10;Le contenu généré par l’IA peut être incorrect.">
            <a:extLst>
              <a:ext uri="{FF2B5EF4-FFF2-40B4-BE49-F238E27FC236}">
                <a16:creationId xmlns:a16="http://schemas.microsoft.com/office/drawing/2014/main" id="{9CAE299A-75C9-0BBB-85DC-47A252D800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4689" y="3197807"/>
            <a:ext cx="3817733" cy="307162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8E326-C34C-54E5-70F7-9CDD13971F6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1788" y="2326530"/>
            <a:ext cx="7763562" cy="64527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20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2859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graphisme, garçon&#10;&#10;Le contenu généré par l’IA peut être incorrect.">
            <a:extLst>
              <a:ext uri="{FF2B5EF4-FFF2-40B4-BE49-F238E27FC236}">
                <a16:creationId xmlns:a16="http://schemas.microsoft.com/office/drawing/2014/main" id="{2593A687-4F2E-C604-8295-70A911350ED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30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itre 3">
            <a:extLst>
              <a:ext uri="{FF2B5EF4-FFF2-40B4-BE49-F238E27FC236}">
                <a16:creationId xmlns:a16="http://schemas.microsoft.com/office/drawing/2014/main" id="{4164825B-4A20-8B4E-800D-BBF8BEAE7FB1}"/>
              </a:ext>
            </a:extLst>
          </p:cNvPr>
          <p:cNvSpPr txBox="1">
            <a:spLocks/>
          </p:cNvSpPr>
          <p:nvPr userDrawn="1"/>
        </p:nvSpPr>
        <p:spPr>
          <a:xfrm>
            <a:off x="4342511" y="6163768"/>
            <a:ext cx="4421378" cy="499464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Réservé à la </a:t>
            </a:r>
            <a:r>
              <a:rPr lang="fr-FR" sz="200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vidéoprojection</a:t>
            </a:r>
            <a:endParaRPr lang="fr-FR" sz="2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12470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28CBC52-B074-4A71-9624-55309944C595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BAAB04C-9CBD-4FC0-8945-8817C812F94C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1D5C981-E610-4CBF-B558-88EC9C03FA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" y="-1"/>
            <a:ext cx="6047715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368C4C1-2D29-4C58-8443-4CAB06EFBD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 algn="ctr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A77DC02-FA1C-AA27-D12E-B18AA31E09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423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1956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1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① Modifiez le style du titre</a:t>
            </a:r>
            <a:endParaRPr lang="en-US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097B49-D6C3-DA86-1D86-84F77A663B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423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7186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>
            <a:solidFill>
              <a:srgbClr val="8CDD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-1"/>
            <a:ext cx="1756372" cy="476673"/>
          </a:xfrm>
          <a:ln>
            <a:solidFill>
              <a:srgbClr val="8CDD3B"/>
            </a:solidFill>
          </a:ln>
        </p:spPr>
        <p:txBody>
          <a:bodyPr>
            <a:normAutofit/>
          </a:bodyPr>
          <a:lstStyle>
            <a:lvl1pPr algn="l"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Entrainement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8CDD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CCFF9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2740521-671F-4921-BF75-AB73E8C8E9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50285D9-DDC1-4343-84A8-086F1B5528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4154" y="472440"/>
            <a:ext cx="8066638" cy="138611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5813535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970BDA54-719E-4C03-B799-9E30D6FF0CB7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>
            <a:solidFill>
              <a:srgbClr val="8CDD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15AAE59-7EC9-4320-B115-C92B9FEB04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3D37AC7-F5AA-4A6A-88D5-7E9D78004307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8CDD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CCFF9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0B0EEF7-EB69-46ED-BC53-06DCF905E68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"/>
            <a:ext cx="1756372" cy="476673"/>
          </a:xfrm>
          <a:ln>
            <a:solidFill>
              <a:srgbClr val="8CDD3B"/>
            </a:solidFill>
          </a:ln>
        </p:spPr>
        <p:txBody>
          <a:bodyPr>
            <a:normAutofit/>
          </a:bodyPr>
          <a:lstStyle>
            <a:lvl1pPr algn="l"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Entrainement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30876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Titre et contenu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99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>
              <a:buClr>
                <a:srgbClr val="000000"/>
              </a:buClr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99"/>
          <p:cNvSpPr txBox="1"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9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>
              <a:buClr>
                <a:srgbClr val="000000"/>
              </a:buClr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25;p99"/>
          <p:cNvSpPr txBox="1">
            <a:spLocks noGrp="1"/>
          </p:cNvSpPr>
          <p:nvPr>
            <p:ph type="body" idx="1"/>
          </p:nvPr>
        </p:nvSpPr>
        <p:spPr>
          <a:xfrm>
            <a:off x="628650" y="968375"/>
            <a:ext cx="7886700" cy="536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46F63DA6-AC46-B99D-6F05-5938172CE7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423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8675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Vide" userDrawn="1">
  <p:cSld name="2_V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826261BE-40B6-7163-5BFE-70BFF4C888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1788" y="2326530"/>
            <a:ext cx="7763562" cy="64527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2000" b="1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C7D9CEB-0E4F-B0AE-684C-A8E8904915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7116" y="3105339"/>
            <a:ext cx="3817733" cy="307162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1C3DD2A-102A-7C31-E955-BBC1A7F1C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79818" y="3105339"/>
            <a:ext cx="3635532" cy="307162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pic>
        <p:nvPicPr>
          <p:cNvPr id="4" name="Image 3" descr="Une image contenant texte, capture d’écran, graphisme, garçon&#10;&#10;Le contenu généré par l’IA peut être incorrect.">
            <a:extLst>
              <a:ext uri="{FF2B5EF4-FFF2-40B4-BE49-F238E27FC236}">
                <a16:creationId xmlns:a16="http://schemas.microsoft.com/office/drawing/2014/main" id="{50ADBC6D-D4CE-C97B-BACA-C3DA97086E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3286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Titre et contenu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99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99"/>
          <p:cNvSpPr txBox="1"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9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25;p99"/>
          <p:cNvSpPr txBox="1">
            <a:spLocks noGrp="1"/>
          </p:cNvSpPr>
          <p:nvPr>
            <p:ph type="body" idx="1"/>
          </p:nvPr>
        </p:nvSpPr>
        <p:spPr>
          <a:xfrm>
            <a:off x="628650" y="968375"/>
            <a:ext cx="7886700" cy="536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A59FA55-0E2A-0BEA-4ABE-36762FE229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423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1408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Titre et contenu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99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99"/>
          <p:cNvSpPr txBox="1"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9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25;p99"/>
          <p:cNvSpPr txBox="1">
            <a:spLocks noGrp="1"/>
          </p:cNvSpPr>
          <p:nvPr>
            <p:ph type="body" idx="1"/>
          </p:nvPr>
        </p:nvSpPr>
        <p:spPr>
          <a:xfrm>
            <a:off x="628650" y="968375"/>
            <a:ext cx="7886700" cy="536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837E0A52-CC32-186A-1904-D1B97C7498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4231"/>
            <a:ext cx="2258573" cy="47244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0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FF66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39;p105"/>
          <p:cNvSpPr/>
          <p:nvPr/>
        </p:nvSpPr>
        <p:spPr>
          <a:xfrm>
            <a:off x="0" y="1"/>
            <a:ext cx="9144000" cy="476672"/>
          </a:xfrm>
          <a:prstGeom prst="rect">
            <a:avLst/>
          </a:prstGeom>
          <a:solidFill>
            <a:srgbClr val="FF6600"/>
          </a:solidFill>
          <a:ln w="12700" cap="flat" cmpd="sng">
            <a:solidFill>
              <a:srgbClr val="FF66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105"/>
          <p:cNvSpPr txBox="1"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prstGeom prst="rect">
            <a:avLst/>
          </a:prstGeom>
          <a:noFill/>
          <a:ln w="9525" cap="flat" cmpd="sng">
            <a:solidFill>
              <a:srgbClr val="FF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pic>
        <p:nvPicPr>
          <p:cNvPr id="41" name="Google Shape;41;p10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600402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11592E-99CB-3BDD-FC86-6A7D83DD7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4B34BC7B-CFC1-C3DE-222E-E659E83433F9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C423F72-D06F-C640-C0C4-611AC58F37A6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A62755C-01C5-01BB-322A-B35384D70AE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37413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re et contenu">
  <p:cSld name="1_Titre et contenu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06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106"/>
          <p:cNvSpPr txBox="1">
            <a:spLocks noGrp="1"/>
          </p:cNvSpPr>
          <p:nvPr>
            <p:ph type="title"/>
          </p:nvPr>
        </p:nvSpPr>
        <p:spPr>
          <a:xfrm>
            <a:off x="0" y="-1"/>
            <a:ext cx="175637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0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" name="Google Shape;46;p10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106"/>
          <p:cNvSpPr txBox="1">
            <a:spLocks noGrp="1"/>
          </p:cNvSpPr>
          <p:nvPr>
            <p:ph type="body" idx="1"/>
          </p:nvPr>
        </p:nvSpPr>
        <p:spPr>
          <a:xfrm>
            <a:off x="534154" y="472440"/>
            <a:ext cx="8066638" cy="1386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275843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Vide">
  <p:cSld name="1_Vide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07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0" name="Google Shape;50;p10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10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107"/>
          <p:cNvSpPr txBox="1">
            <a:spLocks noGrp="1"/>
          </p:cNvSpPr>
          <p:nvPr>
            <p:ph type="title"/>
          </p:nvPr>
        </p:nvSpPr>
        <p:spPr>
          <a:xfrm>
            <a:off x="0" y="-1"/>
            <a:ext cx="175637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7385030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sposition personnalisée">
  <p:cSld name="Disposition personnalisé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03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10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103"/>
          <p:cNvSpPr txBox="1">
            <a:spLocks noGrp="1"/>
          </p:cNvSpPr>
          <p:nvPr>
            <p:ph type="title"/>
          </p:nvPr>
        </p:nvSpPr>
        <p:spPr>
          <a:xfrm>
            <a:off x="-1" y="-1"/>
            <a:ext cx="6047715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3"/>
          <p:cNvSpPr txBox="1">
            <a:spLocks noGrp="1"/>
          </p:cNvSpPr>
          <p:nvPr>
            <p:ph type="body" idx="1"/>
          </p:nvPr>
        </p:nvSpPr>
        <p:spPr>
          <a:xfrm>
            <a:off x="628650" y="967784"/>
            <a:ext cx="7886700" cy="5367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77DB656E-8E6C-477F-211A-CEDA2204BB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423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4128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635549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① 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E64E38B-E7A3-4A1A-A559-0B847F368B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423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2834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6379864" cy="476672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① 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359CA78-C9E8-4A1E-8AEA-0174C017B2F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423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3523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6255904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① Modifiez le style du titre</a:t>
            </a:r>
            <a:endParaRPr lang="en-US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3C0F9BF-8D3B-499E-84F2-5221B9C88C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423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770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>
  <p:cSld name="Deux contenus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Google Shape;33;p104" descr="Une image contenant texte&#10;&#10;Description générée automatiquement"/>
          <p:cNvPicPr preferRelativeResize="0"/>
          <p:nvPr/>
        </p:nvPicPr>
        <p:blipFill rotWithShape="1">
          <a:blip r:embed="rId2">
            <a:alphaModFix/>
          </a:blip>
          <a:srcRect t="1564" b="1564"/>
          <a:stretch/>
        </p:blipFill>
        <p:spPr>
          <a:xfrm>
            <a:off x="0" y="-1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Google Shape;34;p104"/>
          <p:cNvSpPr txBox="1">
            <a:spLocks noGrp="1"/>
          </p:cNvSpPr>
          <p:nvPr>
            <p:ph type="body" idx="1"/>
          </p:nvPr>
        </p:nvSpPr>
        <p:spPr>
          <a:xfrm>
            <a:off x="697116" y="3105339"/>
            <a:ext cx="3817733" cy="3071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 sz="1400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04"/>
          <p:cNvSpPr txBox="1">
            <a:spLocks noGrp="1"/>
          </p:cNvSpPr>
          <p:nvPr>
            <p:ph type="body" idx="2"/>
          </p:nvPr>
        </p:nvSpPr>
        <p:spPr>
          <a:xfrm>
            <a:off x="4879818" y="3105339"/>
            <a:ext cx="3635532" cy="3071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 sz="1400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04"/>
          <p:cNvSpPr txBox="1">
            <a:spLocks noGrp="1"/>
          </p:cNvSpPr>
          <p:nvPr>
            <p:ph type="ctrTitle"/>
          </p:nvPr>
        </p:nvSpPr>
        <p:spPr>
          <a:xfrm>
            <a:off x="3498850" y="2366153"/>
            <a:ext cx="2146300" cy="550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0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39;p105"/>
          <p:cNvSpPr/>
          <p:nvPr/>
        </p:nvSpPr>
        <p:spPr>
          <a:xfrm>
            <a:off x="0" y="1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105"/>
          <p:cNvSpPr txBox="1"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55ED1B9-BA6E-6BFF-4BE8-2BDF8D6983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4231"/>
            <a:ext cx="2258573" cy="47244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re et contenu">
  <p:cSld name="1_Titre et contenu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06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106"/>
          <p:cNvSpPr txBox="1">
            <a:spLocks noGrp="1"/>
          </p:cNvSpPr>
          <p:nvPr>
            <p:ph type="title"/>
          </p:nvPr>
        </p:nvSpPr>
        <p:spPr>
          <a:xfrm>
            <a:off x="0" y="-1"/>
            <a:ext cx="175637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0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" name="Google Shape;46;p10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106"/>
          <p:cNvSpPr txBox="1">
            <a:spLocks noGrp="1"/>
          </p:cNvSpPr>
          <p:nvPr>
            <p:ph type="body" idx="1"/>
          </p:nvPr>
        </p:nvSpPr>
        <p:spPr>
          <a:xfrm>
            <a:off x="534154" y="472440"/>
            <a:ext cx="8066638" cy="1386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Vide">
  <p:cSld name="1_Vide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07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0" name="Google Shape;50;p10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10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107"/>
          <p:cNvSpPr txBox="1">
            <a:spLocks noGrp="1"/>
          </p:cNvSpPr>
          <p:nvPr>
            <p:ph type="title"/>
          </p:nvPr>
        </p:nvSpPr>
        <p:spPr>
          <a:xfrm>
            <a:off x="0" y="-1"/>
            <a:ext cx="175637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garçon&#10;&#10;Le contenu généré par l’IA peut être incorrect.">
            <a:extLst>
              <a:ext uri="{FF2B5EF4-FFF2-40B4-BE49-F238E27FC236}">
                <a16:creationId xmlns:a16="http://schemas.microsoft.com/office/drawing/2014/main" id="{1D558B64-19E6-ED01-ED0C-6A24141667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709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101"/>
          <p:cNvSpPr txBox="1"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62" name="Google Shape;62;p10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0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Titre et contenu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08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108"/>
          <p:cNvSpPr txBox="1"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1" name="Google Shape;71;p10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08"/>
          <p:cNvSpPr txBox="1">
            <a:spLocks noGrp="1"/>
          </p:cNvSpPr>
          <p:nvPr>
            <p:ph type="body" idx="1"/>
          </p:nvPr>
        </p:nvSpPr>
        <p:spPr>
          <a:xfrm>
            <a:off x="628650" y="968375"/>
            <a:ext cx="7886700" cy="536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96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96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9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9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96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3" r:id="rId3"/>
    <p:sldLayoutId id="2147483654" r:id="rId4"/>
    <p:sldLayoutId id="2147483655" r:id="rId5"/>
    <p:sldLayoutId id="2147483656" r:id="rId6"/>
    <p:sldLayoutId id="2147483661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00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5" name="Google Shape;55;p100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6" name="Google Shape;56;p100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Google Shape;57;p100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Google Shape;58;p100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8" r:id="rId1"/>
    <p:sldLayoutId id="2147483660" r:id="rId2"/>
    <p:sldLayoutId id="2147483662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16/01/2026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5100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96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96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9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9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96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0387290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5" r:id="rId3"/>
    <p:sldLayoutId id="2147483676" r:id="rId4"/>
    <p:sldLayoutId id="2147483677" r:id="rId5"/>
    <p:sldLayoutId id="2147483678" r:id="rId6"/>
    <p:sldLayoutId id="2147483680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16/01/2026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0107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54.xml"/><Relationship Id="rId3" Type="http://schemas.openxmlformats.org/officeDocument/2006/relationships/slide" Target="slide2.xml"/><Relationship Id="rId7" Type="http://schemas.openxmlformats.org/officeDocument/2006/relationships/slide" Target="slide4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3.xml"/><Relationship Id="rId5" Type="http://schemas.openxmlformats.org/officeDocument/2006/relationships/slide" Target="slide22.xml"/><Relationship Id="rId4" Type="http://schemas.openxmlformats.org/officeDocument/2006/relationships/slide" Target="slide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0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0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0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"/>
          <p:cNvSpPr txBox="1"/>
          <p:nvPr/>
        </p:nvSpPr>
        <p:spPr>
          <a:xfrm>
            <a:off x="2784970" y="3267123"/>
            <a:ext cx="5774829" cy="3338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u="sng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71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</a:t>
            </a:r>
            <a:r>
              <a:rPr lang="fr-FR" sz="1600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le comparé</a:t>
            </a:r>
            <a:endParaRPr sz="1600" dirty="0">
              <a:solidFill>
                <a:schemeClr val="bg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1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i="0" u="sng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72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</a:t>
            </a:r>
            <a:r>
              <a:rPr lang="fr-FR" sz="1600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le comparé</a:t>
            </a:r>
            <a:endParaRPr lang="fr-FR" sz="1600" dirty="0">
              <a:solidFill>
                <a:schemeClr val="bg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r>
              <a:rPr lang="fr-FR" sz="1600" b="1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73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</a:t>
            </a:r>
            <a:r>
              <a:rPr lang="fr-FR" sz="1600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le comparant</a:t>
            </a:r>
            <a:endParaRPr sz="1600" dirty="0">
              <a:solidFill>
                <a:schemeClr val="bg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1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6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</a:t>
            </a:r>
            <a:r>
              <a:rPr lang="fr-FR" sz="1600" b="1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6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 74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</a:t>
            </a:r>
            <a:r>
              <a:rPr lang="fr-FR" sz="1600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le comparé</a:t>
            </a:r>
            <a:endParaRPr lang="fr-FR" sz="1600" dirty="0">
              <a:solidFill>
                <a:schemeClr val="bg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75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le compar</a:t>
            </a:r>
            <a:r>
              <a:rPr lang="fr-FR" sz="1600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ant</a:t>
            </a:r>
            <a:endParaRPr lang="fr-FR"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endParaRPr lang="fr-FR" sz="1600" dirty="0">
              <a:solidFill>
                <a:schemeClr val="bg1"/>
              </a:solidFill>
            </a:endParaRPr>
          </a:p>
          <a:p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8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76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Évaluation</a:t>
            </a:r>
            <a:endParaRPr lang="fr-FR" sz="1600" dirty="0">
              <a:solidFill>
                <a:schemeClr val="bg1"/>
              </a:solidFill>
            </a:endParaRPr>
          </a:p>
          <a:p>
            <a:endParaRPr lang="fr-FR" sz="1600" dirty="0">
              <a:solidFill>
                <a:schemeClr val="bg1"/>
              </a:solidFill>
            </a:endParaRPr>
          </a:p>
          <a:p>
            <a:endParaRPr lang="fr-FR"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0" i="0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Google Shape;79;p1"/>
          <p:cNvSpPr txBox="1"/>
          <p:nvPr/>
        </p:nvSpPr>
        <p:spPr>
          <a:xfrm>
            <a:off x="3579578" y="2697113"/>
            <a:ext cx="2123388" cy="499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SOMMAIRE</a:t>
            </a:r>
            <a:endParaRPr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D1B85A3-F45E-E054-3777-41BF517E24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6F99527-23CE-3DE3-BF5B-EBB9ACEDE55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6576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A91991F3-FCCF-6341-834B-5A363C391E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0EEEF45-32EC-0AAF-A7EA-33EE060F2F4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9596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DABF34F-DE35-20F6-8D22-D7869E6FB6F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042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35FB733D-B18F-D5F6-A718-6075BB1389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5B32021-A44E-07D6-BEB7-0F9DC47A18F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A002A2-E78C-DB5B-39D7-54C9422DB3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9888453D-A428-2E26-887E-11CEE83FEC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FA60370-5EBA-514B-19CB-7C481608699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755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07B4D0-6366-FA73-7F37-6EEFA2199E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385A5CC7-6770-16CF-30FF-CDB2FE12A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C16FB07-4AFE-928A-7DE6-B2733EE1768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7233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450051-A54F-EE32-F020-E30D9A31F0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66711FC-21B8-2D39-E517-486FBD79A9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34EC748-5439-CC62-1512-EECB3D09A8C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2531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2C9C73-59BB-3B09-27C8-1C775B1556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419FEF73-9C2D-5F0B-7CD6-5398A1AD6C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A76E773-5BAB-C441-E1F2-D91B361DE4C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6165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5461BE-8808-D7FC-1548-967B650CA5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4173FAF9-B67E-E90D-C148-010BC7763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54FA1585-D260-1359-B0FA-1CCAA17E9C1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0606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B73B19-DD57-1428-9E43-FA4E714142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re 12">
            <a:extLst>
              <a:ext uri="{FF2B5EF4-FFF2-40B4-BE49-F238E27FC236}">
                <a16:creationId xmlns:a16="http://schemas.microsoft.com/office/drawing/2014/main" id="{D753BED1-066D-F552-BCD1-56756312DF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B9237EAA-8EEF-C0B4-91B5-0EBF950300F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834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9C9145F7-9BBE-AA4C-5BB4-1DC32639868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10A742-EC32-4FDD-4EA0-016EDF8C31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9">
            <a:extLst>
              <a:ext uri="{FF2B5EF4-FFF2-40B4-BE49-F238E27FC236}">
                <a16:creationId xmlns:a16="http://schemas.microsoft.com/office/drawing/2014/main" id="{758BDE99-0DD9-BDD2-89B0-C03848606F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D2934AF3-C192-A3E5-03CF-0F6B5FD58E9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8863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E22CA0DC-98A1-00AE-0523-BF2590AED4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A68A9A7-A185-4124-18B9-17104F1FABD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B78D1A31-3E65-6A7D-7F1F-02A1A3A1F6B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9207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47F66B22-B1D2-CF84-3BB4-B494AE135E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B88B85F-B090-276F-1FAB-F80C9BEE13B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10D0A2-9117-64B8-8DFF-827DDF2512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9DD648B2-12DF-469D-7CA0-ABCE22C29A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C258E6D-61E7-FA46-E923-09CFF760CA6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97987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AAE479-113E-9DA5-C6E0-5D74AA7B95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3864440E-8380-F88E-E443-0D5AE3E2EA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2D5F328-6410-260F-888A-D6DADBD7114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8174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B8B9D9-493C-281B-F922-AAB768155E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25A0F98-F52B-F1C6-1E6F-617F36DBE6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3104561-65B7-2501-D465-A2FD30E2A07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9348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F5CE89-8257-D061-2294-859F81E56D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3AC44F98-1B99-5A7D-403D-36F3944EEA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44E8388-C789-83E3-DAD6-6758FEB550E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0198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0286C1-9D32-CA04-E501-AA2DEF8D12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1725A001-96B9-A11F-7354-E8CCA91631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E972BC3-A602-6056-4D5D-482B2613606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0379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AB934A-2D7D-3A84-03E8-450C58EE62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30372214-B980-5475-90E6-D680EF9CE4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0AF7049-0DDA-2EF6-EA8A-D10E39FCDA0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4955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B3B080C-D941-50C0-7390-D9B12AEF2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5DFE892-BE7B-5821-53B8-5789967F6C0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24060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351C48-0058-8B5C-F037-034A59E366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1">
            <a:extLst>
              <a:ext uri="{FF2B5EF4-FFF2-40B4-BE49-F238E27FC236}">
                <a16:creationId xmlns:a16="http://schemas.microsoft.com/office/drawing/2014/main" id="{73ADD026-EF8F-A30C-F758-A4842318B2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6F7F265A-010F-2FF8-D4E9-B7E9CE04AAA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7156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73A1C7-1370-5A74-2798-CDD509FAD2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75FBE51C-1A2B-BF71-6935-9A69B3F3E7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E0924E4-34A8-05B5-2DBC-49DFD581A59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88871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DCAE24C5-D902-CC5C-11CA-E690E94312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21D9A2A-6F30-DD78-10BC-94870590E59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12B64254-C650-A8B0-9314-3EB7D2606CD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72493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C15B2F5C-35FE-0499-7B75-DE05DCD216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4369417-C469-61C4-87D5-BF9BA50FDC8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86417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8DA38C-9A0C-DAC9-3682-63F555B95C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1D2248F6-85CF-8179-B4E3-A358B0A72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F6C6C2E-9002-D07D-27F2-EA2E4B3A6F4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84452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1400D5-2CDA-9858-8F86-C69BEBE232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D762ECAA-9E96-DDC2-6C92-DD92A323C0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5193952D-FCD9-BF06-2EEB-087C0A1D72A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57798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C1D0FE-E885-7D38-AF4D-C22ECDE820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2F0EBB06-82A2-0422-343A-20EC4888D6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0F822173-52EB-691F-AB45-6A3A8309902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15558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8D49F1-3440-06D1-4475-3552B0E77A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re 16">
            <a:extLst>
              <a:ext uri="{FF2B5EF4-FFF2-40B4-BE49-F238E27FC236}">
                <a16:creationId xmlns:a16="http://schemas.microsoft.com/office/drawing/2014/main" id="{791BB8C1-208E-D1EB-FFDD-5DB56AA468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48CCDD64-DDE9-6DBD-5B74-E74A2846816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13410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01D266-44CE-4092-0822-0863C7E771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re 16">
            <a:extLst>
              <a:ext uri="{FF2B5EF4-FFF2-40B4-BE49-F238E27FC236}">
                <a16:creationId xmlns:a16="http://schemas.microsoft.com/office/drawing/2014/main" id="{2754667B-3F5F-5DDF-CF63-43DC34817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77A72D79-2672-A6A4-2F06-791B1F6C957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9208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1BA179-6085-3419-F587-D6DC113A76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C27C5B9B-5A3D-5931-5F15-D826406DEB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4425CDB9-7C1A-BC69-991F-BE72F8BE8FC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61007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455AC0-7DAE-AA1D-B8F6-4095A009DE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F7C5528F-1F5C-8C3B-5A07-4A07B06BC1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5CB564AF-56D7-8035-EF76-0F08AC1C74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20974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787EC6-8A82-6FFF-E0AD-8D7EAAAD2B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D62F24DC-CD05-3E21-0C92-7C155B4F9B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807D880-B7FE-18DC-93F3-74EFB7C0E37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38343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5EC923-678C-6442-6F07-A3F60D6318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9">
            <a:extLst>
              <a:ext uri="{FF2B5EF4-FFF2-40B4-BE49-F238E27FC236}">
                <a16:creationId xmlns:a16="http://schemas.microsoft.com/office/drawing/2014/main" id="{734AE5C6-D8C9-80BF-46DD-7D4E75FDD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7E04727E-84C9-313F-42BB-6FDBA5C483F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89602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82DB0ED1-811F-5B83-3AA9-5072DE0BE5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D1D8B4B-0EBF-1191-9CF5-4541258C9A1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21033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55F3658-6A4C-6B63-A5B3-5A7A9842AEF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21083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4C4B1EB8-C2F4-2002-AB88-DDF919EB8B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F370CC2-C823-A4BC-8E19-A87EA01F971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FBED15-BBFD-D8A2-AB74-B102FF50DE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97472B4E-D460-782C-67A6-150D0B9EB4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8803033-B585-2846-2DE7-8A3580C09D1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31274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8FDA1D-0EB8-9E35-94BD-6F73CB7A0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F0349584-9809-94EB-EA3F-682FC135A6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C2E120D-B9B6-FDC7-A4F2-0B9B3C035A5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97977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81A3BF-6876-9672-66C1-6BEC79CF04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5">
            <a:extLst>
              <a:ext uri="{FF2B5EF4-FFF2-40B4-BE49-F238E27FC236}">
                <a16:creationId xmlns:a16="http://schemas.microsoft.com/office/drawing/2014/main" id="{B5FFE8C5-2D0B-8C8A-DDE9-B78181E869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7CE83EE5-7D44-BAD1-6438-8A140F396A0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11265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002EA2-0BA7-DE88-43E6-CEDC99FEB2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1">
            <a:extLst>
              <a:ext uri="{FF2B5EF4-FFF2-40B4-BE49-F238E27FC236}">
                <a16:creationId xmlns:a16="http://schemas.microsoft.com/office/drawing/2014/main" id="{327BB844-0990-6920-DDCC-D89ACC9DE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1A93AEDC-CC17-5D05-0AE5-787EE916FE1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0454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BAEC9C-1B00-07F4-B27D-00E72E3D01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76E53E74-D7FE-5AD3-CDDD-D1D03E676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41E78F6-3EF7-AF8D-CC01-A5F9FF8A2A6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80342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424381-A8BC-9D68-E80E-7F14295F16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re 12">
            <a:extLst>
              <a:ext uri="{FF2B5EF4-FFF2-40B4-BE49-F238E27FC236}">
                <a16:creationId xmlns:a16="http://schemas.microsoft.com/office/drawing/2014/main" id="{EB6D2049-1581-584E-1624-9EA4B59248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8A281704-AB91-CF01-8EFC-F6F5977C5FF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71183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A54C3C-9BFD-6E84-AB9A-451DC09487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re 12">
            <a:extLst>
              <a:ext uri="{FF2B5EF4-FFF2-40B4-BE49-F238E27FC236}">
                <a16:creationId xmlns:a16="http://schemas.microsoft.com/office/drawing/2014/main" id="{914328DC-A2B1-36B0-E41C-6939A6B89D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CCF7A24C-6531-24BD-EC5C-1AB06D4B413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93578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449D7D-A17F-A9C4-12C0-9BE3F97A16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90996A05-A157-7DD9-92CA-A6F3C6CEA4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E014F48-D5AF-DBDB-C8E6-AC899292809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97152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C4A25ACE-5F74-D8F2-8878-86E57E4CB7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60FDEAB-990E-A4D9-3AFF-08669C74A94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06210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110FE073-EB25-C383-E5B3-A0BE936C28A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17281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DFD1C7D4-9030-0BA2-ABC8-801C7832D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88A799C-E5E8-DFAD-9620-D042149BB3E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7">
          <a:extLst>
            <a:ext uri="{FF2B5EF4-FFF2-40B4-BE49-F238E27FC236}">
              <a16:creationId xmlns:a16="http://schemas.microsoft.com/office/drawing/2014/main" id="{E7CE878D-7E00-DACF-2E79-5C099FBA6A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91A0470F-FACE-8729-AC93-DB732A741B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0502D74-2979-51A7-ACFF-C978CC92489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4450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94C5A6-2DE8-64EC-A92C-5B6BE77F66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5">
            <a:extLst>
              <a:ext uri="{FF2B5EF4-FFF2-40B4-BE49-F238E27FC236}">
                <a16:creationId xmlns:a16="http://schemas.microsoft.com/office/drawing/2014/main" id="{D27F60C7-8869-EB6F-76AB-F29FF9A0D2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CCD4FB28-F4FF-AD23-808D-B5D374EE66E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7277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re 12">
            <a:extLst>
              <a:ext uri="{FF2B5EF4-FFF2-40B4-BE49-F238E27FC236}">
                <a16:creationId xmlns:a16="http://schemas.microsoft.com/office/drawing/2014/main" id="{5A943023-DC6D-ED2A-0F8A-849683279D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DF091EBE-F25F-03E9-3DD7-74CD373BB2D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6453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re 12">
            <a:extLst>
              <a:ext uri="{FF2B5EF4-FFF2-40B4-BE49-F238E27FC236}">
                <a16:creationId xmlns:a16="http://schemas.microsoft.com/office/drawing/2014/main" id="{640A59A1-22B2-84E7-1BC7-D0C29818C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B5EEB51E-8AA6-B1E3-447C-C53AE2C11EC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7737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31A278A-3AE5-F6F2-9A9F-334A906E6D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BF700E7-1C21-CA01-71F3-488D6CC4EE2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996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9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Thèm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d84cc96-e4f0-4e7f-873a-a508fb658c41">
      <Terms xmlns="http://schemas.microsoft.com/office/infopath/2007/PartnerControls"/>
    </lcf76f155ced4ddcb4097134ff3c332f>
    <TaxCatchAll xmlns="27f64e36-29aa-44d5-a3e0-06242cad7d4d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6C2C895EEC4E44B0B53F68476E4C38" ma:contentTypeVersion="19" ma:contentTypeDescription="Create a new document." ma:contentTypeScope="" ma:versionID="8e556fe96a2334c42495bf08c01f98ef">
  <xsd:schema xmlns:xsd="http://www.w3.org/2001/XMLSchema" xmlns:xs="http://www.w3.org/2001/XMLSchema" xmlns:p="http://schemas.microsoft.com/office/2006/metadata/properties" xmlns:ns2="cd84cc96-e4f0-4e7f-873a-a508fb658c41" xmlns:ns3="27f64e36-29aa-44d5-a3e0-06242cad7d4d" targetNamespace="http://schemas.microsoft.com/office/2006/metadata/properties" ma:root="true" ma:fieldsID="b3bdd3667257d5e3337ab3dd29947f75" ns2:_="" ns3:_="">
    <xsd:import namespace="cd84cc96-e4f0-4e7f-873a-a508fb658c41"/>
    <xsd:import namespace="27f64e36-29aa-44d5-a3e0-06242cad7d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84cc96-e4f0-4e7f-873a-a508fb658c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4" nillable="true" ma:displayName="Length (seconds)" ma:internalName="MediaLengthInSeconds" ma:readOnly="true">
      <xsd:simpleType>
        <xsd:restriction base="dms:Unknown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f64e36-29aa-44d5-a3e0-06242cad7d4d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0909781d-db56-47c3-b873-85a7506b6ab1}" ma:internalName="TaxCatchAll" ma:showField="CatchAllData" ma:web="27f64e36-29aa-44d5-a3e0-06242cad7d4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69B2741-C8F1-46F5-9A35-A23910A3993E}">
  <ds:schemaRefs>
    <ds:schemaRef ds:uri="http://schemas.openxmlformats.org/package/2006/metadata/core-properties"/>
    <ds:schemaRef ds:uri="http://www.w3.org/XML/1998/namespace"/>
    <ds:schemaRef ds:uri="http://purl.org/dc/terms/"/>
    <ds:schemaRef ds:uri="27f64e36-29aa-44d5-a3e0-06242cad7d4d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microsoft.com/office/infopath/2007/PartnerControls"/>
    <ds:schemaRef ds:uri="cd84cc96-e4f0-4e7f-873a-a508fb658c41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13C1AA5C-5D6F-437E-AB55-11DDF1E0579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d84cc96-e4f0-4e7f-873a-a508fb658c41"/>
    <ds:schemaRef ds:uri="27f64e36-29aa-44d5-a3e0-06242cad7d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7617134-105C-4908-A9B0-983059EDDC1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2520</Words>
  <Application>Microsoft Office PowerPoint</Application>
  <PresentationFormat>Affichage à l'écran (4:3)</PresentationFormat>
  <Paragraphs>325</Paragraphs>
  <Slides>56</Slides>
  <Notes>56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5</vt:i4>
      </vt:variant>
      <vt:variant>
        <vt:lpstr>Titres des diapositives</vt:lpstr>
      </vt:variant>
      <vt:variant>
        <vt:i4>56</vt:i4>
      </vt:variant>
    </vt:vector>
  </HeadingPairs>
  <TitlesOfParts>
    <vt:vector size="66" baseType="lpstr">
      <vt:lpstr>Arial</vt:lpstr>
      <vt:lpstr>Calibri</vt:lpstr>
      <vt:lpstr>Calibri Light</vt:lpstr>
      <vt:lpstr>Symbol</vt:lpstr>
      <vt:lpstr>Verdana</vt:lpstr>
      <vt:lpstr>Thème Office</vt:lpstr>
      <vt:lpstr>1_Thème Office</vt:lpstr>
      <vt:lpstr>2_Thème Office</vt:lpstr>
      <vt:lpstr>3_Thème Office</vt:lpstr>
      <vt:lpstr>9_Thème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Éditions Hatier</dc:creator>
  <cp:lastModifiedBy>LE BOT SANDRA</cp:lastModifiedBy>
  <cp:revision>2</cp:revision>
  <dcterms:created xsi:type="dcterms:W3CDTF">2022-01-07T11:15:07Z</dcterms:created>
  <dcterms:modified xsi:type="dcterms:W3CDTF">2026-01-16T08:44:26Z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0x010100C56C2C895EEC4E44B0B53F68476E4C38</vt:lpwstr>
  </property>
  <property fmtid="{D5CDD505-2E9C-101B-9397-08002B2CF9AE}" pid="3" name="MediaServiceImageTags">
    <vt:lpwstr/>
  </property>
</Properties>
</file>