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4" r:id="rId6"/>
    <p:sldMasterId id="2147483674" r:id="rId7"/>
  </p:sldMasterIdLst>
  <p:notesMasterIdLst>
    <p:notesMasterId r:id="rId73"/>
  </p:notesMasterIdLst>
  <p:sldIdLst>
    <p:sldId id="256" r:id="rId8"/>
    <p:sldId id="257" r:id="rId9"/>
    <p:sldId id="377" r:id="rId10"/>
    <p:sldId id="316" r:id="rId11"/>
    <p:sldId id="317" r:id="rId12"/>
    <p:sldId id="318" r:id="rId13"/>
    <p:sldId id="646" r:id="rId14"/>
    <p:sldId id="321" r:id="rId15"/>
    <p:sldId id="647" r:id="rId16"/>
    <p:sldId id="378" r:id="rId17"/>
    <p:sldId id="369" r:id="rId18"/>
    <p:sldId id="284" r:id="rId19"/>
    <p:sldId id="649" r:id="rId20"/>
    <p:sldId id="650" r:id="rId21"/>
    <p:sldId id="655" r:id="rId22"/>
    <p:sldId id="651" r:id="rId23"/>
    <p:sldId id="652" r:id="rId24"/>
    <p:sldId id="653" r:id="rId25"/>
    <p:sldId id="654" r:id="rId26"/>
    <p:sldId id="307" r:id="rId27"/>
    <p:sldId id="370" r:id="rId28"/>
    <p:sldId id="309" r:id="rId29"/>
    <p:sldId id="333" r:id="rId30"/>
    <p:sldId id="334" r:id="rId31"/>
    <p:sldId id="335" r:id="rId32"/>
    <p:sldId id="336" r:id="rId33"/>
    <p:sldId id="337" r:id="rId34"/>
    <p:sldId id="338" r:id="rId35"/>
    <p:sldId id="339" r:id="rId36"/>
    <p:sldId id="320" r:id="rId37"/>
    <p:sldId id="371" r:id="rId38"/>
    <p:sldId id="297" r:id="rId39"/>
    <p:sldId id="657" r:id="rId40"/>
    <p:sldId id="658" r:id="rId41"/>
    <p:sldId id="659" r:id="rId42"/>
    <p:sldId id="660" r:id="rId43"/>
    <p:sldId id="661" r:id="rId44"/>
    <p:sldId id="662" r:id="rId45"/>
    <p:sldId id="663" r:id="rId46"/>
    <p:sldId id="295" r:id="rId47"/>
    <p:sldId id="382" r:id="rId48"/>
    <p:sldId id="384" r:id="rId49"/>
    <p:sldId id="385" r:id="rId50"/>
    <p:sldId id="381" r:id="rId51"/>
    <p:sldId id="386" r:id="rId52"/>
    <p:sldId id="387" r:id="rId53"/>
    <p:sldId id="372" r:id="rId54"/>
    <p:sldId id="322" r:id="rId55"/>
    <p:sldId id="665" r:id="rId56"/>
    <p:sldId id="666" r:id="rId57"/>
    <p:sldId id="667" r:id="rId58"/>
    <p:sldId id="668" r:id="rId59"/>
    <p:sldId id="669" r:id="rId60"/>
    <p:sldId id="670" r:id="rId61"/>
    <p:sldId id="671" r:id="rId62"/>
    <p:sldId id="461" r:id="rId63"/>
    <p:sldId id="466" r:id="rId64"/>
    <p:sldId id="467" r:id="rId65"/>
    <p:sldId id="469" r:id="rId66"/>
    <p:sldId id="464" r:id="rId67"/>
    <p:sldId id="462" r:id="rId68"/>
    <p:sldId id="468" r:id="rId69"/>
    <p:sldId id="373" r:id="rId70"/>
    <p:sldId id="470" r:id="rId71"/>
    <p:sldId id="644" r:id="rId7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2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2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6" name="LEMAIRE LOUHANNE" initials="LL" lastIdx="4" clrIdx="16">
    <p:extLst>
      <p:ext uri="{19B8F6BF-5375-455C-9EA6-DF929625EA0E}">
        <p15:presenceInfo xmlns:p15="http://schemas.microsoft.com/office/powerpoint/2012/main" userId="S::LLEMAIRE@editions-hatier.fr::a1b6b622-126c-424e-b556-9693f133b9e2" providerId="AD"/>
      </p:ext>
    </p:extLst>
  </p:cmAuthor>
  <p:cmAuthor id="17" name="LE BOT SANDRA" initials="SL" lastIdx="4" clrIdx="17">
    <p:extLst>
      <p:ext uri="{19B8F6BF-5375-455C-9EA6-DF929625EA0E}">
        <p15:presenceInfo xmlns:p15="http://schemas.microsoft.com/office/powerpoint/2012/main" userId="S::SLEBOT@editions-hatier.fr::5fe4e071-d3f4-40df-970f-ee8fcf8983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7932FA"/>
    <a:srgbClr val="2C7CDC"/>
    <a:srgbClr val="A49EB4"/>
    <a:srgbClr val="A7A1B7"/>
    <a:srgbClr val="8F79B6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949F8D-A9E0-4A8F-BEC0-2A1064A0A38D}" v="1" dt="2026-01-15T17:35:31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4" autoAdjust="0"/>
    <p:restoredTop sz="69249" autoAdjust="0"/>
  </p:normalViewPr>
  <p:slideViewPr>
    <p:cSldViewPr snapToGrid="0">
      <p:cViewPr varScale="1">
        <p:scale>
          <a:sx n="76" d="100"/>
          <a:sy n="76" d="100"/>
        </p:scale>
        <p:origin x="2484" y="9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notesMaster" Target="notesMasters/notesMaster1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126" Type="http://schemas.microsoft.com/office/2018/10/relationships/authors" Target="author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24" Type="http://schemas.openxmlformats.org/officeDocument/2006/relationships/tableStyles" Target="tableStyles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1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(utilisation des centaines)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3 200 = 4 × 800.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: </a:t>
            </a:r>
            <a:r>
              <a:rPr lang="fr-FR" b="0" i="0" dirty="0"/>
              <a:t>Chaque coureur doit parcourir 800 mètres.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48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 doivent reconnaitre une situation où l’on ajoute.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On cherche combien l’éléphant pesait au départ.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sait-on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sait combien de kilogrammes il a gagné et combien il pèse à la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À la fin, pèse-t-il plus ou moins qu’au départ ?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Plus, puisqu’il a pris des kilogrammes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 et essayez de représenter le schéma en barres qui correspond au problème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 peut représenter l’histoire dans l’ordre ou on peut aussi reconnaitre le schéma en barres qui correspond au problème.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318B349F-B9B7-885F-0347-778FF877AB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>
            <a:extLst>
              <a:ext uri="{FF2B5EF4-FFF2-40B4-BE49-F238E27FC236}">
                <a16:creationId xmlns:a16="http://schemas.microsoft.com/office/drawing/2014/main" id="{753519D6-C58C-D293-640E-B2FCE7259E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6:notes">
            <a:extLst>
              <a:ext uri="{FF2B5EF4-FFF2-40B4-BE49-F238E27FC236}">
                <a16:creationId xmlns:a16="http://schemas.microsoft.com/office/drawing/2014/main" id="{7C35D1B1-6EE5-E88E-BD3B-8342781930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C’est un problème où on a une situation au départ, on ajoute et on a une situation de fin. 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correspond à notre problème. Il faut maintenant placer les nombres à l’intérieur.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place t-on dans la grande barre, c’est-à-dire ce qu’on a à la fin ? → 657.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6:notes">
            <a:extLst>
              <a:ext uri="{FF2B5EF4-FFF2-40B4-BE49-F238E27FC236}">
                <a16:creationId xmlns:a16="http://schemas.microsoft.com/office/drawing/2014/main" id="{E3795BB5-3025-8524-B2EE-26F9FA75535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03216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>
          <a:extLst>
            <a:ext uri="{FF2B5EF4-FFF2-40B4-BE49-F238E27FC236}">
              <a16:creationId xmlns:a16="http://schemas.microsoft.com/office/drawing/2014/main" id="{8B3442DB-5C68-F887-94EE-E281E967B7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>
            <a:extLst>
              <a:ext uri="{FF2B5EF4-FFF2-40B4-BE49-F238E27FC236}">
                <a16:creationId xmlns:a16="http://schemas.microsoft.com/office/drawing/2014/main" id="{40675CC8-42A3-DECB-C5CF-2422F1B44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>
            <a:extLst>
              <a:ext uri="{FF2B5EF4-FFF2-40B4-BE49-F238E27FC236}">
                <a16:creationId xmlns:a16="http://schemas.microsoft.com/office/drawing/2014/main" id="{99B7E129-9BD5-6260-9391-C79F153102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Combien l’éléphant pèse-t-il au départ ?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ne sait pas, c’est ce que l’on cherche. On place un point d’interrogation dans la barre du départ.</a:t>
            </a:r>
            <a:endParaRPr lang="fr-FR"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7:notes">
            <a:extLst>
              <a:ext uri="{FF2B5EF4-FFF2-40B4-BE49-F238E27FC236}">
                <a16:creationId xmlns:a16="http://schemas.microsoft.com/office/drawing/2014/main" id="{69A45976-BE1D-7F88-FB1A-D5C20E8B506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41344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>
          <a:extLst>
            <a:ext uri="{FF2B5EF4-FFF2-40B4-BE49-F238E27FC236}">
              <a16:creationId xmlns:a16="http://schemas.microsoft.com/office/drawing/2014/main" id="{C6D93749-2431-A8E9-CF61-86CBA606D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>
            <a:extLst>
              <a:ext uri="{FF2B5EF4-FFF2-40B4-BE49-F238E27FC236}">
                <a16:creationId xmlns:a16="http://schemas.microsoft.com/office/drawing/2014/main" id="{9903CE6F-7CDF-410E-488C-EBB7923F8D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>
            <a:extLst>
              <a:ext uri="{FF2B5EF4-FFF2-40B4-BE49-F238E27FC236}">
                <a16:creationId xmlns:a16="http://schemas.microsoft.com/office/drawing/2014/main" id="{78997FC1-B758-BF6A-399F-728AD811763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place-t-on dans la barre « on ajoute » ? </a:t>
            </a:r>
            <a:r>
              <a:rPr lang="fr-FR" sz="1200" b="0" i="1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563,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car c’est le nombre de kilogrammes que l’éléphant gagne.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>
            <a:extLst>
              <a:ext uri="{FF2B5EF4-FFF2-40B4-BE49-F238E27FC236}">
                <a16:creationId xmlns:a16="http://schemas.microsoft.com/office/drawing/2014/main" id="{24AAA60F-321B-B236-E802-94DED2C2DED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2088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>
          <a:extLst>
            <a:ext uri="{FF2B5EF4-FFF2-40B4-BE49-F238E27FC236}">
              <a16:creationId xmlns:a16="http://schemas.microsoft.com/office/drawing/2014/main" id="{D56E4C72-D674-A09D-B210-9FC2C2CFB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>
            <a:extLst>
              <a:ext uri="{FF2B5EF4-FFF2-40B4-BE49-F238E27FC236}">
                <a16:creationId xmlns:a16="http://schemas.microsoft.com/office/drawing/2014/main" id="{494ABB5E-E4A2-F841-4D7C-103B16DB23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>
            <a:extLst>
              <a:ext uri="{FF2B5EF4-FFF2-40B4-BE49-F238E27FC236}">
                <a16:creationId xmlns:a16="http://schemas.microsoft.com/office/drawing/2014/main" id="{4BB170EA-8553-4EC3-B64F-B7E3BC5337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représente notre problème.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écrivez le calcul qui permet de trouver la valeur que l’on cherche.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élèves lèvent leur ardoise lorsqu’ils ont fini. Valider discrètement d’un signe de tête.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>
            <a:extLst>
              <a:ext uri="{FF2B5EF4-FFF2-40B4-BE49-F238E27FC236}">
                <a16:creationId xmlns:a16="http://schemas.microsoft.com/office/drawing/2014/main" id="{6597EEF5-538D-74FC-ACF2-9A66319F8E6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30404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FD737A4E-9868-1529-DCE6-D04FFF2AA4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:notes">
            <a:extLst>
              <a:ext uri="{FF2B5EF4-FFF2-40B4-BE49-F238E27FC236}">
                <a16:creationId xmlns:a16="http://schemas.microsoft.com/office/drawing/2014/main" id="{00C84DBC-B5EB-6AB5-0F37-EBD52E84272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20:notes">
            <a:extLst>
              <a:ext uri="{FF2B5EF4-FFF2-40B4-BE49-F238E27FC236}">
                <a16:creationId xmlns:a16="http://schemas.microsoft.com/office/drawing/2014/main" id="{5BD8EEC3-4B5C-C877-1D20-C337C6FB0D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cherche la valeur d’une des petites barres : il faut donc faire une soustraction.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Le calcul qui permet de résoudre le problème est : 657 – 563.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</a:t>
            </a:r>
            <a:r>
              <a:rPr lang="fr-FR" b="0" i="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donner le résultat. </a:t>
            </a:r>
            <a:endParaRPr b="0" i="1" dirty="0"/>
          </a:p>
        </p:txBody>
      </p:sp>
      <p:sp>
        <p:nvSpPr>
          <p:cNvPr id="302" name="Google Shape;302;p20:notes">
            <a:extLst>
              <a:ext uri="{FF2B5EF4-FFF2-40B4-BE49-F238E27FC236}">
                <a16:creationId xmlns:a16="http://schemas.microsoft.com/office/drawing/2014/main" id="{78832215-71A6-CA6C-C9F9-98505347811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69109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>
          <a:extLst>
            <a:ext uri="{FF2B5EF4-FFF2-40B4-BE49-F238E27FC236}">
              <a16:creationId xmlns:a16="http://schemas.microsoft.com/office/drawing/2014/main" id="{62A43FCE-25B2-0CAE-FC60-EDF9A8B742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>
            <a:extLst>
              <a:ext uri="{FF2B5EF4-FFF2-40B4-BE49-F238E27FC236}">
                <a16:creationId xmlns:a16="http://schemas.microsoft.com/office/drawing/2014/main" id="{B3E54165-A2B3-F048-016A-D8B3E2BA48B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1:notes">
            <a:extLst>
              <a:ext uri="{FF2B5EF4-FFF2-40B4-BE49-F238E27FC236}">
                <a16:creationId xmlns:a16="http://schemas.microsoft.com/office/drawing/2014/main" id="{8181F7E0-C90B-7C36-F35A-ED287A6095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657 – 563 = 94.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formuler une phrase-réponse. </a:t>
            </a:r>
            <a:endParaRPr lang="fr-FR" b="0" i="1" dirty="0"/>
          </a:p>
        </p:txBody>
      </p:sp>
      <p:sp>
        <p:nvSpPr>
          <p:cNvPr id="312" name="Google Shape;312;p21:notes">
            <a:extLst>
              <a:ext uri="{FF2B5EF4-FFF2-40B4-BE49-F238E27FC236}">
                <a16:creationId xmlns:a16="http://schemas.microsoft.com/office/drawing/2014/main" id="{52F89F2C-5A81-6967-2209-D6AD63F51BD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84216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>
          <a:extLst>
            <a:ext uri="{FF2B5EF4-FFF2-40B4-BE49-F238E27FC236}">
              <a16:creationId xmlns:a16="http://schemas.microsoft.com/office/drawing/2014/main" id="{82364404-2E58-2FCF-0753-53D7A67F3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>
            <a:extLst>
              <a:ext uri="{FF2B5EF4-FFF2-40B4-BE49-F238E27FC236}">
                <a16:creationId xmlns:a16="http://schemas.microsoft.com/office/drawing/2014/main" id="{2B7E66FF-E0D5-3F68-63E1-E7B2975DE0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22:notes">
            <a:extLst>
              <a:ext uri="{FF2B5EF4-FFF2-40B4-BE49-F238E27FC236}">
                <a16:creationId xmlns:a16="http://schemas.microsoft.com/office/drawing/2014/main" id="{BC551ED1-5E50-90FA-DBA7-8CC80F12C5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L’éléphant pesait 94 kilogrammes à la naissance.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Comment</a:t>
            </a:r>
            <a:r>
              <a:rPr lang="fr-FR" b="0" i="1" baseline="0" dirty="0"/>
              <a:t> peut-on vérifier que cette réponse est correcte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Faire émerger que, s’il pesait 94 kg au départ et que l’on en ajoute 563 kg, on obtient bien 657 kg à la fin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(94 + 563 = 657).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322" name="Google Shape;322;p22:notes">
            <a:extLst>
              <a:ext uri="{FF2B5EF4-FFF2-40B4-BE49-F238E27FC236}">
                <a16:creationId xmlns:a16="http://schemas.microsoft.com/office/drawing/2014/main" id="{8FFB9B7E-F9A3-3395-9A80-EC2029F0004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63373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3 × 42 = 126.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126 enfants sont inscrits au basket.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</a:t>
            </a: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on peut construire le schéma barre après barre en reprenant l’histoire dans l’ordre chronologique. On peut aussi reconnaitre le schéma directement.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Faire verbaliser que c’est une situation où l’on enlève.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</a:t>
            </a:r>
            <a:r>
              <a:rPr lang="fr-FR" sz="1200" b="0" i="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u="none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le schéma</a:t>
            </a:r>
            <a:r>
              <a:rPr lang="fr-FR" sz="1200" b="0" i="1" u="none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qui montre que l’on a enlevé. La grande barre est celle qui représente ce qu’on a au départ. On va compléter ce schéma.</a:t>
            </a:r>
            <a:endParaRPr lang="fr-FR" i="1"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Sait-on combien de pommes de pin on avait au départ ? </a:t>
            </a:r>
            <a:r>
              <a:rPr lang="fr-FR" sz="1200" b="0" i="1" u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Non,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u="none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On place le point d’interrogation dans la grande barre.</a:t>
            </a:r>
            <a:endParaRPr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u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8340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autre information a-t-on ? → Il y a 238 pommes de pin à la fin.</a:t>
            </a:r>
          </a:p>
        </p:txBody>
      </p:sp>
      <p:sp>
        <p:nvSpPr>
          <p:cNvPr id="268" name="Google Shape;26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98113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place-t-on dans la barre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vide ? → 215, car c’est le nombre de pommes de pin qui sont tombées, c’est-à-dire, celles que l’on enlève.</a:t>
            </a:r>
          </a:p>
        </p:txBody>
      </p:sp>
      <p:sp>
        <p:nvSpPr>
          <p:cNvPr id="268" name="Google Shape;26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673994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représente notre problème.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 calcul avez-vous écrit 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Interroger un élève pour qu’il indique l’opération qu’il a écrite.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87814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cherche la valeur de la grande barre, il faut donc faire une addition.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Le calcul qui permet de résoudre le problème est : 238 + 215.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</a:t>
            </a:r>
            <a:r>
              <a:rPr lang="fr-FR" b="0" i="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donner le résultat. </a:t>
            </a:r>
            <a:endParaRPr b="0" i="1" dirty="0"/>
          </a:p>
        </p:txBody>
      </p:sp>
      <p:sp>
        <p:nvSpPr>
          <p:cNvPr id="302" name="Google Shape;302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2430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238 + 215 = 453.</a:t>
            </a:r>
            <a:endParaRPr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formuler une phrase-réponse. </a:t>
            </a:r>
            <a:endParaRPr b="0" i="1" dirty="0"/>
          </a:p>
        </p:txBody>
      </p:sp>
      <p:sp>
        <p:nvSpPr>
          <p:cNvPr id="312" name="Google Shape;312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0011942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y avait 453 pommes de pin dans l’arbre au départ.</a:t>
            </a:r>
          </a:p>
        </p:txBody>
      </p:sp>
      <p:sp>
        <p:nvSpPr>
          <p:cNvPr id="322" name="Google Shape;322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1781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 doivent reconnaitre une situation où l’on ajoute.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On cherche combien de pièces Zoé a gagnées.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sait-on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sait combien de pièces elle avait au départ et combien elle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en a à la fin.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À la fin, a-t-elle plus ou moins de pièces qu’au départ ?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Plus, puisqu’elle a gagné des pièces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 et essayez de représenter le schéma en barres qui correspond au problème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fr-FR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on prend l’histoire dans l’ordre, on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peut représenter en premier les pièces que Zoé avait au départ.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Sait-on combien elle en avait ?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1 500 pièces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479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87 + 62 + 203 = 352.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a 352 voitures à vendre.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o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 peut construire le schéma barre après barre en reprenant l’histoire dans l’ordre chronologique. On peut aussi reconnaitre le schéma directement.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Faire verbaliser que c’est une situation où l’on enlève.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7F35E1E8-D56D-577A-7E2A-570ADF783D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>
            <a:extLst>
              <a:ext uri="{FF2B5EF4-FFF2-40B4-BE49-F238E27FC236}">
                <a16:creationId xmlns:a16="http://schemas.microsoft.com/office/drawing/2014/main" id="{43E9D13F-1E36-21D5-DED3-E6DB301ED1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6:notes">
            <a:extLst>
              <a:ext uri="{FF2B5EF4-FFF2-40B4-BE49-F238E27FC236}">
                <a16:creationId xmlns:a16="http://schemas.microsoft.com/office/drawing/2014/main" id="{DBDA9AB5-C197-8379-7ECF-09BD11F0154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le schéma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qui montre que l’on a enlevé. La grande barre est celle qui représente ce qu’on a au départ. On va compléter ce schéma.</a:t>
            </a: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Sait-on combien de feuilles on avait au départ ?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1 000.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On place 1 000 dans la grande barre.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6:notes">
            <a:extLst>
              <a:ext uri="{FF2B5EF4-FFF2-40B4-BE49-F238E27FC236}">
                <a16:creationId xmlns:a16="http://schemas.microsoft.com/office/drawing/2014/main" id="{0608DDAD-2C6C-95C9-A4CD-5FFA3B347B6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58056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>
          <a:extLst>
            <a:ext uri="{FF2B5EF4-FFF2-40B4-BE49-F238E27FC236}">
              <a16:creationId xmlns:a16="http://schemas.microsoft.com/office/drawing/2014/main" id="{82FA014F-0A50-983E-00ED-099F16D51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>
            <a:extLst>
              <a:ext uri="{FF2B5EF4-FFF2-40B4-BE49-F238E27FC236}">
                <a16:creationId xmlns:a16="http://schemas.microsoft.com/office/drawing/2014/main" id="{3091BD64-1A5F-700D-8F20-30852CC4C1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>
            <a:extLst>
              <a:ext uri="{FF2B5EF4-FFF2-40B4-BE49-F238E27FC236}">
                <a16:creationId xmlns:a16="http://schemas.microsoft.com/office/drawing/2014/main" id="{69E0CFC6-4C94-97B6-9618-91A93E579C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autre information a-t-on ? → Il reste 173 feuilles à la fin.</a:t>
            </a:r>
          </a:p>
        </p:txBody>
      </p:sp>
      <p:sp>
        <p:nvSpPr>
          <p:cNvPr id="268" name="Google Shape;268;p17:notes">
            <a:extLst>
              <a:ext uri="{FF2B5EF4-FFF2-40B4-BE49-F238E27FC236}">
                <a16:creationId xmlns:a16="http://schemas.microsoft.com/office/drawing/2014/main" id="{5676EE03-E7E4-57B1-5E11-D3E4A0F894C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606672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>
          <a:extLst>
            <a:ext uri="{FF2B5EF4-FFF2-40B4-BE49-F238E27FC236}">
              <a16:creationId xmlns:a16="http://schemas.microsoft.com/office/drawing/2014/main" id="{6E5ADC6D-C45A-1F2A-E333-FD236D96D3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>
            <a:extLst>
              <a:ext uri="{FF2B5EF4-FFF2-40B4-BE49-F238E27FC236}">
                <a16:creationId xmlns:a16="http://schemas.microsoft.com/office/drawing/2014/main" id="{94C1CD43-C749-C329-3059-7AFF631D7A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>
            <a:extLst>
              <a:ext uri="{FF2B5EF4-FFF2-40B4-BE49-F238E27FC236}">
                <a16:creationId xmlns:a16="http://schemas.microsoft.com/office/drawing/2014/main" id="{5211E0C7-735E-EB71-D46E-53DBEBC110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place-t-on dans la barre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vide ? → Un point d’interrogation car on cherche combien de feuilles on a utilisé.</a:t>
            </a:r>
          </a:p>
        </p:txBody>
      </p:sp>
      <p:sp>
        <p:nvSpPr>
          <p:cNvPr id="268" name="Google Shape;268;p17:notes">
            <a:extLst>
              <a:ext uri="{FF2B5EF4-FFF2-40B4-BE49-F238E27FC236}">
                <a16:creationId xmlns:a16="http://schemas.microsoft.com/office/drawing/2014/main" id="{582F4EF7-B8E6-5C0C-6CC8-97D175BCFF8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2414328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>
          <a:extLst>
            <a:ext uri="{FF2B5EF4-FFF2-40B4-BE49-F238E27FC236}">
              <a16:creationId xmlns:a16="http://schemas.microsoft.com/office/drawing/2014/main" id="{2C6E1E7E-A45C-E6B1-A0FF-348F5671EA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>
            <a:extLst>
              <a:ext uri="{FF2B5EF4-FFF2-40B4-BE49-F238E27FC236}">
                <a16:creationId xmlns:a16="http://schemas.microsoft.com/office/drawing/2014/main" id="{D920BC1E-C65B-9009-764D-AD10BF93B6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>
            <a:extLst>
              <a:ext uri="{FF2B5EF4-FFF2-40B4-BE49-F238E27FC236}">
                <a16:creationId xmlns:a16="http://schemas.microsoft.com/office/drawing/2014/main" id="{984D5D13-496F-8CE5-555A-C669B5FC451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représente notre problème.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 calcul avez-vous écrit 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Interroger un élève pour qu’il indique l’opération qu’il a écrite.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>
            <a:extLst>
              <a:ext uri="{FF2B5EF4-FFF2-40B4-BE49-F238E27FC236}">
                <a16:creationId xmlns:a16="http://schemas.microsoft.com/office/drawing/2014/main" id="{D795D624-2588-6F36-EA84-32C0FA96B12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10154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CC37A612-5154-087B-D13A-B7E2E816B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:notes">
            <a:extLst>
              <a:ext uri="{FF2B5EF4-FFF2-40B4-BE49-F238E27FC236}">
                <a16:creationId xmlns:a16="http://schemas.microsoft.com/office/drawing/2014/main" id="{85E88F54-10F5-F8D6-A270-EFD1729788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20:notes">
            <a:extLst>
              <a:ext uri="{FF2B5EF4-FFF2-40B4-BE49-F238E27FC236}">
                <a16:creationId xmlns:a16="http://schemas.microsoft.com/office/drawing/2014/main" id="{7FDFBCA2-FE9F-8739-5F4D-E8C2946D1C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cherche la valeur d’une des petites barres, il faut donc faire une soustraction.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Le calcul qui permet de résoudre le problème est : 1 000 – 173.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</a:t>
            </a:r>
            <a:r>
              <a:rPr lang="fr-FR" b="0" i="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donner le résultat. </a:t>
            </a:r>
            <a:endParaRPr b="0" i="1" dirty="0"/>
          </a:p>
        </p:txBody>
      </p:sp>
      <p:sp>
        <p:nvSpPr>
          <p:cNvPr id="302" name="Google Shape;302;p20:notes">
            <a:extLst>
              <a:ext uri="{FF2B5EF4-FFF2-40B4-BE49-F238E27FC236}">
                <a16:creationId xmlns:a16="http://schemas.microsoft.com/office/drawing/2014/main" id="{5194794B-3297-7387-2486-FA9D46146C0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0840589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>
          <a:extLst>
            <a:ext uri="{FF2B5EF4-FFF2-40B4-BE49-F238E27FC236}">
              <a16:creationId xmlns:a16="http://schemas.microsoft.com/office/drawing/2014/main" id="{1F252B4F-BAAC-F98B-4E7B-A8ABD2C11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>
            <a:extLst>
              <a:ext uri="{FF2B5EF4-FFF2-40B4-BE49-F238E27FC236}">
                <a16:creationId xmlns:a16="http://schemas.microsoft.com/office/drawing/2014/main" id="{CB030A52-CAF9-CD50-274D-07CDCDFCC0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1:notes">
            <a:extLst>
              <a:ext uri="{FF2B5EF4-FFF2-40B4-BE49-F238E27FC236}">
                <a16:creationId xmlns:a16="http://schemas.microsoft.com/office/drawing/2014/main" id="{E2548710-3ABD-B6C6-D045-A60B9073117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1 000 – 173 = 827.</a:t>
            </a:r>
            <a:endParaRPr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formuler une phrase-réponse. </a:t>
            </a:r>
            <a:endParaRPr b="0" i="1" dirty="0"/>
          </a:p>
        </p:txBody>
      </p:sp>
      <p:sp>
        <p:nvSpPr>
          <p:cNvPr id="312" name="Google Shape;312;p21:notes">
            <a:extLst>
              <a:ext uri="{FF2B5EF4-FFF2-40B4-BE49-F238E27FC236}">
                <a16:creationId xmlns:a16="http://schemas.microsoft.com/office/drawing/2014/main" id="{2A718289-E363-D4C2-A2B4-593A303658F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490256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>
          <a:extLst>
            <a:ext uri="{FF2B5EF4-FFF2-40B4-BE49-F238E27FC236}">
              <a16:creationId xmlns:a16="http://schemas.microsoft.com/office/drawing/2014/main" id="{2D32350D-4286-B677-7A5E-6291AE690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>
            <a:extLst>
              <a:ext uri="{FF2B5EF4-FFF2-40B4-BE49-F238E27FC236}">
                <a16:creationId xmlns:a16="http://schemas.microsoft.com/office/drawing/2014/main" id="{5D87C60E-40BC-70AA-9677-8F5ED398A01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22:notes">
            <a:extLst>
              <a:ext uri="{FF2B5EF4-FFF2-40B4-BE49-F238E27FC236}">
                <a16:creationId xmlns:a16="http://schemas.microsoft.com/office/drawing/2014/main" id="{7866481D-C9A7-2BF6-B338-1EAD7FAE75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827 feuilles on été utilisées.</a:t>
            </a:r>
          </a:p>
        </p:txBody>
      </p:sp>
      <p:sp>
        <p:nvSpPr>
          <p:cNvPr id="322" name="Google Shape;322;p22:notes">
            <a:extLst>
              <a:ext uri="{FF2B5EF4-FFF2-40B4-BE49-F238E27FC236}">
                <a16:creationId xmlns:a16="http://schemas.microsoft.com/office/drawing/2014/main" id="{CB9357ED-EB4A-E3AB-8B14-757FF55451D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0587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les pièces que Zoé avait au départ.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se passe-t-il ensuite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? → Zoé gagne des pièces.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Combien Zoé gagne-t-elle de pièces ? → On ne sait pas,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 faut donc mettre un point d’interrogation dans la barre qui correspond à ce que Zoé gagne.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Où doit-on placer cette barre ? À côté de la barre qui contient 1500 ou en dessous ? → À côté,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car on ajoute des pièces.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457473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u="none" dirty="0"/>
              <a:t>Distribuer la fiche photocopiable n° 68.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u="none" dirty="0"/>
              <a:t>Expliquer que l’objectif ici est de dénombrer les figures de chaque catégorie puis de construire un diagramme pour y placer les résultats.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u="none" dirty="0"/>
              <a:t>Combien y a-t-il de formes différentes ? </a:t>
            </a:r>
            <a:r>
              <a:rPr lang="fr-FR" b="0" i="1" u="none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fr-FR" b="0" i="1" u="none" dirty="0"/>
              <a:t>4 (cœur, croix, étoile et flèche).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u="none" dirty="0"/>
              <a:t>Comment peut-on tracer le diagramme ? </a:t>
            </a:r>
            <a:r>
              <a:rPr lang="fr-FR" b="0" i="1" u="none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fr-FR" b="0" i="1" u="none" dirty="0"/>
              <a:t>En comptant les figures de chaque forme : les étoiles, les cœurs, les flèches, etc.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u="none" dirty="0"/>
              <a:t>Commencez par compter le nombre de cœurs, puis, tracez une barre qui correspond à ce nombre.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u="none" strike="noStrike" dirty="0"/>
              <a:t>Laisser quelques minutes aux élèves pour dénombrer les figures et compléter le diagramme puis f</a:t>
            </a:r>
            <a:r>
              <a:rPr lang="fr-FR" b="0" u="none" dirty="0"/>
              <a:t>aire une correction collective en interrogeant des élèves.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u="none" dirty="0"/>
              <a:t>Combien y a-t-il de cœurs ?</a:t>
            </a:r>
            <a:r>
              <a:rPr lang="fr-FR" b="0" i="1" u="none" dirty="0">
                <a:latin typeface="Calibri" panose="020F0502020204030204" pitchFamily="34" charset="0"/>
                <a:cs typeface="Calibri" panose="020F0502020204030204" pitchFamily="34" charset="0"/>
              </a:rPr>
              <a:t> → 5.</a:t>
            </a:r>
            <a:endParaRPr b="0" u="none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40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562557E2-36F5-5D11-2255-2374682D4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262E44FE-D03B-1CE6-B152-51708F4234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28B4A230-6FAF-8C03-F4FD-FFD9CB0BC2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trace un rectangle qui monte jusqu’à la graduation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Combien y a-t-il d’étoiles ?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 → 4.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64015025-9C27-BEBE-A78A-14B117EDB7D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3006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D121BE78-6331-63E4-DA05-ED46C461B9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DD85AB04-AE56-B48B-9D7E-424D7125AF7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19C96ADE-1594-D44C-DCD1-42C8F2AE40C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trace un rectangle qui monte jusqu’à la graduation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Combien y a-t-il de flèches ?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 → 1.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70D446CD-C000-CD92-0B60-62B63289503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6920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FCC9AD24-FB56-8845-919C-FDDF28F33F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3658EB75-5420-047A-0604-2803FB16DA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97750EAB-4E85-C83B-870F-621A5D6262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trace un rectangle qui monte jusqu’à la graduation 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Combien y a-t-il de croix ?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 → 4.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169B669C-EEE1-5423-D969-D571796FDE5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11119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153756F5-E59C-C982-2075-A82115399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A61EF160-06D6-F7EA-CB7B-B81563C64C6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DEED1C07-E9D7-D873-8475-3BA7232F92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trace un rectangle qui monte jusqu’à la graduation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 fini de tracer le diagramme. Vous allez pouvoir répondre à la question : combien y a-t-il de figures en tout ? Écrivez le calcul sur votre ardoise et trouvez le résultat.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Laissez une minute puis interroger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1508E96D-3E08-24E7-9B89-EE4F0B20A6E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85830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576A71FA-830B-9150-5FB0-1482A3F0A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F4019020-DDFA-7CA2-F2C9-618BC406A3B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9A4548E3-F0D0-6064-2B8E-8AA70F68F9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doit ajouter chaque nombre de figures : 5 + 4 + 1 + 4 = 14.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Il y a 14 figures en tout.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BCDBBD4B-BA1B-6E49-51A3-461A4BAC6FA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0114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>
          <a:extLst>
            <a:ext uri="{FF2B5EF4-FFF2-40B4-BE49-F238E27FC236}">
              <a16:creationId xmlns:a16="http://schemas.microsoft.com/office/drawing/2014/main" id="{DCAC1972-CABF-5D8A-C8E8-6C226E215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>
            <a:extLst>
              <a:ext uri="{FF2B5EF4-FFF2-40B4-BE49-F238E27FC236}">
                <a16:creationId xmlns:a16="http://schemas.microsoft.com/office/drawing/2014/main" id="{7BD6FD97-349E-B4DF-EDEC-CE16A021A14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>
            <a:extLst>
              <a:ext uri="{FF2B5EF4-FFF2-40B4-BE49-F238E27FC236}">
                <a16:creationId xmlns:a16="http://schemas.microsoft.com/office/drawing/2014/main" id="{5CE622D5-38C6-49B4-7A79-F6BD3560F1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Procéder à une vérification du résultat trouvé en dénombrant les figures présentes sur l’image.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>
            <a:extLst>
              <a:ext uri="{FF2B5EF4-FFF2-40B4-BE49-F238E27FC236}">
                <a16:creationId xmlns:a16="http://schemas.microsoft.com/office/drawing/2014/main" id="{FD21498F-D22C-91A6-5D45-C714C1220F2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17545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0" name="Google Shape;1100;p6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n peut construire le schéma barre après barre en reprenant l’histoire dans l’ordre chronologique. On peut aussi reconnaitre le schéma directement.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Faire verbaliser que c’est une situation où l’on ajoute.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101" name="Google Shape;1101;p6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48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5687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>
          <a:extLst>
            <a:ext uri="{FF2B5EF4-FFF2-40B4-BE49-F238E27FC236}">
              <a16:creationId xmlns:a16="http://schemas.microsoft.com/office/drawing/2014/main" id="{A930BFFD-15D9-10EE-8E5F-F1C9F32F0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6:notes">
            <a:extLst>
              <a:ext uri="{FF2B5EF4-FFF2-40B4-BE49-F238E27FC236}">
                <a16:creationId xmlns:a16="http://schemas.microsoft.com/office/drawing/2014/main" id="{3210A7AF-61C5-12C6-622D-FCDFC93451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6:notes">
            <a:extLst>
              <a:ext uri="{FF2B5EF4-FFF2-40B4-BE49-F238E27FC236}">
                <a16:creationId xmlns:a16="http://schemas.microsoft.com/office/drawing/2014/main" id="{FFD618FF-4DFF-71EF-C9B6-927ED502B5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le schéma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qui montre que l’on a ajouté. La grande barre est celle qui représente ce qu’on a à la fin. On va compléter ce schéma.</a:t>
            </a: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Sait-on combien de tuiles il doit y avoir à la fin ?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→ 1 400.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On place 1 400 dans la grande barre.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6:notes">
            <a:extLst>
              <a:ext uri="{FF2B5EF4-FFF2-40B4-BE49-F238E27FC236}">
                <a16:creationId xmlns:a16="http://schemas.microsoft.com/office/drawing/2014/main" id="{59B79FB6-E572-1037-B978-6882FD3D420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8308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pièces que Zoé gagne.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Combien a-t-elle de pièces à la fin ?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1 730 pièces.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Où place-t-on la barre correspondante ? → En dessous (ou au-dessus) : c’est la grande barre qui correspond à ce qu’on obtient quand on a ajouté les pièces que Zoé gagne à celles de départ.</a:t>
            </a:r>
            <a:endParaRPr lang="fr-FR"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lang="fr-FR"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439596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>
          <a:extLst>
            <a:ext uri="{FF2B5EF4-FFF2-40B4-BE49-F238E27FC236}">
              <a16:creationId xmlns:a16="http://schemas.microsoft.com/office/drawing/2014/main" id="{59CE30CE-CBDF-4357-5490-8ED0A6BB5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>
            <a:extLst>
              <a:ext uri="{FF2B5EF4-FFF2-40B4-BE49-F238E27FC236}">
                <a16:creationId xmlns:a16="http://schemas.microsoft.com/office/drawing/2014/main" id="{04427F00-4DF0-85EA-28E6-706C136CE2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>
            <a:extLst>
              <a:ext uri="{FF2B5EF4-FFF2-40B4-BE49-F238E27FC236}">
                <a16:creationId xmlns:a16="http://schemas.microsoft.com/office/drawing/2014/main" id="{75A128ED-7E55-C8A3-D904-711B96FFF0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Quelle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autre information a-t-on ? → Il a posé 985 tuiles : c’est ce qu’on a au départ.</a:t>
            </a:r>
          </a:p>
        </p:txBody>
      </p:sp>
      <p:sp>
        <p:nvSpPr>
          <p:cNvPr id="268" name="Google Shape;268;p17:notes">
            <a:extLst>
              <a:ext uri="{FF2B5EF4-FFF2-40B4-BE49-F238E27FC236}">
                <a16:creationId xmlns:a16="http://schemas.microsoft.com/office/drawing/2014/main" id="{FBD030AE-D59B-A4F1-F153-5019F582BD9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077486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>
          <a:extLst>
            <a:ext uri="{FF2B5EF4-FFF2-40B4-BE49-F238E27FC236}">
              <a16:creationId xmlns:a16="http://schemas.microsoft.com/office/drawing/2014/main" id="{05CB5A2D-E761-E1D2-5689-210631288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7:notes">
            <a:extLst>
              <a:ext uri="{FF2B5EF4-FFF2-40B4-BE49-F238E27FC236}">
                <a16:creationId xmlns:a16="http://schemas.microsoft.com/office/drawing/2014/main" id="{BC965D3B-A610-EB19-1557-645A40EAC7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p17:notes">
            <a:extLst>
              <a:ext uri="{FF2B5EF4-FFF2-40B4-BE49-F238E27FC236}">
                <a16:creationId xmlns:a16="http://schemas.microsoft.com/office/drawing/2014/main" id="{D8D95ED6-B91E-07D5-A003-3063E60AED6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place-t-on dans la barre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vide ? → Un point d’interrogation car on cherche combien de tuiles il faut ajouter.</a:t>
            </a:r>
          </a:p>
        </p:txBody>
      </p:sp>
      <p:sp>
        <p:nvSpPr>
          <p:cNvPr id="268" name="Google Shape;268;p17:notes">
            <a:extLst>
              <a:ext uri="{FF2B5EF4-FFF2-40B4-BE49-F238E27FC236}">
                <a16:creationId xmlns:a16="http://schemas.microsoft.com/office/drawing/2014/main" id="{5B953080-E384-3DE8-B234-F907B1FB796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404400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>
          <a:extLst>
            <a:ext uri="{FF2B5EF4-FFF2-40B4-BE49-F238E27FC236}">
              <a16:creationId xmlns:a16="http://schemas.microsoft.com/office/drawing/2014/main" id="{1052EF08-6A76-19EF-EF33-DFD8D097F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>
            <a:extLst>
              <a:ext uri="{FF2B5EF4-FFF2-40B4-BE49-F238E27FC236}">
                <a16:creationId xmlns:a16="http://schemas.microsoft.com/office/drawing/2014/main" id="{37C83491-937F-DC44-B458-40D8380EF78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>
            <a:extLst>
              <a:ext uri="{FF2B5EF4-FFF2-40B4-BE49-F238E27FC236}">
                <a16:creationId xmlns:a16="http://schemas.microsoft.com/office/drawing/2014/main" id="{BBB35520-EE23-A183-D15B-A431A7AB90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représente notre problème.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Quel calcul avez-vous écrit ?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Interroger un élève pour qu’il indique l’opération qu’il a écrite.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>
            <a:extLst>
              <a:ext uri="{FF2B5EF4-FFF2-40B4-BE49-F238E27FC236}">
                <a16:creationId xmlns:a16="http://schemas.microsoft.com/office/drawing/2014/main" id="{59DFAA04-3072-9575-B2AE-CFDDCCD8AA4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7711539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A507459B-4B1D-4512-73B8-6545545C8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:notes">
            <a:extLst>
              <a:ext uri="{FF2B5EF4-FFF2-40B4-BE49-F238E27FC236}">
                <a16:creationId xmlns:a16="http://schemas.microsoft.com/office/drawing/2014/main" id="{A7E348D0-0D6D-D657-7339-0AC8A5CF3EC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20:notes">
            <a:extLst>
              <a:ext uri="{FF2B5EF4-FFF2-40B4-BE49-F238E27FC236}">
                <a16:creationId xmlns:a16="http://schemas.microsoft.com/office/drawing/2014/main" id="{E477D8C5-7787-4B7D-B8C5-C3EE3CA45F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cherche la valeur d’une des petites barres, il faut donc faire une soustraction.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Le calcul qui permet de résoudre le problème est : 1 400 – 985.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</a:t>
            </a:r>
            <a:r>
              <a:rPr lang="fr-FR" b="0" i="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donner le résultat. </a:t>
            </a:r>
            <a:endParaRPr b="0" i="1" dirty="0"/>
          </a:p>
        </p:txBody>
      </p:sp>
      <p:sp>
        <p:nvSpPr>
          <p:cNvPr id="302" name="Google Shape;302;p20:notes">
            <a:extLst>
              <a:ext uri="{FF2B5EF4-FFF2-40B4-BE49-F238E27FC236}">
                <a16:creationId xmlns:a16="http://schemas.microsoft.com/office/drawing/2014/main" id="{0E883D48-784F-BACC-514C-D4C67E4CF11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091037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>
          <a:extLst>
            <a:ext uri="{FF2B5EF4-FFF2-40B4-BE49-F238E27FC236}">
              <a16:creationId xmlns:a16="http://schemas.microsoft.com/office/drawing/2014/main" id="{0481F684-DC5D-2E1E-6A22-928DEB177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>
            <a:extLst>
              <a:ext uri="{FF2B5EF4-FFF2-40B4-BE49-F238E27FC236}">
                <a16:creationId xmlns:a16="http://schemas.microsoft.com/office/drawing/2014/main" id="{B065EAAD-4E39-D6DA-632A-67483B95F3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1:notes">
            <a:extLst>
              <a:ext uri="{FF2B5EF4-FFF2-40B4-BE49-F238E27FC236}">
                <a16:creationId xmlns:a16="http://schemas.microsoft.com/office/drawing/2014/main" id="{BF114D13-BA43-0012-F0C6-590F6A2D2B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1 400 – 985 = 415</a:t>
            </a:r>
            <a:endParaRPr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formuler une phrase-réponse. </a:t>
            </a:r>
            <a:endParaRPr b="0" i="1" dirty="0"/>
          </a:p>
        </p:txBody>
      </p:sp>
      <p:sp>
        <p:nvSpPr>
          <p:cNvPr id="312" name="Google Shape;312;p21:notes">
            <a:extLst>
              <a:ext uri="{FF2B5EF4-FFF2-40B4-BE49-F238E27FC236}">
                <a16:creationId xmlns:a16="http://schemas.microsoft.com/office/drawing/2014/main" id="{A38552F3-8A2E-7CFF-1DB7-C49B684EDBE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349409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>
          <a:extLst>
            <a:ext uri="{FF2B5EF4-FFF2-40B4-BE49-F238E27FC236}">
              <a16:creationId xmlns:a16="http://schemas.microsoft.com/office/drawing/2014/main" id="{7CAC2321-45F4-2152-55D2-3D189B477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>
            <a:extLst>
              <a:ext uri="{FF2B5EF4-FFF2-40B4-BE49-F238E27FC236}">
                <a16:creationId xmlns:a16="http://schemas.microsoft.com/office/drawing/2014/main" id="{C903FDAB-B1C2-4E07-1414-1DEB63D1FF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22:notes">
            <a:extLst>
              <a:ext uri="{FF2B5EF4-FFF2-40B4-BE49-F238E27FC236}">
                <a16:creationId xmlns:a16="http://schemas.microsoft.com/office/drawing/2014/main" id="{FF780B25-AC60-7E1E-8851-2A5CC19B35F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doit encore poser 415 tuiles.</a:t>
            </a:r>
          </a:p>
        </p:txBody>
      </p:sp>
      <p:sp>
        <p:nvSpPr>
          <p:cNvPr id="322" name="Google Shape;322;p22:notes">
            <a:extLst>
              <a:ext uri="{FF2B5EF4-FFF2-40B4-BE49-F238E27FC236}">
                <a16:creationId xmlns:a16="http://schemas.microsoft.com/office/drawing/2014/main" id="{4C5357B5-3252-42AC-EEF9-36061AB7F4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234152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Distribuer la fiche photocopiable n° 69.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Expliquer que certaines figures sont cachées et que l’objectif est de retrouver les valeurs manquantes en se servant des informations données pour finir de construire le diagramme.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strike="noStrike" dirty="0">
                <a:latin typeface="Calibri" panose="020F0502020204030204" pitchFamily="34" charset="0"/>
              </a:rPr>
              <a:t>Laisser quelques minutes aux élèves pour tracer les barres manquantes du diagramme, puis, 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strike="noStrike" dirty="0">
                <a:latin typeface="Calibri" panose="020F0502020204030204" pitchFamily="34" charset="0"/>
              </a:rPr>
              <a:t>Quelle information utile le diagramme nous donne-t-il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il y a 2 carrés.</a:t>
            </a:r>
            <a:endParaRPr lang="fr-FR" b="0" i="1" strike="noStrike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strike="noStrike" dirty="0">
                <a:latin typeface="Calibri" panose="020F0502020204030204" pitchFamily="34" charset="0"/>
              </a:rPr>
              <a:t>Que peut-on en déduire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il y a 2 hexagones car il y a autant de carrés que d’hexagones.</a:t>
            </a:r>
            <a:endParaRPr lang="fr-FR" b="0" i="1" strike="noStrike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89E3F0C-85DA-C008-54D8-3462AAD29F0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311161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EC576-1E8F-C302-3FFE-CEA70A46C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96AB432-E840-E23A-061A-A595EB1195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AB85C4-AB9A-F497-1C8E-A0E1E75E70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trace un rectangle qui monte jusqu’à la graduation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Combien y a-t-il de disques ?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 → 5. On peut compter ceux que l’on voit et on sait qu’il n’y a pas de disques cachés.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F47768A-1CDA-0EF0-4B68-087C6E1D79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26AC8F7-50FB-4166-706A-17B02B4487C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66951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72DB5D-A33A-F1FB-AFE6-B0444CEC2D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C7D04BD-E856-E33A-B04A-4B805B53F6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4460EB5-3291-07A6-BA59-E0B684ACE4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trace un rectangle qui monte jusqu’à la graduation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Combien y a-t-il de triangles ?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 → Il faut le calculer en se servant du nombre total de figures.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Interroger un élève pour qu’il explique sa démarche.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91F4F9-BC29-34ED-A15E-75C3EE68DE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876E83F-29CC-A2B2-F826-0D54848EE4A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4994926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3D8B7-9527-0FBA-9B4C-75FDA2D454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EE395BE-F12E-A5F6-E83B-0729D50A33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225DA31-C4A1-70C3-D78B-3C3C76A01C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calcule le nombre de figures déjà présentes : 5 + 2 + 2 =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les enlève du nombre total de figures : 15 – 9 = 6.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Il y a donc 6 triangles.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9101B15-A388-1F2A-4771-2B045AF994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1BAEE25-01C4-6C39-9F5D-3C729A4635A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8432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5" name="Google Shape;275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Voici le schéma en barres qui représente notre problème.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présent, écrivez le calcul qui permet de trouver la valeur que l’on cherche.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Les élèves lèvent leur ardoise lorsqu’ils ont fini. Valider discrètement d’un signe de tête.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236051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2FD96-8B3B-ED57-E54E-1F99789EE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C9591C-E574-8C7C-5DBA-A6769DBD06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08E5EA-C3AF-F788-30B3-7567657ED0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trace un rectangle qui monte jusqu’à la graduation 6.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DF25529-D7F0-F69C-74BB-F3C43DD8E4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D83F65-60F0-7C68-EC82-B0E98868642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93330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D1D15-A8B9-57D3-0859-D16BCB82C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C451B33-F846-B6CF-83B8-E04EA2481F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3330A12-B8C7-12A1-F59B-8238F4DB06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On va vérifier.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EA943C5-DC58-2562-B938-103F604EF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38A2E85-E9E7-89FB-1174-8F6E6E95CB1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815085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BAE009-9840-7C61-C03D-97AC6D78F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880633F-9C9C-8B0B-9F61-4008504B4D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98BCA3-454F-88D4-9789-0A0E52576E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</a:rPr>
              <a:t>Il y avait bien 5 disques, 6 triangles, 2 hexagones et 2 carrés.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41EB46C-AB28-D394-79B0-C76BD98ECA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3E47500-C5B5-BFCF-3F9B-F54E562BC58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09291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Expliquer que les élèves devront répondre dans le cadre 1.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problèmes, 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et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en barres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500 – 88 = 412.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faut poser 412 pièces pour finir le puzzle.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Expliquer que les élèves devront répondre dans le cadre 2.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en barre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1 237 + 130 = 1 367.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y avait 1 367 baguettes le matin.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1" name="Google Shape;301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cherche la valeur d’une des petites barres : il faut donc faire une soustraction.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Le calcul qui permet de résoudre le problème est : 1 730 – 1 500.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</a:t>
            </a:r>
            <a:r>
              <a:rPr lang="fr-FR" b="0" i="0" dirty="0">
                <a:extLst>
                  <a:ext uri="http://customooxmlschemas.google.com/">
              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textRoundtripDataId="3"/>
                  </a:ext>
                </a:extLst>
              </a:rPr>
              <a:t>donner le résultat. </a:t>
            </a:r>
            <a:endParaRPr b="0" i="1" dirty="0"/>
          </a:p>
        </p:txBody>
      </p:sp>
      <p:sp>
        <p:nvSpPr>
          <p:cNvPr id="302" name="Google Shape;302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3002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1" name="Google Shape;31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1 730 – 1 500 = 230.</a:t>
            </a:r>
            <a:endParaRPr b="0" i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fr-FR" b="0" i="0" dirty="0"/>
              <a:t>Demander à un élève de formuler une phrase réponse. </a:t>
            </a:r>
            <a:endParaRPr b="0" i="1" dirty="0"/>
          </a:p>
        </p:txBody>
      </p:sp>
      <p:sp>
        <p:nvSpPr>
          <p:cNvPr id="312" name="Google Shape;312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556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1" name="Google Shape;32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Zoé a gagné 230 pièces.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Comment</a:t>
            </a:r>
            <a:r>
              <a:rPr lang="fr-FR" b="0" i="1" baseline="0" dirty="0"/>
              <a:t> peut-on vérifier que cette réponse est correcte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Faire émerger que, si on avait 1 500 pièces au départ et que l’on en ajoute 230, on obtient bien 1 730 pièces à la fin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(1 500 + 230 = 1 730).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i="0" dirty="0"/>
          </a:p>
        </p:txBody>
      </p:sp>
      <p:sp>
        <p:nvSpPr>
          <p:cNvPr id="322" name="Google Shape;322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857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9B4C23D-1C7D-14FF-911B-434453C2D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CC047F46-1534-F44F-78A7-CE69D6C839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588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A292EB21-90A2-6969-71A7-3E11A53554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4967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54487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4942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810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733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98348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82613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714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51497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5701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04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4EC52AB7-1D9C-DF97-7F58-C1A09AA32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  <p:sldLayoutId id="2147483663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189486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8" r:id="rId3"/>
    <p:sldLayoutId id="2147483669" r:id="rId4"/>
    <p:sldLayoutId id="2147483670" r:id="rId5"/>
    <p:sldLayoutId id="2147483671" r:id="rId6"/>
    <p:sldLayoutId id="2147483673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246040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3.xml"/><Relationship Id="rId3" Type="http://schemas.openxmlformats.org/officeDocument/2006/relationships/slide" Target="slide2.xml"/><Relationship Id="rId7" Type="http://schemas.openxmlformats.org/officeDocument/2006/relationships/slide" Target="slide4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21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327284"/>
            <a:ext cx="5774829" cy="296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transformation (ajout)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l’état initial (ajout)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l’état initial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transformation (retrait)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transformation (ajout)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109DDE-ACF3-A249-29C6-A81140BF1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3B8179F-7CF1-107B-1940-50CA40D298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596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06AB593-1454-0FDB-42E6-B125A60793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44EAECF-629C-D8BC-93BE-4F9FFCDC3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CD645F-7C39-D438-99A4-E4F4AEDAE9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>
          <a:extLst>
            <a:ext uri="{FF2B5EF4-FFF2-40B4-BE49-F238E27FC236}">
              <a16:creationId xmlns:a16="http://schemas.microsoft.com/office/drawing/2014/main" id="{5CEA9279-9AAA-A187-E775-130F7415D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800AB699-C5DC-235E-2278-E0F4B822F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B7F512D-F461-C45B-B888-0290412C52D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25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>
          <a:extLst>
            <a:ext uri="{FF2B5EF4-FFF2-40B4-BE49-F238E27FC236}">
              <a16:creationId xmlns:a16="http://schemas.microsoft.com/office/drawing/2014/main" id="{F009433E-91CA-1447-56CB-0BA44841D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418DC1D-FBB4-1002-DA88-DAFAD0265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9A017EA-A4A5-DE66-9DA8-5B7E576F02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4837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>
          <a:extLst>
            <a:ext uri="{FF2B5EF4-FFF2-40B4-BE49-F238E27FC236}">
              <a16:creationId xmlns:a16="http://schemas.microsoft.com/office/drawing/2014/main" id="{89327B10-1494-49F4-5A46-EC53952D0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3C886E3-22C8-2AD6-8699-153EB108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CF13C72-9E6E-6CF4-6C6A-4F4FB7B128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26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>
          <a:extLst>
            <a:ext uri="{FF2B5EF4-FFF2-40B4-BE49-F238E27FC236}">
              <a16:creationId xmlns:a16="http://schemas.microsoft.com/office/drawing/2014/main" id="{457E3142-744F-55D2-B9F6-558D6A3409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5FC976E6-B595-4E5D-4ECF-9C80419420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84F0531-7C29-782C-B304-DED8CF88A28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806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0A18DCE0-40C0-5145-4AED-E0610EF8B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2E11159A-A2DB-BFB1-192F-59D92054E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4FD0ACB2-3F60-92EB-5046-BDD074404D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9133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>
          <a:extLst>
            <a:ext uri="{FF2B5EF4-FFF2-40B4-BE49-F238E27FC236}">
              <a16:creationId xmlns:a16="http://schemas.microsoft.com/office/drawing/2014/main" id="{A54A0F68-AF8D-3325-36DC-032704F73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7B7669B-6179-F560-1915-7728772D8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8729A8B-2690-01F9-1562-E56AA55AEB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31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>
          <a:extLst>
            <a:ext uri="{FF2B5EF4-FFF2-40B4-BE49-F238E27FC236}">
              <a16:creationId xmlns:a16="http://schemas.microsoft.com/office/drawing/2014/main" id="{DF6F60B0-C4F4-E14C-0834-ED52391721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23297A4-7B38-8597-47CB-11733D1AF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C32059A-8545-3033-7762-F5EC6ACA882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82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EACDFFF-105E-7CEA-F005-D937197072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EC87841-5DF2-B000-E92C-37380D8A29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5E4E126-3D81-4686-163C-6B07E20E33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2BD8ABA-8D53-4D15-7B00-4F931C0FE4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4519322-55C1-ACDE-1D13-BCB26BC1E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3D8B9A-912D-DCCF-B889-A6CD9E27A5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C2BBAEFA-247F-A2D7-CA47-AC79340B6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585E9956-DE5B-E496-C656-2D3D56B1DD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50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AA8ED496-4C0A-3AA6-3555-3F4ACBAE5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8BACCE7-FB36-1A7E-FFA4-ED0DC45490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971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BB217F67-07E1-3263-5A6A-73AA11D1E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269D02A8-9B20-CB8A-43EA-826B8EABDA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6310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C545658-372E-36DE-9AFE-50E7B2039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D244259-3645-BCF6-FDFF-4255643D0E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586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7D213B8-3DCD-BDDF-EF44-E532DB041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1F2DBD9-0B01-7273-BEE5-E7A87D37D2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250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0AE6BB72-9848-6ABA-B448-44A595FEB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A3F99A4-6010-ABF4-A1C4-54D8BEA1866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582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AA1EE25-19A4-28B0-F413-B71F6E025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C0379AA-F76E-7229-782D-2E0EB046F5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707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B5597DB-4338-2D6C-190F-05F4DCDF1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61E5687-260F-4D66-20AA-912C826868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406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FA6A53B-FB4B-9A29-F25E-B3CA134DF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A163E9A-5D21-48F6-92DC-947F92947E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24230B-03CB-2C92-A718-BE12B32BFB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B0BCD7E-B408-CBA2-8F93-67EE395A6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D25F390-A2C4-5AF7-8AC6-BB6EC6C18D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>
          <a:extLst>
            <a:ext uri="{FF2B5EF4-FFF2-40B4-BE49-F238E27FC236}">
              <a16:creationId xmlns:a16="http://schemas.microsoft.com/office/drawing/2014/main" id="{C72EACF9-C838-7666-8F4C-F37656C139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6705C766-4861-5708-597B-54AD7ADD5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0033E18-55B4-4E31-D0CE-295AC3A48F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798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>
          <a:extLst>
            <a:ext uri="{FF2B5EF4-FFF2-40B4-BE49-F238E27FC236}">
              <a16:creationId xmlns:a16="http://schemas.microsoft.com/office/drawing/2014/main" id="{BB987BB0-9806-B668-CD32-C669FD23C3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DAED53FB-A463-19F7-692E-48BDC92A5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0B98E51-D742-A8F5-F072-FDDC16D880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894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>
          <a:extLst>
            <a:ext uri="{FF2B5EF4-FFF2-40B4-BE49-F238E27FC236}">
              <a16:creationId xmlns:a16="http://schemas.microsoft.com/office/drawing/2014/main" id="{8688B4DF-42EF-B11C-B667-894C1E765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84FA77D5-469C-DB13-9197-760FAD30F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E99D44B-C73C-80DF-7225-ACEE122B75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9244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>
          <a:extLst>
            <a:ext uri="{FF2B5EF4-FFF2-40B4-BE49-F238E27FC236}">
              <a16:creationId xmlns:a16="http://schemas.microsoft.com/office/drawing/2014/main" id="{875F8DD0-A56B-1F24-CB2F-E72BB797B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6E1665A-AC65-F70B-A512-7428DD87DB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F72CFA0-485D-BB21-342D-B2E6C699610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371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B6EBF525-6451-01BA-077B-B44C2099E1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707442E-A5A1-1955-D0C3-251B88004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C765BB2-A9A3-DCC9-76F4-AFFC57F2A8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300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>
          <a:extLst>
            <a:ext uri="{FF2B5EF4-FFF2-40B4-BE49-F238E27FC236}">
              <a16:creationId xmlns:a16="http://schemas.microsoft.com/office/drawing/2014/main" id="{7E513A45-FCAD-99AA-735E-39F7CD933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0205939-B227-740B-F7D1-DCF36D888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12D4AEF-203E-C1D1-BE92-69253A25B3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524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>
          <a:extLst>
            <a:ext uri="{FF2B5EF4-FFF2-40B4-BE49-F238E27FC236}">
              <a16:creationId xmlns:a16="http://schemas.microsoft.com/office/drawing/2014/main" id="{140056A2-1569-F61F-AFC4-D39FAD41E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4ABC2862-5D35-D065-6535-11F5304D4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524F3B4-906B-B6D4-F327-4BA93B5724E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330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E03C545-6618-778A-49D0-F1E3D0EB2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7B4470B-420D-0947-02ED-9A338B5269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4678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C382448-AF27-8436-B3E3-FB30EB48C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0AF7CCE-F5A6-2B2B-B831-197E796AD8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8F62E8F2-81B1-8E2C-56A9-106745E61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780C9F0-DA11-0298-406F-92FB956AB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670EC7-A1EF-E144-457A-505BB5DA77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565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E57EB341-3A04-9DFA-A4F3-CBD118654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27BA372-B4CB-1158-DD1D-9AA8F4123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F2B3C0-220B-756F-D833-3E94587563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8259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DB8E42A1-24EC-3031-7B1C-FEBF73654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B278EF9-1D5C-5C54-B170-FB5766534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FB42FA5-CD5A-7198-B0F4-804A11B9AE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074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0D931A57-5F74-D7F3-1BEA-4404DDE31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6615B52-8EC8-60B9-890B-9775DE6C1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392A86-3871-6A1C-2807-DF20E4D2D6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613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35D20F6C-38F1-8AE4-3525-B88AC5173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A3F95B0-14F8-A019-0CAD-2D0F405CB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2C74EB1-53B8-E735-DABD-36B6555938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92582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>
          <a:extLst>
            <a:ext uri="{FF2B5EF4-FFF2-40B4-BE49-F238E27FC236}">
              <a16:creationId xmlns:a16="http://schemas.microsoft.com/office/drawing/2014/main" id="{7AAFDF02-DC3E-67D2-5F9C-8D6075D7E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601475B-397D-C52C-76F5-89D569E5D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F878B72-0049-4261-177E-91907244DA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9521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6A8C768-A992-BB96-7928-26613823DF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86B4C26F-3BBF-2AF6-C0BD-8A80B8DD8D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A7C870-B6A7-3C9E-4034-38A74C2ECD8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>
          <a:extLst>
            <a:ext uri="{FF2B5EF4-FFF2-40B4-BE49-F238E27FC236}">
              <a16:creationId xmlns:a16="http://schemas.microsoft.com/office/drawing/2014/main" id="{03528ABE-C37A-EBB1-2E14-57BE5911D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AF9BAFD-AC7F-67F5-DEF8-F2CDB197E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9112151-DFEB-3879-C22A-7303974733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85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31C1320-348D-0719-07DA-EFF665067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E4FCE20-CF1B-F359-3CE4-F3D993B3D3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4429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>
          <a:extLst>
            <a:ext uri="{FF2B5EF4-FFF2-40B4-BE49-F238E27FC236}">
              <a16:creationId xmlns:a16="http://schemas.microsoft.com/office/drawing/2014/main" id="{14110260-AEB1-DC69-5450-C72E60995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4575CB8-3474-1A03-B945-A66AE2C64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92297A2-847A-622F-4C25-0E11173FAE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17814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>
          <a:extLst>
            <a:ext uri="{FF2B5EF4-FFF2-40B4-BE49-F238E27FC236}">
              <a16:creationId xmlns:a16="http://schemas.microsoft.com/office/drawing/2014/main" id="{FE07738D-82A3-44E2-F2AB-695DDA59F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14C12C8-9D4A-6F4E-B846-3921FD055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FA0897C7-DEC9-449B-04CB-AA643A5D592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2735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>
          <a:extLst>
            <a:ext uri="{FF2B5EF4-FFF2-40B4-BE49-F238E27FC236}">
              <a16:creationId xmlns:a16="http://schemas.microsoft.com/office/drawing/2014/main" id="{D4536D61-B8EC-CBBB-80F4-0581F978FA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7392609-B1D1-69E9-13BC-42DC60CB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F5E1572-B8D7-7249-1ED3-06DF3FEB682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6862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>
          <a:extLst>
            <a:ext uri="{FF2B5EF4-FFF2-40B4-BE49-F238E27FC236}">
              <a16:creationId xmlns:a16="http://schemas.microsoft.com/office/drawing/2014/main" id="{53A88380-20E5-90A7-E0BA-EB428B418F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DF95970-9C8C-70A0-4040-F794407F1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A4ABB23-0976-2BB0-0627-6D30E99C44D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7383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>
          <a:extLst>
            <a:ext uri="{FF2B5EF4-FFF2-40B4-BE49-F238E27FC236}">
              <a16:creationId xmlns:a16="http://schemas.microsoft.com/office/drawing/2014/main" id="{74B09530-17EC-E97B-9DC9-B9EEF9F65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6B96ADD3-72C4-BD95-5E44-49FE4F14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87DDBF5-D7B5-06D0-EA67-40489B1E874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846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>
          <a:extLst>
            <a:ext uri="{FF2B5EF4-FFF2-40B4-BE49-F238E27FC236}">
              <a16:creationId xmlns:a16="http://schemas.microsoft.com/office/drawing/2014/main" id="{C4067B85-A4D1-520F-5D70-8FB0BEBE6A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1F4D5B0-FECD-ABFF-287F-F1DFB08AB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7DB8CA-24A2-B5E7-46F6-FA1364A6D7C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89261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B3F4C5CD-EAE3-294E-DA2E-CC067669B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DDD0AE61-63E0-C6CB-59C2-61849D0D12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039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8A7F67-E637-A4B6-4AE5-E1875D1EF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32A7A225-ACDB-E6C9-3CB3-4F295508D3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9B663C3-BB85-3B0E-48B7-156E08868D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07516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FAFE2-61D5-BA9E-2BAF-8AF09320FE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06550210-E994-730C-C9FB-1EBC75BD8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B329F07-75EE-39BF-9649-153CB52F8A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9676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C77C6-37B9-6DCC-A5D1-2F3F938EA7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AB755FC7-03C6-8043-F921-D7D917DEA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72FE497-6B02-1809-7F77-90B8F21535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22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EE63F97A-FA73-328E-7AF0-CE8863FAC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8DEDB93-6C64-9BE0-6FBD-6AFCEE4C0D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7458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3F3E34-03CF-35B0-D45E-EFC28BECD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DEDABB0-4D13-0971-A9AE-940BD6D20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7097A03-C1D5-3CCD-16A5-86EB64E11B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53762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81335-296C-24ED-0620-B21522617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1540D8F-59A1-682E-0190-92C819B97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1AB1FE1-3E16-7CA9-3680-6204326E37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1661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9CFE42-EAD7-9A5C-BA18-7989850FA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2BDD3DE8-F6B4-8021-6A48-43AA4EBA0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D147AF2-6EF0-D452-184E-EA843799B4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8494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AB1B47F-9DED-4234-9A37-F2287EEC43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5EF18C1-E327-7AF7-8198-B468D5C25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B394B6C-0205-E74E-5027-AC006B90621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BCC076D-2B61-14C6-9D06-5AC3E6752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A3FA531-C192-5C58-B171-CE5D6C7254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E5320EB7-BA14-642D-AE01-80D54F420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C00AD0D-2FE2-FE87-FD5D-68792FBEAB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25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99A268FB-EA79-4742-C60C-4CCE2F081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8E1253B-1A60-3D81-F939-20861AF20D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6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1C9BCEB-330F-659E-2653-A3A962E2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B7726D6-2460-24FB-559F-6E9E6D9D9BD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1315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315138A-8ECA-4911-91A9-1ED2F082B4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2770</Words>
  <Application>Microsoft Office PowerPoint</Application>
  <PresentationFormat>Affichage à l'écran (4:3)</PresentationFormat>
  <Paragraphs>269</Paragraphs>
  <Slides>65</Slides>
  <Notes>65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65</vt:i4>
      </vt:variant>
    </vt:vector>
  </HeadingPairs>
  <TitlesOfParts>
    <vt:vector size="72" baseType="lpstr">
      <vt:lpstr>Arial</vt:lpstr>
      <vt:lpstr>Calibri</vt:lpstr>
      <vt:lpstr>Verdana</vt:lpstr>
      <vt:lpstr>Thème Office</vt:lpstr>
      <vt:lpstr>1_Thème Office</vt:lpstr>
      <vt:lpstr>2_Thème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2026-01-16T08:44:31Z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