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5.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6.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7.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8.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4"/>
    <p:sldMasterId id="2147483690" r:id="rId5"/>
    <p:sldMasterId id="2147483693" r:id="rId6"/>
    <p:sldMasterId id="2147483696" r:id="rId7"/>
    <p:sldMasterId id="2147483670" r:id="rId8"/>
    <p:sldMasterId id="2147483676" r:id="rId9"/>
    <p:sldMasterId id="2147483681" r:id="rId10"/>
    <p:sldMasterId id="2147483699" r:id="rId11"/>
    <p:sldMasterId id="2147483760" r:id="rId12"/>
  </p:sldMasterIdLst>
  <p:notesMasterIdLst>
    <p:notesMasterId r:id="rId26"/>
  </p:notesMasterIdLst>
  <p:sldIdLst>
    <p:sldId id="256" r:id="rId13"/>
    <p:sldId id="509" r:id="rId14"/>
    <p:sldId id="262" r:id="rId15"/>
    <p:sldId id="510" r:id="rId16"/>
    <p:sldId id="506" r:id="rId17"/>
    <p:sldId id="507" r:id="rId18"/>
    <p:sldId id="511" r:id="rId19"/>
    <p:sldId id="512" r:id="rId20"/>
    <p:sldId id="508" r:id="rId21"/>
    <p:sldId id="495" r:id="rId22"/>
    <p:sldId id="492" r:id="rId23"/>
    <p:sldId id="493" r:id="rId24"/>
    <p:sldId id="494"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6EC3644E-CAF9-BE47-EB1A-C427F723DB1E}" name="catherine.mallard2" initials="ca" userId="S::catherine.mallard2_gmail.com#ext#@hachette.onmicrosoft.com::943e5806-a044-4790-a0a9-05d7075f8f80" providerId="AD"/>
  <p188:author id="{7F7E7B9F-1A3E-4D99-E946-F9A38FEEBA9F}" name="HACHE Caroline" initials="HC" userId="S::caroline.hache_univ-amu.fr#ext#@hachette.onmicrosoft.com::8f7bb2c5-af1f-4ec9-9672-c04e07afd9f4" providerId="AD"/>
  <p188:author id="{D1DA31B1-B817-6551-D189-800565F96188}" name="sylvie.advenier" initials="sy" userId="S::sylvie.advenier_gmail.com#ext#@hachette.onmicrosoft.com::62265617-bba0-4816-b687-fd9955c55dd9" providerId="AD"/>
  <p188:author id="{3AE103E3-5B5D-9446-BE1D-82E47926AE64}" name="LEMAIRE LOUHANNE" initials="LL" userId="S::LLEMAIRE@editions-hatier.fr::a1b6b622-126c-424e-b556-9693f133b9e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HAUVELLIER ANNE" initials="CA" lastIdx="4" clrIdx="0">
    <p:extLst>
      <p:ext uri="{19B8F6BF-5375-455C-9EA6-DF929625EA0E}">
        <p15:presenceInfo xmlns:p15="http://schemas.microsoft.com/office/powerpoint/2012/main" userId="S::ACHAUVELLIER@editions-hatier.fr::63234966-364e-422f-8c52-45fd5239a521" providerId="AD"/>
      </p:ext>
    </p:extLst>
  </p:cmAuthor>
  <p:cmAuthor id="2" name="catherine.mallard2" initials="ca" lastIdx="2" clrIdx="1">
    <p:extLst>
      <p:ext uri="{19B8F6BF-5375-455C-9EA6-DF929625EA0E}">
        <p15:presenceInfo xmlns:p15="http://schemas.microsoft.com/office/powerpoint/2012/main" userId="S::catherine.mallard2_gmail.com#ext#@hachette.onmicrosoft.com::943e5806-a044-4790-a0a9-05d7075f8f8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F8F8F8"/>
    <a:srgbClr val="984807"/>
    <a:srgbClr val="0033CC"/>
    <a:srgbClr val="003399"/>
    <a:srgbClr val="000099"/>
    <a:srgbClr val="0070C0"/>
    <a:srgbClr val="E60096"/>
    <a:srgbClr val="F7F7F7"/>
    <a:srgbClr val="E60A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8D2CF23-FF0F-4516-B125-0AD81F56065D}" v="28" dt="2026-01-16T09:59:36.31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28" autoAdjust="0"/>
    <p:restoredTop sz="71671" autoAdjust="0"/>
  </p:normalViewPr>
  <p:slideViewPr>
    <p:cSldViewPr snapToGrid="0">
      <p:cViewPr>
        <p:scale>
          <a:sx n="75" d="100"/>
          <a:sy n="75" d="100"/>
        </p:scale>
        <p:origin x="2358" y="156"/>
      </p:cViewPr>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9.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 Target="slides/slide5.xml"/><Relationship Id="rId25" Type="http://schemas.openxmlformats.org/officeDocument/2006/relationships/slide" Target="slides/slide13.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2.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 Target="slides/slide7.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470AB8-E483-4FFD-B222-30C933BD9122}" type="datetimeFigureOut">
              <a:rPr lang="fr-FR" smtClean="0"/>
              <a:t>16/01/2026</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5038E3-B7CF-455E-96F4-A4DE1B143443}" type="slidenum">
              <a:rPr lang="fr-FR" smtClean="0"/>
              <a:t>‹N°›</a:t>
            </a:fld>
            <a:endParaRPr lang="fr-FR"/>
          </a:p>
        </p:txBody>
      </p:sp>
    </p:spTree>
    <p:extLst>
      <p:ext uri="{BB962C8B-B14F-4D97-AF65-F5344CB8AC3E}">
        <p14:creationId xmlns:p14="http://schemas.microsoft.com/office/powerpoint/2010/main" val="3368865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latin typeface="Calibri" panose="020F0502020204030204" pitchFamily="34" charset="0"/>
              </a:rPr>
              <a:t>Habituellement, je vous donne un énoncé de problème et je vous demande de tracer un schéma en barres pour le résoudre.</a:t>
            </a:r>
          </a:p>
          <a:p>
            <a:r>
              <a:rPr lang="fr-FR" i="1" dirty="0">
                <a:latin typeface="Calibri" panose="020F0502020204030204" pitchFamily="34" charset="0"/>
              </a:rPr>
              <a:t>La consigne d’aujourd’hui est un peu différente puisque vous allez avoir à la fois les énoncés de problèmes et les schémas et vous devrez les associer.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0" i="1" baseline="0" dirty="0">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a:t>
            </a:fld>
            <a:endParaRPr lang="fr-FR"/>
          </a:p>
        </p:txBody>
      </p:sp>
    </p:spTree>
    <p:extLst>
      <p:ext uri="{BB962C8B-B14F-4D97-AF65-F5344CB8AC3E}">
        <p14:creationId xmlns:p14="http://schemas.microsoft.com/office/powerpoint/2010/main" val="17234128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695894-FDBA-D35D-0E38-F7FD3E200DF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0A394E1-8213-D7E9-1FB2-8EC625E84E28}"/>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26E56B94-D237-FE51-9430-4F584FADF137}"/>
              </a:ext>
            </a:extLst>
          </p:cNvPr>
          <p:cNvSpPr>
            <a:spLocks noGrp="1"/>
          </p:cNvSpPr>
          <p:nvPr>
            <p:ph type="body" idx="1"/>
          </p:nvPr>
        </p:nvSpPr>
        <p:spPr/>
        <p:txBody>
          <a:bodyPr/>
          <a:lstStyle/>
          <a:p>
            <a:r>
              <a:rPr lang="fr-FR" i="1" dirty="0">
                <a:latin typeface="Calibri" panose="020F0502020204030204" pitchFamily="34" charset="0"/>
              </a:rPr>
              <a:t>Prenez votre cahier à la séance 41. </a:t>
            </a:r>
          </a:p>
          <a:p>
            <a:endParaRPr lang="fr-FR" dirty="0"/>
          </a:p>
        </p:txBody>
      </p:sp>
      <p:sp>
        <p:nvSpPr>
          <p:cNvPr id="4" name="Espace réservé du numéro de diapositive 3">
            <a:extLst>
              <a:ext uri="{FF2B5EF4-FFF2-40B4-BE49-F238E27FC236}">
                <a16:creationId xmlns:a16="http://schemas.microsoft.com/office/drawing/2014/main" id="{3D7244BA-1705-23C6-C8D3-1BF5A004046A}"/>
              </a:ext>
            </a:extLst>
          </p:cNvPr>
          <p:cNvSpPr>
            <a:spLocks noGrp="1"/>
          </p:cNvSpPr>
          <p:nvPr>
            <p:ph type="sldNum" sz="quarter" idx="10"/>
          </p:nvPr>
        </p:nvSpPr>
        <p:spPr/>
        <p:txBody>
          <a:bodyPr/>
          <a:lstStyle/>
          <a:p>
            <a:fld id="{0F5038E3-B7CF-455E-96F4-A4DE1B143443}" type="slidenum">
              <a:rPr lang="fr-FR" smtClean="0">
                <a:solidFill>
                  <a:prstClr val="black"/>
                </a:solidFill>
              </a:rPr>
              <a:pPr/>
              <a:t>10</a:t>
            </a:fld>
            <a:endParaRPr lang="fr-FR">
              <a:solidFill>
                <a:prstClr val="black"/>
              </a:solidFill>
            </a:endParaRPr>
          </a:p>
        </p:txBody>
      </p:sp>
    </p:spTree>
    <p:extLst>
      <p:ext uri="{BB962C8B-B14F-4D97-AF65-F5344CB8AC3E}">
        <p14:creationId xmlns:p14="http://schemas.microsoft.com/office/powerpoint/2010/main" val="24094655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C547A0-450C-56F3-CC0A-CAFD311DE45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0F423B2-A5C1-C451-D33B-EFB7B97682E2}"/>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AA3ECC8E-8F14-93E3-3E5C-53211D98B69C}"/>
              </a:ext>
            </a:extLst>
          </p:cNvPr>
          <p:cNvSpPr>
            <a:spLocks noGrp="1"/>
          </p:cNvSpPr>
          <p:nvPr>
            <p:ph type="body" idx="1"/>
          </p:nvPr>
        </p:nvSpPr>
        <p:spPr/>
        <p:txBody>
          <a:bodyPr/>
          <a:lstStyle/>
          <a:p>
            <a:r>
              <a:rPr lang="fr-FR" i="0" dirty="0">
                <a:latin typeface="Calibri" panose="020F0502020204030204" pitchFamily="34" charset="0"/>
              </a:rPr>
              <a:t>Préciser aux élèves qu’il y a 2 énoncés. Chaque énoncé correspond à un schéma et un des 3 schémas n’a pas de correspondance.</a:t>
            </a:r>
          </a:p>
          <a:p>
            <a:r>
              <a:rPr lang="fr-FR" i="0" dirty="0">
                <a:latin typeface="Calibri" panose="020F0502020204030204" pitchFamily="34" charset="0"/>
              </a:rPr>
              <a:t>Les élèves peuvent aussi procéder par élimination des schémas qu’ils repèrent comme ne pouvant pas correspondre.</a:t>
            </a:r>
          </a:p>
          <a:p>
            <a:r>
              <a:rPr lang="fr-FR" i="0" dirty="0">
                <a:latin typeface="Calibri" panose="020F0502020204030204" pitchFamily="34" charset="0"/>
              </a:rPr>
              <a:t>L’objectif de cette séance  n’est pas de résoudre les problèmes, mais seulement d’identifier le bon schéma. Cependant, si des élèves finissent très rapidement les exercices de cette page, on peut leur demander d’effectuer les calculs et donner les solutions aux problèmes.</a:t>
            </a:r>
            <a:endParaRPr lang="fr-FR" dirty="0">
              <a:latin typeface="Calibri" panose="020F0502020204030204" pitchFamily="34" charset="0"/>
            </a:endParaRPr>
          </a:p>
          <a:p>
            <a:endParaRPr lang="fr-FR" dirty="0"/>
          </a:p>
        </p:txBody>
      </p:sp>
      <p:sp>
        <p:nvSpPr>
          <p:cNvPr id="4" name="Espace réservé du numéro de diapositive 3">
            <a:extLst>
              <a:ext uri="{FF2B5EF4-FFF2-40B4-BE49-F238E27FC236}">
                <a16:creationId xmlns:a16="http://schemas.microsoft.com/office/drawing/2014/main" id="{C8C889C1-A324-FCB6-3C0F-2C93C34BAAAB}"/>
              </a:ext>
            </a:extLst>
          </p:cNvPr>
          <p:cNvSpPr>
            <a:spLocks noGrp="1"/>
          </p:cNvSpPr>
          <p:nvPr>
            <p:ph type="sldNum" sz="quarter" idx="10"/>
          </p:nvPr>
        </p:nvSpPr>
        <p:spPr/>
        <p:txBody>
          <a:bodyPr/>
          <a:lstStyle/>
          <a:p>
            <a:fld id="{0F5038E3-B7CF-455E-96F4-A4DE1B143443}" type="slidenum">
              <a:rPr lang="fr-FR" smtClean="0">
                <a:solidFill>
                  <a:prstClr val="black"/>
                </a:solidFill>
              </a:rPr>
              <a:pPr/>
              <a:t>11</a:t>
            </a:fld>
            <a:endParaRPr lang="fr-FR">
              <a:solidFill>
                <a:prstClr val="black"/>
              </a:solidFill>
            </a:endParaRPr>
          </a:p>
        </p:txBody>
      </p:sp>
    </p:spTree>
    <p:extLst>
      <p:ext uri="{BB962C8B-B14F-4D97-AF65-F5344CB8AC3E}">
        <p14:creationId xmlns:p14="http://schemas.microsoft.com/office/powerpoint/2010/main" val="36333564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EFD812-8806-4FF3-B19A-FF69945F8DC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10DED1F-CF9E-75DB-DAF8-6D97921BE8C5}"/>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3561A740-4273-78D5-D204-E72E2D65C620}"/>
              </a:ext>
            </a:extLst>
          </p:cNvPr>
          <p:cNvSpPr>
            <a:spLocks noGrp="1"/>
          </p:cNvSpPr>
          <p:nvPr>
            <p:ph type="body" idx="1"/>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0AF5D4D5-851F-1D1D-F11C-7EA99009E55A}"/>
              </a:ext>
            </a:extLst>
          </p:cNvPr>
          <p:cNvSpPr>
            <a:spLocks noGrp="1"/>
          </p:cNvSpPr>
          <p:nvPr>
            <p:ph type="sldNum" sz="quarter" idx="10"/>
          </p:nvPr>
        </p:nvSpPr>
        <p:spPr/>
        <p:txBody>
          <a:bodyPr/>
          <a:lstStyle/>
          <a:p>
            <a:fld id="{0F5038E3-B7CF-455E-96F4-A4DE1B143443}" type="slidenum">
              <a:rPr lang="fr-FR" smtClean="0">
                <a:solidFill>
                  <a:prstClr val="black"/>
                </a:solidFill>
              </a:rPr>
              <a:pPr/>
              <a:t>12</a:t>
            </a:fld>
            <a:endParaRPr lang="fr-FR">
              <a:solidFill>
                <a:prstClr val="black"/>
              </a:solidFill>
            </a:endParaRPr>
          </a:p>
        </p:txBody>
      </p:sp>
    </p:spTree>
    <p:extLst>
      <p:ext uri="{BB962C8B-B14F-4D97-AF65-F5344CB8AC3E}">
        <p14:creationId xmlns:p14="http://schemas.microsoft.com/office/powerpoint/2010/main" val="31776327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b="0" i="0" dirty="0"/>
          </a:p>
        </p:txBody>
      </p:sp>
      <p:sp>
        <p:nvSpPr>
          <p:cNvPr id="4" name="Espace réservé du numéro de diapositive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573614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182206-63F6-3E33-74B6-91B9BC3A50C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2C304EE-0488-941D-E730-F523D1F4838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42E340C-D5B6-2652-2332-552C180277DF}"/>
              </a:ext>
            </a:extLst>
          </p:cNvPr>
          <p:cNvSpPr>
            <a:spLocks noGrp="1"/>
          </p:cNvSpPr>
          <p:nvPr>
            <p:ph type="body" idx="1"/>
          </p:nvPr>
        </p:nvSpPr>
        <p:spPr/>
        <p:txBody>
          <a:bodyPr/>
          <a:lstStyle/>
          <a:p>
            <a:r>
              <a:rPr lang="fr-FR" i="1" dirty="0">
                <a:latin typeface="Calibri" panose="020F0502020204030204" pitchFamily="34" charset="0"/>
              </a:rPr>
              <a:t>Voici un premier problème</a:t>
            </a:r>
            <a:r>
              <a:rPr lang="fr-FR" i="0" dirty="0">
                <a:latin typeface="Calibri" panose="020F0502020204030204" pitchFamily="34" charset="0"/>
              </a:rPr>
              <a:t>. Demander à un élève de lire le problème.</a:t>
            </a:r>
          </a:p>
          <a:p>
            <a:r>
              <a:rPr lang="fr-FR" i="1" dirty="0">
                <a:latin typeface="Calibri" panose="020F0502020204030204" pitchFamily="34" charset="0"/>
              </a:rPr>
              <a:t>Des schémas en barres vont s’afficher.</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78C68D3E-3FC2-3A60-E8A8-4FBA88BBCE34}"/>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08052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i="1" dirty="0">
                <a:latin typeface="Calibri" panose="020F0502020204030204" pitchFamily="34" charset="0"/>
              </a:rPr>
              <a:t>Parmi ces 3 schémas, un seul correspond au problème.</a:t>
            </a:r>
          </a:p>
          <a:p>
            <a:r>
              <a:rPr lang="fr-FR" i="1" dirty="0">
                <a:latin typeface="Calibri" panose="020F0502020204030204" pitchFamily="34" charset="0"/>
              </a:rPr>
              <a:t>Prenez vos ardoises. Vous allez identifier le schéma qui correspond au problème et vous écrirez A, B ou C sur votre ardoise.</a:t>
            </a:r>
          </a:p>
          <a:p>
            <a:r>
              <a:rPr lang="fr-FR" b="0" i="0" dirty="0">
                <a:solidFill>
                  <a:schemeClr val="dk1"/>
                </a:solidFill>
                <a:latin typeface="Calibri" panose="020F0502020204030204" pitchFamily="34" charset="0"/>
                <a:ea typeface="Calibri"/>
                <a:cs typeface="Calibri"/>
                <a:sym typeface="Calibri"/>
              </a:rPr>
              <a:t>Laisser un instant aux élèves. </a:t>
            </a:r>
            <a:r>
              <a:rPr lang="fr-FR" b="0" i="0" strike="noStrike" dirty="0">
                <a:solidFill>
                  <a:schemeClr val="dk1"/>
                </a:solidFill>
                <a:latin typeface="Calibri" panose="020F0502020204030204" pitchFamily="34" charset="0"/>
                <a:ea typeface="Calibri"/>
                <a:cs typeface="Calibri"/>
                <a:sym typeface="Calibri"/>
              </a:rPr>
              <a:t>Ils </a:t>
            </a:r>
            <a:r>
              <a:rPr lang="fr-FR" b="0" i="0" dirty="0">
                <a:solidFill>
                  <a:schemeClr val="dk1"/>
                </a:solidFill>
                <a:latin typeface="Calibri" panose="020F0502020204030204" pitchFamily="34" charset="0"/>
                <a:ea typeface="Calibri"/>
                <a:cs typeface="Calibri"/>
                <a:sym typeface="Calibri"/>
              </a:rPr>
              <a:t>lèvent leur ardoise lorsqu’ils ont fini. Valider discrètement d’un signe de tête. </a:t>
            </a:r>
          </a:p>
          <a:p>
            <a:r>
              <a:rPr lang="fr-FR" b="0" i="0" dirty="0">
                <a:solidFill>
                  <a:schemeClr val="dk1"/>
                </a:solidFill>
                <a:latin typeface="Calibri" panose="020F0502020204030204" pitchFamily="34" charset="0"/>
                <a:cs typeface="Calibri"/>
                <a:sym typeface="Calibri"/>
              </a:rPr>
              <a:t>Interroger un élève : </a:t>
            </a:r>
            <a:r>
              <a:rPr lang="fr-FR" b="0" i="1" dirty="0">
                <a:solidFill>
                  <a:schemeClr val="dk1"/>
                </a:solidFill>
                <a:latin typeface="Calibri" panose="020F0502020204030204" pitchFamily="34" charset="0"/>
                <a:cs typeface="Calibri"/>
                <a:sym typeface="Calibri"/>
              </a:rPr>
              <a:t>Quel est le bon schéma ? </a:t>
            </a:r>
            <a:r>
              <a:rPr lang="fr-FR" b="0" i="1" kern="1200" baseline="0" dirty="0">
                <a:solidFill>
                  <a:schemeClr val="tx1"/>
                </a:solidFill>
                <a:effectLst/>
                <a:latin typeface="Calibri" panose="020F0502020204030204" pitchFamily="34" charset="0"/>
                <a:ea typeface="+mn-ea"/>
                <a:cs typeface="+mn-cs"/>
              </a:rPr>
              <a:t>→</a:t>
            </a:r>
            <a:r>
              <a:rPr lang="fr-FR" b="0" i="1" dirty="0">
                <a:solidFill>
                  <a:schemeClr val="dk1"/>
                </a:solidFill>
                <a:latin typeface="Calibri" panose="020F0502020204030204" pitchFamily="34" charset="0"/>
                <a:ea typeface="Calibri"/>
                <a:cs typeface="Calibri"/>
                <a:sym typeface="Symbol" panose="05050102010706020507" pitchFamily="18" charset="2"/>
              </a:rPr>
              <a:t> Le schéma A.</a:t>
            </a:r>
            <a:r>
              <a:rPr lang="fr-FR" b="0" i="1" dirty="0">
                <a:solidFill>
                  <a:schemeClr val="dk1"/>
                </a:solidFill>
                <a:latin typeface="Calibri" panose="020F0502020204030204" pitchFamily="34" charset="0"/>
                <a:ea typeface="Calibri"/>
                <a:cs typeface="Calibri"/>
                <a:sym typeface="Calibri"/>
              </a:rPr>
              <a:t> </a:t>
            </a:r>
          </a:p>
          <a:p>
            <a:r>
              <a:rPr lang="fr-FR" b="0" i="1" dirty="0">
                <a:solidFill>
                  <a:schemeClr val="dk1"/>
                </a:solidFill>
                <a:latin typeface="Calibri" panose="020F0502020204030204" pitchFamily="34" charset="0"/>
                <a:ea typeface="Calibri"/>
                <a:cs typeface="Calibri"/>
                <a:sym typeface="Calibri"/>
              </a:rPr>
              <a:t>P</a:t>
            </a:r>
            <a:r>
              <a:rPr lang="fr-FR" b="0" i="1" dirty="0">
                <a:solidFill>
                  <a:schemeClr val="dk1"/>
                </a:solidFill>
                <a:latin typeface="Calibri" panose="020F0502020204030204" pitchFamily="34" charset="0"/>
                <a:cs typeface="Calibri"/>
                <a:sym typeface="Calibri"/>
              </a:rPr>
              <a:t>ourquoi ? </a:t>
            </a:r>
            <a:r>
              <a:rPr lang="fr-FR" b="0" i="0" dirty="0">
                <a:solidFill>
                  <a:schemeClr val="dk1"/>
                </a:solidFill>
                <a:latin typeface="Calibri" panose="020F0502020204030204" pitchFamily="34" charset="0"/>
                <a:cs typeface="Calibri"/>
                <a:sym typeface="Calibri"/>
              </a:rPr>
              <a:t>Demander à un élève de justifier son choix.</a:t>
            </a:r>
          </a:p>
          <a:p>
            <a:r>
              <a:rPr lang="fr-FR" b="0" i="1" dirty="0">
                <a:solidFill>
                  <a:schemeClr val="dk1"/>
                </a:solidFill>
                <a:latin typeface="Calibri" panose="020F0502020204030204" pitchFamily="34" charset="0"/>
                <a:cs typeface="Calibri"/>
                <a:sym typeface="Calibri"/>
              </a:rPr>
              <a:t>Si l’on procède par élimination, quel schéma peut-on exclure ?</a:t>
            </a:r>
          </a:p>
        </p:txBody>
      </p:sp>
      <p:sp>
        <p:nvSpPr>
          <p:cNvPr id="4" name="Espace réservé du numéro de diapositive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40197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458E54-0C8C-3C1D-0EBE-F2653473A53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00E23C5-7848-753A-895E-8E16BF7A1C7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20138AE-A166-7C11-884A-539D03EA169B}"/>
              </a:ext>
            </a:extLst>
          </p:cNvPr>
          <p:cNvSpPr>
            <a:spLocks noGrp="1"/>
          </p:cNvSpPr>
          <p:nvPr>
            <p:ph type="body" idx="1"/>
          </p:nvPr>
        </p:nvSpPr>
        <p:spPr/>
        <p:txBody>
          <a:bodyPr/>
          <a:lstStyle/>
          <a:p>
            <a:r>
              <a:rPr lang="fr-FR" b="0" i="1" dirty="0">
                <a:solidFill>
                  <a:schemeClr val="dk1"/>
                </a:solidFill>
                <a:latin typeface="Calibri" panose="020F0502020204030204" pitchFamily="34" charset="0"/>
                <a:ea typeface="Calibri"/>
                <a:cs typeface="Calibri"/>
                <a:sym typeface="Symbol" panose="05050102010706020507" pitchFamily="18" charset="2"/>
              </a:rPr>
              <a:t>Le schéma C est faux quelque soit le problème car 185 est plus grand que 72.</a:t>
            </a:r>
          </a:p>
          <a:p>
            <a:r>
              <a:rPr lang="fr-FR" b="0" i="1" dirty="0">
                <a:solidFill>
                  <a:schemeClr val="dk1"/>
                </a:solidFill>
                <a:latin typeface="Calibri" panose="020F0502020204030204" pitchFamily="34" charset="0"/>
                <a:ea typeface="Calibri"/>
                <a:cs typeface="Calibri"/>
                <a:sym typeface="Symbol" panose="05050102010706020507" pitchFamily="18" charset="2"/>
              </a:rPr>
              <a:t>72 ne peut pas se trouver dans la plus grande barre.</a:t>
            </a:r>
          </a:p>
        </p:txBody>
      </p:sp>
      <p:sp>
        <p:nvSpPr>
          <p:cNvPr id="4" name="Espace réservé du numéro de diapositive 3">
            <a:extLst>
              <a:ext uri="{FF2B5EF4-FFF2-40B4-BE49-F238E27FC236}">
                <a16:creationId xmlns:a16="http://schemas.microsoft.com/office/drawing/2014/main" id="{701BF8B5-594A-B9EE-8A14-AC7FE9E08155}"/>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97826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A79D42-5CB2-B9EE-2181-D8C93518051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682131E-335E-24F5-85F6-D4FF11ECFE2C}"/>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6F616A9-6264-8FB3-B3AB-01E6C99B5D0B}"/>
              </a:ext>
            </a:extLst>
          </p:cNvPr>
          <p:cNvSpPr>
            <a:spLocks noGrp="1"/>
          </p:cNvSpPr>
          <p:nvPr>
            <p:ph type="body" idx="1"/>
          </p:nvPr>
        </p:nvSpPr>
        <p:spPr/>
        <p:txBody>
          <a:bodyPr/>
          <a:lstStyle/>
          <a:p>
            <a:r>
              <a:rPr lang="fr-FR" b="0" i="1" dirty="0">
                <a:solidFill>
                  <a:schemeClr val="dk1"/>
                </a:solidFill>
                <a:latin typeface="Calibri" panose="020F0502020204030204" pitchFamily="34" charset="0"/>
                <a:ea typeface="Calibri"/>
                <a:cs typeface="Calibri"/>
                <a:sym typeface="Symbol" panose="05050102010706020507" pitchFamily="18" charset="2"/>
              </a:rPr>
              <a:t>Le schéma B ne correspond pas au problème : c’est le nombre 185 qui doit être dans la plus grande barre puisque c’est l’ensemble des bouchon récoltés, il n’y en a pas d’autres.</a:t>
            </a:r>
          </a:p>
          <a:p>
            <a:r>
              <a:rPr lang="fr-FR" b="0" i="1" dirty="0">
                <a:solidFill>
                  <a:schemeClr val="dk1"/>
                </a:solidFill>
                <a:latin typeface="Calibri" panose="020F0502020204030204" pitchFamily="34" charset="0"/>
                <a:cs typeface="Calibri"/>
                <a:sym typeface="Symbol" panose="05050102010706020507" pitchFamily="18" charset="2"/>
              </a:rPr>
              <a:t>C’est bien le schéma A qui correspond : on a 2 quantités, celle de Malo que l’on connait et celle de Zoé que l’on cherche. Ensemble les 2 quantités doivent former un total de 185.</a:t>
            </a:r>
            <a:endParaRPr lang="fr-FR" i="1"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A67DFF93-8DAA-B001-ECA0-A6DD7990F892}"/>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5891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100CB8-1EC0-5DA1-70F2-75825A971D7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2F3B27F-B4C2-5DCB-72DC-D5A39186EEF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6863DE12-2CEE-501B-16B6-C1141CA28F16}"/>
              </a:ext>
            </a:extLst>
          </p:cNvPr>
          <p:cNvSpPr>
            <a:spLocks noGrp="1"/>
          </p:cNvSpPr>
          <p:nvPr>
            <p:ph type="body" idx="1"/>
          </p:nvPr>
        </p:nvSpPr>
        <p:spPr/>
        <p:txBody>
          <a:bodyPr/>
          <a:lstStyle/>
          <a:p>
            <a:r>
              <a:rPr lang="fr-FR" i="1" dirty="0">
                <a:latin typeface="Calibri" panose="020F0502020204030204" pitchFamily="34" charset="0"/>
              </a:rPr>
              <a:t>Voici un autre problème</a:t>
            </a:r>
            <a:r>
              <a:rPr lang="fr-FR" i="0" dirty="0">
                <a:latin typeface="Calibri" panose="020F0502020204030204" pitchFamily="34" charset="0"/>
              </a:rPr>
              <a:t>. Demander à un élève de lire le problème.</a:t>
            </a:r>
          </a:p>
          <a:p>
            <a:r>
              <a:rPr lang="fr-FR" i="1" dirty="0">
                <a:latin typeface="Calibri" panose="020F0502020204030204" pitchFamily="34" charset="0"/>
              </a:rPr>
              <a:t>À nouveau, des schémas en barres vont s’afficher.</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9B348D1A-193B-0B69-2160-2C4AB138FA74}"/>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968110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333AF5-1EFE-164E-EF83-930DFA13BF2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CB77E77-7139-72CB-2CCE-F6DCD86B801E}"/>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68104943-BA7A-3391-F05D-F0CFEDA508C7}"/>
              </a:ext>
            </a:extLst>
          </p:cNvPr>
          <p:cNvSpPr>
            <a:spLocks noGrp="1"/>
          </p:cNvSpPr>
          <p:nvPr>
            <p:ph type="body" idx="1"/>
          </p:nvPr>
        </p:nvSpPr>
        <p:spPr/>
        <p:txBody>
          <a:bodyPr/>
          <a:lstStyle/>
          <a:p>
            <a:r>
              <a:rPr lang="fr-FR" i="1" dirty="0">
                <a:latin typeface="Calibri" panose="020F0502020204030204" pitchFamily="34" charset="0"/>
              </a:rPr>
              <a:t>Trouvez le bon schéma et écrivez A, B ou C sur votre ardoise.</a:t>
            </a:r>
          </a:p>
          <a:p>
            <a:r>
              <a:rPr lang="fr-FR" b="0" i="0" dirty="0">
                <a:solidFill>
                  <a:schemeClr val="dk1"/>
                </a:solidFill>
                <a:latin typeface="Calibri" panose="020F0502020204030204" pitchFamily="34" charset="0"/>
                <a:ea typeface="Calibri"/>
                <a:cs typeface="Calibri"/>
                <a:sym typeface="Calibri"/>
              </a:rPr>
              <a:t>Laisser un instant aux élèves. </a:t>
            </a:r>
            <a:r>
              <a:rPr lang="fr-FR" b="0" i="0" strike="noStrike" dirty="0">
                <a:solidFill>
                  <a:schemeClr val="dk1"/>
                </a:solidFill>
                <a:latin typeface="Calibri" panose="020F0502020204030204" pitchFamily="34" charset="0"/>
                <a:ea typeface="Calibri"/>
                <a:cs typeface="Calibri"/>
                <a:sym typeface="Calibri"/>
              </a:rPr>
              <a:t>Ils </a:t>
            </a:r>
            <a:r>
              <a:rPr lang="fr-FR" b="0" i="0" dirty="0">
                <a:solidFill>
                  <a:schemeClr val="dk1"/>
                </a:solidFill>
                <a:latin typeface="Calibri" panose="020F0502020204030204" pitchFamily="34" charset="0"/>
                <a:ea typeface="Calibri"/>
                <a:cs typeface="Calibri"/>
                <a:sym typeface="Calibri"/>
              </a:rPr>
              <a:t>lèvent leur ardoise lorsqu’ils ont fini. Valider discrètement d’un signe de tête. </a:t>
            </a:r>
          </a:p>
          <a:p>
            <a:r>
              <a:rPr lang="fr-FR" b="0" i="0" dirty="0">
                <a:solidFill>
                  <a:schemeClr val="dk1"/>
                </a:solidFill>
                <a:latin typeface="Calibri" panose="020F0502020204030204" pitchFamily="34" charset="0"/>
                <a:cs typeface="Calibri"/>
                <a:sym typeface="Calibri"/>
              </a:rPr>
              <a:t>Interroger un élève : </a:t>
            </a:r>
            <a:r>
              <a:rPr lang="fr-FR" b="0" i="1" dirty="0">
                <a:solidFill>
                  <a:schemeClr val="dk1"/>
                </a:solidFill>
                <a:latin typeface="Calibri" panose="020F0502020204030204" pitchFamily="34" charset="0"/>
                <a:cs typeface="Calibri"/>
                <a:sym typeface="Calibri"/>
              </a:rPr>
              <a:t>Quel est le bon schéma ? </a:t>
            </a:r>
            <a:r>
              <a:rPr lang="fr-FR" b="0" i="1" kern="1200" baseline="0" dirty="0">
                <a:solidFill>
                  <a:schemeClr val="tx1"/>
                </a:solidFill>
                <a:effectLst/>
                <a:latin typeface="Calibri" panose="020F0502020204030204" pitchFamily="34" charset="0"/>
                <a:ea typeface="+mn-ea"/>
                <a:cs typeface="+mn-cs"/>
              </a:rPr>
              <a:t>→</a:t>
            </a:r>
            <a:r>
              <a:rPr lang="fr-FR" b="0" i="1" dirty="0">
                <a:solidFill>
                  <a:schemeClr val="dk1"/>
                </a:solidFill>
                <a:latin typeface="Calibri" panose="020F0502020204030204" pitchFamily="34" charset="0"/>
                <a:ea typeface="Calibri"/>
                <a:cs typeface="Calibri"/>
                <a:sym typeface="Symbol" panose="05050102010706020507" pitchFamily="18" charset="2"/>
              </a:rPr>
              <a:t> Le schéma C.</a:t>
            </a:r>
            <a:r>
              <a:rPr lang="fr-FR" b="0" i="1" dirty="0">
                <a:solidFill>
                  <a:schemeClr val="dk1"/>
                </a:solidFill>
                <a:latin typeface="Calibri" panose="020F0502020204030204" pitchFamily="34" charset="0"/>
                <a:ea typeface="Calibri"/>
                <a:cs typeface="Calibri"/>
                <a:sym typeface="Calibri"/>
              </a:rPr>
              <a:t> </a:t>
            </a:r>
          </a:p>
          <a:p>
            <a:r>
              <a:rPr lang="fr-FR" b="0" i="1" dirty="0">
                <a:solidFill>
                  <a:schemeClr val="dk1"/>
                </a:solidFill>
                <a:latin typeface="Calibri" panose="020F0502020204030204" pitchFamily="34" charset="0"/>
                <a:ea typeface="Calibri"/>
                <a:cs typeface="Calibri"/>
                <a:sym typeface="Calibri"/>
              </a:rPr>
              <a:t>P</a:t>
            </a:r>
            <a:r>
              <a:rPr lang="fr-FR" b="0" i="1" dirty="0">
                <a:solidFill>
                  <a:schemeClr val="dk1"/>
                </a:solidFill>
                <a:latin typeface="Calibri" panose="020F0502020204030204" pitchFamily="34" charset="0"/>
                <a:cs typeface="Calibri"/>
                <a:sym typeface="Calibri"/>
              </a:rPr>
              <a:t>ourquoi ? </a:t>
            </a:r>
            <a:r>
              <a:rPr lang="fr-FR" b="0" i="0" dirty="0">
                <a:solidFill>
                  <a:schemeClr val="dk1"/>
                </a:solidFill>
                <a:latin typeface="Calibri" panose="020F0502020204030204" pitchFamily="34" charset="0"/>
                <a:cs typeface="Calibri"/>
                <a:sym typeface="Calibri"/>
              </a:rPr>
              <a:t>Demander à un élève de justifier son choix.</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3D3452EC-8B9C-251D-8A92-A2C38CF955C2}"/>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67536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2DB515-3CC0-8969-4960-2EF59DF029B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3E1E11D-32A2-7E32-E4E1-25C955DEADB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A2BE5AF-B206-2C92-8585-04E307B5ECF4}"/>
              </a:ext>
            </a:extLst>
          </p:cNvPr>
          <p:cNvSpPr>
            <a:spLocks noGrp="1"/>
          </p:cNvSpPr>
          <p:nvPr>
            <p:ph type="body" idx="1"/>
          </p:nvPr>
        </p:nvSpPr>
        <p:spPr/>
        <p:txBody>
          <a:bodyPr/>
          <a:lstStyle/>
          <a:p>
            <a:r>
              <a:rPr lang="fr-FR" b="0" i="1" dirty="0">
                <a:solidFill>
                  <a:schemeClr val="dk1"/>
                </a:solidFill>
                <a:latin typeface="Calibri" panose="020F0502020204030204" pitchFamily="34" charset="0"/>
                <a:ea typeface="Calibri"/>
                <a:cs typeface="Calibri"/>
                <a:sym typeface="Symbol" panose="05050102010706020507" pitchFamily="18" charset="2"/>
              </a:rPr>
              <a:t>Le schéma B ne correspond pas au problème : 7 est un nombre de chocolats mais pas 12.</a:t>
            </a:r>
          </a:p>
          <a:p>
            <a:r>
              <a:rPr lang="fr-FR" b="0" i="1" dirty="0">
                <a:solidFill>
                  <a:schemeClr val="dk1"/>
                </a:solidFill>
                <a:latin typeface="Calibri" panose="020F0502020204030204" pitchFamily="34" charset="0"/>
                <a:ea typeface="Calibri"/>
                <a:cs typeface="Calibri"/>
                <a:sym typeface="Symbol" panose="05050102010706020507" pitchFamily="18" charset="2"/>
              </a:rPr>
              <a:t>12 est le nombre de sachets donc il ne peut pas se trouver dans une barre à côté du 7. </a:t>
            </a:r>
          </a:p>
          <a:p>
            <a:r>
              <a:rPr lang="fr-FR" b="0" i="1" dirty="0">
                <a:solidFill>
                  <a:schemeClr val="dk1"/>
                </a:solidFill>
                <a:latin typeface="Calibri" panose="020F0502020204030204" pitchFamily="34" charset="0"/>
                <a:cs typeface="Calibri"/>
                <a:sym typeface="Symbol" panose="05050102010706020507" pitchFamily="18" charset="2"/>
              </a:rPr>
              <a:t>On ne peut pas ajouter des chocolats et des sachets.</a:t>
            </a:r>
            <a:endParaRPr lang="fr-FR" i="1" dirty="0">
              <a:latin typeface="Calibri" panose="020F0502020204030204" pitchFamily="34" charset="0"/>
            </a:endParaRPr>
          </a:p>
          <a:p>
            <a:endParaRPr lang="fr-FR" i="0" dirty="0"/>
          </a:p>
        </p:txBody>
      </p:sp>
      <p:sp>
        <p:nvSpPr>
          <p:cNvPr id="4" name="Espace réservé du numéro de diapositive 3">
            <a:extLst>
              <a:ext uri="{FF2B5EF4-FFF2-40B4-BE49-F238E27FC236}">
                <a16:creationId xmlns:a16="http://schemas.microsoft.com/office/drawing/2014/main" id="{5818A325-C1CA-7146-2DFC-D39410664AAA}"/>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0529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602540-CA59-C557-3198-9DE17AFDAF5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4C6B0B1-8A62-AE35-AF8F-894361AEA64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CD8C802-ACB9-BBA9-A44A-862C1FE43FFA}"/>
              </a:ext>
            </a:extLst>
          </p:cNvPr>
          <p:cNvSpPr>
            <a:spLocks noGrp="1"/>
          </p:cNvSpPr>
          <p:nvPr>
            <p:ph type="body" idx="1"/>
          </p:nvPr>
        </p:nvSpPr>
        <p:spPr/>
        <p:txBody>
          <a:bodyPr/>
          <a:lstStyle/>
          <a:p>
            <a:r>
              <a:rPr lang="fr-FR" b="0" i="1" dirty="0">
                <a:solidFill>
                  <a:schemeClr val="dk1"/>
                </a:solidFill>
                <a:latin typeface="Calibri" panose="020F0502020204030204" pitchFamily="34" charset="0"/>
                <a:ea typeface="Calibri"/>
                <a:cs typeface="Calibri"/>
                <a:sym typeface="Symbol" panose="05050102010706020507" pitchFamily="18" charset="2"/>
              </a:rPr>
              <a:t>Le schéma A ne correspond pas non plus au problème : même s’il permet de trouver la bonne réponse, il montre qu’il y a 7 sachets de 12 chocolats et pas 12 sachets de 7 chocolats.</a:t>
            </a:r>
            <a:endParaRPr lang="fr-FR" i="1" dirty="0">
              <a:latin typeface="Calibri" panose="020F0502020204030204" pitchFamily="34" charset="0"/>
            </a:endParaRPr>
          </a:p>
          <a:p>
            <a:r>
              <a:rPr lang="fr-FR" i="0" dirty="0">
                <a:latin typeface="Calibri" panose="020F0502020204030204" pitchFamily="34" charset="0"/>
              </a:rPr>
              <a:t>C’est le schéma C qui convient : il montre qu’il y a 12 sachets de 7 chocolats et qu’on cherche le total.</a:t>
            </a:r>
          </a:p>
        </p:txBody>
      </p:sp>
      <p:sp>
        <p:nvSpPr>
          <p:cNvPr id="4" name="Espace réservé du numéro de diapositive 3">
            <a:extLst>
              <a:ext uri="{FF2B5EF4-FFF2-40B4-BE49-F238E27FC236}">
                <a16:creationId xmlns:a16="http://schemas.microsoft.com/office/drawing/2014/main" id="{68490999-91AB-01B5-C5FB-6F3B6A2EEFB6}"/>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F5038E3-B7CF-455E-96F4-A4DE1B143443}"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91302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1A71FAA7-0151-4E68-A79F-C6A3DDCCD2F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2336716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4347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2920594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hasCustomPrompt="1"/>
          </p:nvPr>
        </p:nvSpPr>
        <p:spPr>
          <a:xfrm>
            <a:off x="72468" y="0"/>
            <a:ext cx="4113032" cy="476673"/>
          </a:xfrm>
          <a:solidFill>
            <a:srgbClr val="EC527E"/>
          </a:solidFill>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Entrainement</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0805977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Entrainement</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6451277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5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Entrainement</a:t>
            </a:r>
            <a:endParaRPr lang="en-US" dirty="0"/>
          </a:p>
        </p:txBody>
      </p:sp>
    </p:spTree>
    <p:extLst>
      <p:ext uri="{BB962C8B-B14F-4D97-AF65-F5344CB8AC3E}">
        <p14:creationId xmlns:p14="http://schemas.microsoft.com/office/powerpoint/2010/main" val="12477222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E5403410-2664-4ED1-BA33-463B920DA51C}"/>
              </a:ext>
            </a:extLst>
          </p:cNvPr>
          <p:cNvPicPr>
            <a:picLocks noChangeAspect="1"/>
          </p:cNvPicPr>
          <p:nvPr userDrawn="1"/>
        </p:nvPicPr>
        <p:blipFill>
          <a:blip r:embed="rId2">
            <a:extLst>
              <a:ext uri="{28A0092B-C50C-407E-A947-70E740481C1C}">
                <a14:useLocalDpi xmlns:a14="http://schemas.microsoft.com/office/drawing/2010/main" val="0"/>
              </a:ext>
            </a:extLst>
          </a:blip>
          <a:srcRect t="1565" b="1565"/>
          <a:stretch/>
        </p:blipFill>
        <p:spPr>
          <a:xfrm>
            <a:off x="1" y="0"/>
            <a:ext cx="9144000" cy="6858000"/>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defRPr sz="3200" b="1">
                <a:solidFill>
                  <a:schemeClr val="bg1"/>
                </a:solidFill>
                <a:latin typeface="Verdana" panose="020B0604030504040204" pitchFamily="34" charset="0"/>
                <a:ea typeface="Verdana" panose="020B0604030504040204" pitchFamily="34" charset="0"/>
                <a:cs typeface="Arial" panose="020B0604020202020204" pitchFamily="34" charset="0"/>
              </a:defRPr>
            </a:lvl1pPr>
          </a:lstStyle>
          <a:p>
            <a:r>
              <a:rPr lang="fr-FR"/>
              <a:t>MODIFIEZ LE STYLE DU TITRE</a:t>
            </a:r>
            <a:endParaRPr lang="en-US"/>
          </a:p>
        </p:txBody>
      </p:sp>
      <p:sp>
        <p:nvSpPr>
          <p:cNvPr id="5" name="Titre 3">
            <a:extLst>
              <a:ext uri="{FF2B5EF4-FFF2-40B4-BE49-F238E27FC236}">
                <a16:creationId xmlns:a16="http://schemas.microsoft.com/office/drawing/2014/main" id="{57404682-7381-4603-9091-BA0787836EA2}"/>
              </a:ext>
            </a:extLst>
          </p:cNvPr>
          <p:cNvSpPr txBox="1">
            <a:spLocks/>
          </p:cNvSpPr>
          <p:nvPr userDrawn="1"/>
        </p:nvSpPr>
        <p:spPr>
          <a:xfrm>
            <a:off x="4342511" y="6163768"/>
            <a:ext cx="4421378" cy="499464"/>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2000">
                <a:solidFill>
                  <a:schemeClr val="bg1"/>
                </a:solidFill>
                <a:latin typeface="Verdana" panose="020B0604030504040204" pitchFamily="34" charset="0"/>
                <a:ea typeface="Verdana" panose="020B0604030504040204" pitchFamily="34" charset="0"/>
              </a:rPr>
              <a:t>Réservé à la </a:t>
            </a:r>
            <a:r>
              <a:rPr lang="fr-FR" sz="2000" err="1">
                <a:solidFill>
                  <a:schemeClr val="bg1"/>
                </a:solidFill>
                <a:latin typeface="Verdana" panose="020B0604030504040204" pitchFamily="34" charset="0"/>
                <a:ea typeface="Verdana" panose="020B0604030504040204" pitchFamily="34" charset="0"/>
              </a:rPr>
              <a:t>vidéoprojection</a:t>
            </a:r>
            <a:endParaRPr lang="fr-FR" sz="200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5381403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1"/>
          <p:cNvSpPr>
            <a:spLocks noGrp="1"/>
          </p:cNvSpPr>
          <p:nvPr>
            <p:ph type="title" hasCustomPrompt="1"/>
          </p:nvPr>
        </p:nvSpPr>
        <p:spPr>
          <a:xfrm>
            <a:off x="72468" y="0"/>
            <a:ext cx="635549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① Modifiez le style du titre</a:t>
            </a:r>
            <a:endParaRPr lang="en-US"/>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pic>
        <p:nvPicPr>
          <p:cNvPr id="5" name="Image 4">
            <a:extLst>
              <a:ext uri="{FF2B5EF4-FFF2-40B4-BE49-F238E27FC236}">
                <a16:creationId xmlns:a16="http://schemas.microsoft.com/office/drawing/2014/main" id="{DE64E38B-E7A3-4A1A-A559-0B847F368BE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18754630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1_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le 1"/>
          <p:cNvSpPr>
            <a:spLocks noGrp="1"/>
          </p:cNvSpPr>
          <p:nvPr>
            <p:ph type="title" hasCustomPrompt="1"/>
          </p:nvPr>
        </p:nvSpPr>
        <p:spPr>
          <a:xfrm>
            <a:off x="57150" y="0"/>
            <a:ext cx="6379864"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① Modifiez le style du titre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pic>
        <p:nvPicPr>
          <p:cNvPr id="7" name="Image 6">
            <a:extLst>
              <a:ext uri="{FF2B5EF4-FFF2-40B4-BE49-F238E27FC236}">
                <a16:creationId xmlns:a16="http://schemas.microsoft.com/office/drawing/2014/main" id="{4359CA78-C9E8-4A1E-8AEA-0174C017B2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27808959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72468" y="0"/>
            <a:ext cx="6255904"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① Modifiez le style du titre</a:t>
            </a:r>
            <a:endParaRPr lang="en-US"/>
          </a:p>
        </p:txBody>
      </p:sp>
      <p:pic>
        <p:nvPicPr>
          <p:cNvPr id="8" name="Image 7">
            <a:extLst>
              <a:ext uri="{FF2B5EF4-FFF2-40B4-BE49-F238E27FC236}">
                <a16:creationId xmlns:a16="http://schemas.microsoft.com/office/drawing/2014/main" id="{93C0F9BF-8D3B-499E-84F2-5221B9C88C1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11288779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4279609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F1EA03B-2F57-4AA5-9C24-4EB203E6C4DC}"/>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EC527E"/>
              </a:solidFill>
              <a:effectLst/>
              <a:uLnTx/>
              <a:uFillTx/>
              <a:latin typeface="Calibri" panose="020F0502020204030204"/>
              <a:ea typeface="+mn-ea"/>
              <a:cs typeface="+mn-cs"/>
            </a:endParaRPr>
          </a:p>
        </p:txBody>
      </p:sp>
      <p:sp>
        <p:nvSpPr>
          <p:cNvPr id="2" name="Title 1"/>
          <p:cNvSpPr>
            <a:spLocks noGrp="1"/>
          </p:cNvSpPr>
          <p:nvPr>
            <p:ph type="title"/>
          </p:nvPr>
        </p:nvSpPr>
        <p:spPr>
          <a:xfrm>
            <a:off x="0" y="-1"/>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5" name="Image 4">
            <a:extLst>
              <a:ext uri="{FF2B5EF4-FFF2-40B4-BE49-F238E27FC236}">
                <a16:creationId xmlns:a16="http://schemas.microsoft.com/office/drawing/2014/main" id="{08C7C2F7-90F8-4E65-B758-339F2EB659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3E3D788D-DDD6-4F09-BBA3-1F39D88DC4A9}"/>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659819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FFD333"/>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hasCustomPrompt="1"/>
          </p:nvPr>
        </p:nvSpPr>
        <p:spPr>
          <a:xfrm>
            <a:off x="72468" y="0"/>
            <a:ext cx="4113032" cy="476673"/>
          </a:xfrm>
          <a:solidFill>
            <a:srgbClr val="FFD333"/>
          </a:solidFill>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Exercice</a:t>
            </a:r>
            <a:r>
              <a:rPr lang="en-US" dirty="0"/>
              <a:t> des champions</a:t>
            </a:r>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0125334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50" y="0"/>
            <a:ext cx="3886200" cy="476672"/>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err="1"/>
              <a:t>Exercice</a:t>
            </a:r>
            <a:r>
              <a:rPr lang="en-US" dirty="0"/>
              <a:t> des champions</a:t>
            </a:r>
          </a:p>
        </p:txBody>
      </p:sp>
    </p:spTree>
    <p:extLst>
      <p:ext uri="{BB962C8B-B14F-4D97-AF65-F5344CB8AC3E}">
        <p14:creationId xmlns:p14="http://schemas.microsoft.com/office/powerpoint/2010/main" val="20047933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751788" y="3040905"/>
            <a:ext cx="7772400" cy="776190"/>
          </a:xfrm>
          <a:ln w="28575">
            <a:solidFill>
              <a:schemeClr val="tx1"/>
            </a:solidFill>
          </a:ln>
        </p:spPr>
        <p:txBody>
          <a:bodyPr anchor="b">
            <a:normAutofit/>
          </a:bodyPr>
          <a:lstStyle>
            <a:lvl1pPr algn="ctr">
              <a:defRPr sz="4000">
                <a:solidFill>
                  <a:srgbClr val="0070C0"/>
                </a:solidFill>
                <a:latin typeface="Arial" panose="020B060402020202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7904685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61C4D1"/>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EC527E"/>
              </a:solidFill>
            </a:endParaRPr>
          </a:p>
        </p:txBody>
      </p:sp>
      <p:sp>
        <p:nvSpPr>
          <p:cNvPr id="2" name="Title 1"/>
          <p:cNvSpPr>
            <a:spLocks noGrp="1"/>
          </p:cNvSpPr>
          <p:nvPr>
            <p:ph type="title" hasCustomPrompt="1"/>
          </p:nvPr>
        </p:nvSpPr>
        <p:spPr>
          <a:xfrm>
            <a:off x="72468" y="0"/>
            <a:ext cx="4113032" cy="476673"/>
          </a:xfrm>
          <a:solidFill>
            <a:srgbClr val="61C4D1"/>
          </a:solidFill>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a:t>Devoirs</a:t>
            </a:r>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6" name="Rectangle 5">
            <a:extLst>
              <a:ext uri="{FF2B5EF4-FFF2-40B4-BE49-F238E27FC236}">
                <a16:creationId xmlns:a16="http://schemas.microsoft.com/office/drawing/2014/main" id="{F76CAAE2-55C8-4641-AF5B-70C164E04F98}"/>
              </a:ext>
            </a:extLst>
          </p:cNvPr>
          <p:cNvSpPr/>
          <p:nvPr userDrawn="1"/>
        </p:nvSpPr>
        <p:spPr>
          <a:xfrm>
            <a:off x="18039"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16449652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61C4D1"/>
          </a:solidFill>
          <a:ln>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8" name="Title 1">
            <a:extLst>
              <a:ext uri="{FF2B5EF4-FFF2-40B4-BE49-F238E27FC236}">
                <a16:creationId xmlns:a16="http://schemas.microsoft.com/office/drawing/2014/main" id="{5CB48304-ADE7-40EB-BE0B-B8A13AB90EF5}"/>
              </a:ext>
            </a:extLst>
          </p:cNvPr>
          <p:cNvSpPr>
            <a:spLocks noGrp="1"/>
          </p:cNvSpPr>
          <p:nvPr>
            <p:ph type="title" hasCustomPrompt="1"/>
          </p:nvPr>
        </p:nvSpPr>
        <p:spPr>
          <a:xfrm>
            <a:off x="57150" y="0"/>
            <a:ext cx="3886200" cy="476672"/>
          </a:xfrm>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en-US" dirty="0"/>
              <a:t>Devoirs</a:t>
            </a:r>
          </a:p>
        </p:txBody>
      </p:sp>
    </p:spTree>
    <p:extLst>
      <p:ext uri="{BB962C8B-B14F-4D97-AF65-F5344CB8AC3E}">
        <p14:creationId xmlns:p14="http://schemas.microsoft.com/office/powerpoint/2010/main" val="25436574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4" name="Image 3" descr="Une image contenant texte&#10;&#10;Description générée automatiquement">
            <a:extLst>
              <a:ext uri="{FF2B5EF4-FFF2-40B4-BE49-F238E27FC236}">
                <a16:creationId xmlns:a16="http://schemas.microsoft.com/office/drawing/2014/main" id="{99BE8A99-E4F7-4270-962A-0F41CC30436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defRPr sz="40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607267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dirty="0">
              <a:solidFill>
                <a:prstClr val="white"/>
              </a:solidFill>
            </a:endParaRPr>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fr-FR">
              <a:solidFill>
                <a:prstClr val="white"/>
              </a:solidFill>
            </a:endParaRPr>
          </a:p>
        </p:txBody>
      </p:sp>
      <p:pic>
        <p:nvPicPr>
          <p:cNvPr id="5" name="Image 4">
            <a:extLst>
              <a:ext uri="{FF2B5EF4-FFF2-40B4-BE49-F238E27FC236}">
                <a16:creationId xmlns:a16="http://schemas.microsoft.com/office/drawing/2014/main" id="{A24121E1-13E7-46AF-A21F-4A7F8A52F54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2"/>
            <a:ext cx="2258573" cy="472441"/>
          </a:xfrm>
          <a:prstGeom prst="rect">
            <a:avLst/>
          </a:prstGeom>
        </p:spPr>
      </p:pic>
      <p:sp>
        <p:nvSpPr>
          <p:cNvPr id="11" name="Title 1">
            <a:extLst>
              <a:ext uri="{FF2B5EF4-FFF2-40B4-BE49-F238E27FC236}">
                <a16:creationId xmlns:a16="http://schemas.microsoft.com/office/drawing/2014/main" id="{7B1D961D-20A3-458D-BB15-B983FE59CE06}"/>
              </a:ext>
            </a:extLst>
          </p:cNvPr>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Tree>
    <p:extLst>
      <p:ext uri="{BB962C8B-B14F-4D97-AF65-F5344CB8AC3E}">
        <p14:creationId xmlns:p14="http://schemas.microsoft.com/office/powerpoint/2010/main" val="20501502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8463"/>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a:solidFill>
                <a:prstClr val="white"/>
              </a:solidFill>
            </a:endParaRPr>
          </a:p>
        </p:txBody>
      </p:sp>
      <p:sp>
        <p:nvSpPr>
          <p:cNvPr id="2" name="Title 1"/>
          <p:cNvSpPr>
            <a:spLocks noGrp="1"/>
          </p:cNvSpPr>
          <p:nvPr>
            <p:ph type="title" hasCustomPrompt="1"/>
          </p:nvPr>
        </p:nvSpPr>
        <p:spPr>
          <a:xfrm>
            <a:off x="5715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fr-FR">
              <a:solidFill>
                <a:prstClr val="white"/>
              </a:solidFill>
            </a:endParaRPr>
          </a:p>
        </p:txBody>
      </p:sp>
      <p:pic>
        <p:nvPicPr>
          <p:cNvPr id="7" name="Image 6">
            <a:extLst>
              <a:ext uri="{FF2B5EF4-FFF2-40B4-BE49-F238E27FC236}">
                <a16:creationId xmlns:a16="http://schemas.microsoft.com/office/drawing/2014/main" id="{B2165637-CF1A-4ACE-BA93-0D8E3A201B8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2"/>
            <a:ext cx="2258573" cy="472441"/>
          </a:xfrm>
          <a:prstGeom prst="rect">
            <a:avLst/>
          </a:prstGeom>
        </p:spPr>
      </p:pic>
    </p:spTree>
    <p:extLst>
      <p:ext uri="{BB962C8B-B14F-4D97-AF65-F5344CB8AC3E}">
        <p14:creationId xmlns:p14="http://schemas.microsoft.com/office/powerpoint/2010/main" val="35724569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fr-FR">
              <a:solidFill>
                <a:prstClr val="white"/>
              </a:solidFill>
            </a:endParaRP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a:solidFill>
                <a:prstClr val="whit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pic>
        <p:nvPicPr>
          <p:cNvPr id="8" name="Image 7">
            <a:extLst>
              <a:ext uri="{FF2B5EF4-FFF2-40B4-BE49-F238E27FC236}">
                <a16:creationId xmlns:a16="http://schemas.microsoft.com/office/drawing/2014/main" id="{FAC14F76-D2C5-4E2B-9015-0B8D6C52EC0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2"/>
            <a:ext cx="2258573" cy="472441"/>
          </a:xfrm>
          <a:prstGeom prst="rect">
            <a:avLst/>
          </a:prstGeom>
        </p:spPr>
      </p:pic>
    </p:spTree>
    <p:extLst>
      <p:ext uri="{BB962C8B-B14F-4D97-AF65-F5344CB8AC3E}">
        <p14:creationId xmlns:p14="http://schemas.microsoft.com/office/powerpoint/2010/main" val="436074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pic>
        <p:nvPicPr>
          <p:cNvPr id="6" name="Image 5" descr="Une image contenant texte, habits, personne, capture d’écran&#10;&#10;Le contenu généré par l’IA peut être incorrect.">
            <a:extLst>
              <a:ext uri="{FF2B5EF4-FFF2-40B4-BE49-F238E27FC236}">
                <a16:creationId xmlns:a16="http://schemas.microsoft.com/office/drawing/2014/main" id="{86D57A66-68CE-44F9-680B-39BC38DB176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751788" y="3040905"/>
            <a:ext cx="7772400" cy="776190"/>
          </a:xfrm>
          <a:ln w="28575">
            <a:noFill/>
          </a:ln>
        </p:spPr>
        <p:txBody>
          <a:bodyPr anchor="b">
            <a:normAutofit/>
          </a:bodyPr>
          <a:lstStyle>
            <a:lvl1pPr algn="ctr">
              <a:defRPr sz="2800" b="1">
                <a:solidFill>
                  <a:schemeClr val="bg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
        <p:nvSpPr>
          <p:cNvPr id="3" name="Titre 3">
            <a:extLst>
              <a:ext uri="{FF2B5EF4-FFF2-40B4-BE49-F238E27FC236}">
                <a16:creationId xmlns:a16="http://schemas.microsoft.com/office/drawing/2014/main" id="{83468295-3979-CA6D-D9F2-FC3AFEED5EC7}"/>
              </a:ext>
            </a:extLst>
          </p:cNvPr>
          <p:cNvSpPr txBox="1">
            <a:spLocks/>
          </p:cNvSpPr>
          <p:nvPr userDrawn="1"/>
        </p:nvSpPr>
        <p:spPr>
          <a:xfrm>
            <a:off x="4342511" y="6163768"/>
            <a:ext cx="4421378" cy="499464"/>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z="2000" dirty="0">
                <a:solidFill>
                  <a:prstClr val="white"/>
                </a:solidFill>
                <a:latin typeface="Verdana" panose="020B0604030504040204" pitchFamily="34" charset="0"/>
                <a:ea typeface="Verdana" panose="020B0604030504040204" pitchFamily="34" charset="0"/>
              </a:rPr>
              <a:t>Réservé à la vidéoprojection</a:t>
            </a:r>
          </a:p>
        </p:txBody>
      </p:sp>
    </p:spTree>
    <p:extLst>
      <p:ext uri="{BB962C8B-B14F-4D97-AF65-F5344CB8AC3E}">
        <p14:creationId xmlns:p14="http://schemas.microsoft.com/office/powerpoint/2010/main" val="214865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C2A8DC0-C626-44FE-B0FA-3AC7B44F0388}"/>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EC527E"/>
              </a:solidFill>
              <a:effectLst/>
              <a:uLnTx/>
              <a:uFillTx/>
              <a:latin typeface="Calibri" panose="020F0502020204030204"/>
              <a:ea typeface="+mn-ea"/>
              <a:cs typeface="+mn-cs"/>
            </a:endParaRPr>
          </a:p>
        </p:txBody>
      </p:sp>
      <p:sp>
        <p:nvSpPr>
          <p:cNvPr id="2" name="Title 1"/>
          <p:cNvSpPr>
            <a:spLocks noGrp="1"/>
          </p:cNvSpPr>
          <p:nvPr>
            <p:ph type="title"/>
          </p:nvPr>
        </p:nvSpPr>
        <p:spPr>
          <a:xfrm>
            <a:off x="0" y="0"/>
            <a:ext cx="3886200" cy="476672"/>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7" name="Image 6">
            <a:extLst>
              <a:ext uri="{FF2B5EF4-FFF2-40B4-BE49-F238E27FC236}">
                <a16:creationId xmlns:a16="http://schemas.microsoft.com/office/drawing/2014/main" id="{045605CF-A272-4E2E-8B38-91B2478FE09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10" name="Rectangle 9">
            <a:extLst>
              <a:ext uri="{FF2B5EF4-FFF2-40B4-BE49-F238E27FC236}">
                <a16:creationId xmlns:a16="http://schemas.microsoft.com/office/drawing/2014/main" id="{F063D9CA-628E-4BBF-879C-92236F3E0FEC}"/>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551914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2" name="Title 1"/>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sp>
        <p:nvSpPr>
          <p:cNvPr id="7" name="Rectangle 6">
            <a:extLst>
              <a:ext uri="{FF2B5EF4-FFF2-40B4-BE49-F238E27FC236}">
                <a16:creationId xmlns:a16="http://schemas.microsoft.com/office/drawing/2014/main" id="{13EBD483-4C6B-430B-85A8-CD1070D6BBB9}"/>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solidFill>
                <a:prstClr val="white"/>
              </a:solidFill>
            </a:endParaRPr>
          </a:p>
        </p:txBody>
      </p:sp>
      <p:pic>
        <p:nvPicPr>
          <p:cNvPr id="5" name="Image 4">
            <a:extLst>
              <a:ext uri="{FF2B5EF4-FFF2-40B4-BE49-F238E27FC236}">
                <a16:creationId xmlns:a16="http://schemas.microsoft.com/office/drawing/2014/main" id="{DE64E38B-E7A3-4A1A-A559-0B847F368BE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8619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1_Deux contenu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E910B8-B471-4EF0-B828-2F190C15536D}"/>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2" name="Title 1"/>
          <p:cNvSpPr>
            <a:spLocks noGrp="1"/>
          </p:cNvSpPr>
          <p:nvPr>
            <p:ph type="title" hasCustomPrompt="1"/>
          </p:nvPr>
        </p:nvSpPr>
        <p:spPr>
          <a:xfrm>
            <a:off x="57150" y="0"/>
            <a:ext cx="3886200" cy="476672"/>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Rectangle 7">
            <a:extLst>
              <a:ext uri="{FF2B5EF4-FFF2-40B4-BE49-F238E27FC236}">
                <a16:creationId xmlns:a16="http://schemas.microsoft.com/office/drawing/2014/main" id="{56070C69-277F-4511-8E2D-4191F47FAE54}"/>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solidFill>
                <a:prstClr val="white"/>
              </a:solidFill>
            </a:endParaRPr>
          </a:p>
        </p:txBody>
      </p:sp>
      <p:pic>
        <p:nvPicPr>
          <p:cNvPr id="7" name="Image 6">
            <a:extLst>
              <a:ext uri="{FF2B5EF4-FFF2-40B4-BE49-F238E27FC236}">
                <a16:creationId xmlns:a16="http://schemas.microsoft.com/office/drawing/2014/main" id="{4359CA78-C9E8-4A1E-8AEA-0174C017B2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5599752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V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106579-578D-4923-BDC3-F890FE2F6D93}"/>
              </a:ext>
            </a:extLst>
          </p:cNvPr>
          <p:cNvSpPr/>
          <p:nvPr userDrawn="1"/>
        </p:nvSpPr>
        <p:spPr>
          <a:xfrm>
            <a:off x="0" y="0"/>
            <a:ext cx="9144000" cy="6858000"/>
          </a:xfrm>
          <a:prstGeom prst="rect">
            <a:avLst/>
          </a:prstGeom>
          <a:noFill/>
          <a:ln w="1016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dirty="0">
              <a:solidFill>
                <a:prstClr val="white"/>
              </a:solidFill>
            </a:endParaRPr>
          </a:p>
        </p:txBody>
      </p:sp>
      <p:sp>
        <p:nvSpPr>
          <p:cNvPr id="6" name="Rectangle 5">
            <a:extLst>
              <a:ext uri="{FF2B5EF4-FFF2-40B4-BE49-F238E27FC236}">
                <a16:creationId xmlns:a16="http://schemas.microsoft.com/office/drawing/2014/main" id="{73DFEA3C-8920-4411-917A-DD7A873189D9}"/>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prstClr val="whit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hasCustomPrompt="1"/>
          </p:nvPr>
        </p:nvSpPr>
        <p:spPr>
          <a:xfrm>
            <a:off x="72468" y="0"/>
            <a:ext cx="4113032"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pic>
        <p:nvPicPr>
          <p:cNvPr id="8" name="Image 7">
            <a:extLst>
              <a:ext uri="{FF2B5EF4-FFF2-40B4-BE49-F238E27FC236}">
                <a16:creationId xmlns:a16="http://schemas.microsoft.com/office/drawing/2014/main" id="{93C0F9BF-8D3B-499E-84F2-5221B9C88C1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12959" y="4231"/>
            <a:ext cx="2258573" cy="472441"/>
          </a:xfrm>
          <a:prstGeom prst="rect">
            <a:avLst/>
          </a:prstGeom>
        </p:spPr>
      </p:pic>
    </p:spTree>
    <p:extLst>
      <p:ext uri="{BB962C8B-B14F-4D97-AF65-F5344CB8AC3E}">
        <p14:creationId xmlns:p14="http://schemas.microsoft.com/office/powerpoint/2010/main" val="22474390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5614D3E7-780F-4F20-8F2A-83F233579B9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a:t>MODIFIEZ LE STYLE DU TITRE</a:t>
            </a:r>
            <a:endParaRPr lang="en-US"/>
          </a:p>
        </p:txBody>
      </p:sp>
    </p:spTree>
    <p:extLst>
      <p:ext uri="{BB962C8B-B14F-4D97-AF65-F5344CB8AC3E}">
        <p14:creationId xmlns:p14="http://schemas.microsoft.com/office/powerpoint/2010/main" val="256696873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C5949D7-6DDB-49D5-8300-650FD14B962A}"/>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sp>
        <p:nvSpPr>
          <p:cNvPr id="9" name="Rectangle 8">
            <a:extLst>
              <a:ext uri="{FF2B5EF4-FFF2-40B4-BE49-F238E27FC236}">
                <a16:creationId xmlns:a16="http://schemas.microsoft.com/office/drawing/2014/main" id="{FD0F193E-E2AF-4A76-8C7D-DA6C7489E21C}"/>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solidFill>
                <a:prstClr val="white"/>
              </a:solidFill>
            </a:endParaRPr>
          </a:p>
        </p:txBody>
      </p:sp>
      <p:pic>
        <p:nvPicPr>
          <p:cNvPr id="6" name="Image 5">
            <a:extLst>
              <a:ext uri="{FF2B5EF4-FFF2-40B4-BE49-F238E27FC236}">
                <a16:creationId xmlns:a16="http://schemas.microsoft.com/office/drawing/2014/main" id="{E959A59D-4501-404B-BBCB-BEB8095AE1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Tree>
    <p:extLst>
      <p:ext uri="{BB962C8B-B14F-4D97-AF65-F5344CB8AC3E}">
        <p14:creationId xmlns:p14="http://schemas.microsoft.com/office/powerpoint/2010/main" val="2503348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06D532-34F8-45B7-BD03-BB9137FD2C46}"/>
              </a:ext>
            </a:extLst>
          </p:cNvPr>
          <p:cNvSpPr/>
          <p:nvPr userDrawn="1"/>
        </p:nvSpPr>
        <p:spPr>
          <a:xfrm>
            <a:off x="0" y="0"/>
            <a:ext cx="9144000" cy="476672"/>
          </a:xfrm>
          <a:prstGeom prst="rect">
            <a:avLst/>
          </a:prstGeom>
          <a:solidFill>
            <a:srgbClr val="EC527E"/>
          </a:solidFill>
          <a:ln>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EC527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EC527E"/>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C511F10A-F4A0-4222-8B4E-B311B8929ED7}"/>
              </a:ext>
            </a:extLst>
          </p:cNvPr>
          <p:cNvSpPr/>
          <p:nvPr userDrawn="1"/>
        </p:nvSpPr>
        <p:spPr>
          <a:xfrm>
            <a:off x="18039" y="0"/>
            <a:ext cx="9144000" cy="6858000"/>
          </a:xfrm>
          <a:prstGeom prst="rect">
            <a:avLst/>
          </a:prstGeom>
          <a:noFill/>
          <a:ln w="101600">
            <a:solidFill>
              <a:srgbClr val="EC52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4209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5614D3E7-780F-4F20-8F2A-83F233579B9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1560598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C5949D7-6DDB-49D5-8300-650FD14B962A}"/>
              </a:ext>
            </a:extLst>
          </p:cNvPr>
          <p:cNvSpPr/>
          <p:nvPr userDrawn="1"/>
        </p:nvSpPr>
        <p:spPr>
          <a:xfrm>
            <a:off x="0" y="0"/>
            <a:ext cx="9144000" cy="476672"/>
          </a:xfrm>
          <a:prstGeom prst="rect">
            <a:avLst/>
          </a:prstGeom>
          <a:solidFill>
            <a:srgbClr val="FFD333"/>
          </a:solidFill>
          <a:ln>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FFD333"/>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sp>
        <p:nvSpPr>
          <p:cNvPr id="9" name="Rectangle 8">
            <a:extLst>
              <a:ext uri="{FF2B5EF4-FFF2-40B4-BE49-F238E27FC236}">
                <a16:creationId xmlns:a16="http://schemas.microsoft.com/office/drawing/2014/main" id="{FD0F193E-E2AF-4A76-8C7D-DA6C7489E21C}"/>
              </a:ext>
            </a:extLst>
          </p:cNvPr>
          <p:cNvSpPr/>
          <p:nvPr userDrawn="1"/>
        </p:nvSpPr>
        <p:spPr>
          <a:xfrm>
            <a:off x="0" y="0"/>
            <a:ext cx="9144000" cy="6858000"/>
          </a:xfrm>
          <a:prstGeom prst="rect">
            <a:avLst/>
          </a:prstGeom>
          <a:noFill/>
          <a:ln w="101600">
            <a:solidFill>
              <a:srgbClr val="FFD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Image 2">
            <a:extLst>
              <a:ext uri="{FF2B5EF4-FFF2-40B4-BE49-F238E27FC236}">
                <a16:creationId xmlns:a16="http://schemas.microsoft.com/office/drawing/2014/main" id="{0CE3AC5E-41FF-4A05-9406-0C0491A6591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01585" y="-103991"/>
            <a:ext cx="734569" cy="1005842"/>
          </a:xfrm>
          <a:prstGeom prst="rect">
            <a:avLst/>
          </a:prstGeom>
        </p:spPr>
      </p:pic>
    </p:spTree>
    <p:extLst>
      <p:ext uri="{BB962C8B-B14F-4D97-AF65-F5344CB8AC3E}">
        <p14:creationId xmlns:p14="http://schemas.microsoft.com/office/powerpoint/2010/main" val="2620730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7" name="Image 6" descr="Une image contenant texte&#10;&#10;Description générée automatiquement">
            <a:extLst>
              <a:ext uri="{FF2B5EF4-FFF2-40B4-BE49-F238E27FC236}">
                <a16:creationId xmlns:a16="http://schemas.microsoft.com/office/drawing/2014/main" id="{3508864F-53CD-46A0-B6BF-415F628DB91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46" b="-1589"/>
          <a:stretch/>
        </p:blipFill>
        <p:spPr>
          <a:xfrm>
            <a:off x="0" y="-107577"/>
            <a:ext cx="9143999" cy="7076357"/>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4094868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A8DF7BD-4FC4-46D8-8E51-1C50A815652F}"/>
              </a:ext>
            </a:extLst>
          </p:cNvPr>
          <p:cNvSpPr/>
          <p:nvPr userDrawn="1"/>
        </p:nvSpPr>
        <p:spPr>
          <a:xfrm>
            <a:off x="0" y="0"/>
            <a:ext cx="9144000" cy="476672"/>
          </a:xfrm>
          <a:prstGeom prst="rect">
            <a:avLst/>
          </a:prstGeom>
          <a:solidFill>
            <a:srgbClr val="61C4D1"/>
          </a:solidFill>
          <a:ln>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4113032" cy="476673"/>
          </a:xfrm>
          <a:ln>
            <a:solidFill>
              <a:srgbClr val="61C4D1"/>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96689A6C-72B0-4D31-9978-689932D59F48}"/>
              </a:ext>
            </a:extLst>
          </p:cNvPr>
          <p:cNvSpPr/>
          <p:nvPr userDrawn="1"/>
        </p:nvSpPr>
        <p:spPr>
          <a:xfrm>
            <a:off x="0" y="0"/>
            <a:ext cx="9144000" cy="6858000"/>
          </a:xfrm>
          <a:prstGeom prst="rect">
            <a:avLst/>
          </a:prstGeom>
          <a:noFill/>
          <a:ln w="101600">
            <a:solidFill>
              <a:srgbClr val="61C4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8097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C2D1119E-A446-4807-99A7-22FC0326BBF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565" b="1565"/>
          <a:stretch/>
        </p:blipFill>
        <p:spPr>
          <a:xfrm>
            <a:off x="0" y="-1"/>
            <a:ext cx="9143999" cy="6858001"/>
          </a:xfrm>
          <a:prstGeom prst="rect">
            <a:avLst/>
          </a:prstGeom>
        </p:spPr>
      </p:pic>
      <p:sp>
        <p:nvSpPr>
          <p:cNvPr id="2" name="Title 1"/>
          <p:cNvSpPr>
            <a:spLocks noGrp="1"/>
          </p:cNvSpPr>
          <p:nvPr>
            <p:ph type="ctrTitle" hasCustomPrompt="1"/>
          </p:nvPr>
        </p:nvSpPr>
        <p:spPr>
          <a:xfrm>
            <a:off x="751788" y="3040905"/>
            <a:ext cx="7772400" cy="776190"/>
          </a:xfrm>
          <a:ln w="28575">
            <a:noFill/>
          </a:ln>
        </p:spPr>
        <p:txBody>
          <a:bodyPr anchor="b">
            <a:normAutofit/>
          </a:bodyPr>
          <a:lstStyle>
            <a:lvl1pPr algn="ctr">
              <a:spcBef>
                <a:spcPts val="600"/>
              </a:spcBef>
              <a:spcAft>
                <a:spcPts val="600"/>
              </a:spcAft>
              <a:defRPr sz="3200" b="1">
                <a:solidFill>
                  <a:srgbClr val="A39491"/>
                </a:solidFill>
                <a:latin typeface="Verdana" panose="020B0604030504040204" pitchFamily="34" charset="0"/>
                <a:ea typeface="Verdana" panose="020B0604030504040204" pitchFamily="34" charset="0"/>
                <a:cs typeface="Arial" panose="020B0604020202020204" pitchFamily="34" charset="0"/>
              </a:defRPr>
            </a:lvl1pPr>
          </a:lstStyle>
          <a:p>
            <a:r>
              <a:rPr lang="fr-FR" dirty="0"/>
              <a:t>MODIFIEZ LE STYLE DU TITRE</a:t>
            </a:r>
            <a:endParaRPr lang="en-US" dirty="0"/>
          </a:p>
        </p:txBody>
      </p:sp>
    </p:spTree>
    <p:extLst>
      <p:ext uri="{BB962C8B-B14F-4D97-AF65-F5344CB8AC3E}">
        <p14:creationId xmlns:p14="http://schemas.microsoft.com/office/powerpoint/2010/main" val="36577483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slideLayout" Target="../slideLayouts/slideLayout20.xml"/><Relationship Id="rId1" Type="http://schemas.openxmlformats.org/officeDocument/2006/relationships/slideLayout" Target="../slideLayouts/slideLayout19.xml"/><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34.xml"/><Relationship Id="rId1"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16/01/2026</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8748504"/>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16/01/2026</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829290"/>
      </p:ext>
    </p:extLst>
  </p:cSld>
  <p:clrMap bg1="lt1" tx1="dk1" bg2="lt2" tx2="dk2" accent1="accent1" accent2="accent2" accent3="accent3" accent4="accent4" accent5="accent5" accent6="accent6" hlink="hlink" folHlink="folHlink"/>
  <p:sldLayoutIdLst>
    <p:sldLayoutId id="2147483691" r:id="rId1"/>
    <p:sldLayoutId id="214748369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16/01/2026</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7185855"/>
      </p:ext>
    </p:extLst>
  </p:cSld>
  <p:clrMap bg1="lt1" tx1="dk1" bg2="lt2" tx2="dk2" accent1="accent1" accent2="accent2" accent3="accent3" accent4="accent4" accent5="accent5" accent6="accent6" hlink="hlink" folHlink="folHlink"/>
  <p:sldLayoutIdLst>
    <p:sldLayoutId id="2147483694" r:id="rId1"/>
    <p:sldLayoutId id="2147483695"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16/01/2026</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61601429"/>
      </p:ext>
    </p:extLst>
  </p:cSld>
  <p:clrMap bg1="lt1" tx1="dk1" bg2="lt2" tx2="dk2" accent1="accent1" accent2="accent2" accent3="accent3" accent4="accent4" accent5="accent5" accent6="accent6" hlink="hlink" folHlink="folHlink"/>
  <p:sldLayoutIdLst>
    <p:sldLayoutId id="2147483697" r:id="rId1"/>
    <p:sldLayoutId id="2147483698"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16/01/2026</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303890418"/>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5" r:id="rId4"/>
    <p:sldLayoutId id="2147483769" r:id="rId5"/>
    <p:sldLayoutId id="2147483770" r:id="rId6"/>
    <p:sldLayoutId id="2147483771" r:id="rId7"/>
    <p:sldLayoutId id="2147483772"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16/01/2026</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20239896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80"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60914A-B9D9-4B95-BBEA-32E85AA20954}" type="datetimeFigureOut">
              <a:rPr lang="fr-FR" smtClean="0"/>
              <a:t>16/01/2026</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349CDC-BADB-4C39-95ED-E0FCA83A6716}" type="slidenum">
              <a:rPr lang="fr-FR" smtClean="0"/>
              <a:t>‹N°›</a:t>
            </a:fld>
            <a:endParaRPr lang="fr-FR"/>
          </a:p>
        </p:txBody>
      </p:sp>
    </p:spTree>
    <p:extLst>
      <p:ext uri="{BB962C8B-B14F-4D97-AF65-F5344CB8AC3E}">
        <p14:creationId xmlns:p14="http://schemas.microsoft.com/office/powerpoint/2010/main" val="741797351"/>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9B60914A-B9D9-4B95-BBEA-32E85AA20954}" type="datetimeFigureOut">
              <a:rPr lang="fr-FR" smtClean="0">
                <a:solidFill>
                  <a:prstClr val="black">
                    <a:tint val="75000"/>
                  </a:prstClr>
                </a:solidFill>
              </a:rPr>
              <a:pPr>
                <a:defRPr/>
              </a:pPr>
              <a:t>16/01/2026</a:t>
            </a:fld>
            <a:endParaRPr lang="fr-FR">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fr-FR">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D349CDC-BADB-4C39-95ED-E0FCA83A6716}" type="slidenum">
              <a:rPr lang="fr-FR" smtClean="0">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1877451171"/>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74" r:id="rId5"/>
    <p:sldLayoutId id="2147483775" r:id="rId6"/>
    <p:sldLayoutId id="2147483776" r:id="rId7"/>
    <p:sldLayoutId id="2147483777"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9B60914A-B9D9-4B95-BBEA-32E85AA20954}" type="datetimeFigureOut">
              <a:rPr lang="fr-FR" smtClean="0">
                <a:solidFill>
                  <a:prstClr val="black">
                    <a:tint val="75000"/>
                  </a:prstClr>
                </a:solidFill>
              </a:rPr>
              <a:pPr>
                <a:defRPr/>
              </a:pPr>
              <a:t>16/01/2026</a:t>
            </a:fld>
            <a:endParaRPr lang="fr-FR">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fr-FR">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D349CDC-BADB-4C39-95ED-E0FCA83A6716}" type="slidenum">
              <a:rPr lang="fr-FR" smtClean="0">
                <a:solidFill>
                  <a:prstClr val="black">
                    <a:tint val="75000"/>
                  </a:prstClr>
                </a:solidFill>
              </a:rPr>
              <a:pPr>
                <a:defRPr/>
              </a:pPr>
              <a:t>‹N°›</a:t>
            </a:fld>
            <a:endParaRPr lang="fr-FR">
              <a:solidFill>
                <a:prstClr val="black">
                  <a:tint val="75000"/>
                </a:prstClr>
              </a:solidFill>
            </a:endParaRPr>
          </a:p>
        </p:txBody>
      </p:sp>
    </p:spTree>
    <p:extLst>
      <p:ext uri="{BB962C8B-B14F-4D97-AF65-F5344CB8AC3E}">
        <p14:creationId xmlns:p14="http://schemas.microsoft.com/office/powerpoint/2010/main" val="3059013770"/>
      </p:ext>
    </p:extLst>
  </p:cSld>
  <p:clrMap bg1="lt1" tx1="dk1" bg2="lt2" tx2="dk2" accent1="accent1" accent2="accent2" accent3="accent3" accent4="accent4" accent5="accent5" accent6="accent6" hlink="hlink" folHlink="folHlink"/>
  <p:sldLayoutIdLst>
    <p:sldLayoutId id="2147483761" r:id="rId1"/>
    <p:sldLayoutId id="214748376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713776E6-FDAB-4DC4-9050-5852F249B93E}"/>
              </a:ext>
            </a:extLst>
          </p:cNvPr>
          <p:cNvSpPr>
            <a:spLocks noGrp="1"/>
          </p:cNvSpPr>
          <p:nvPr>
            <p:ph type="ctrTitle"/>
          </p:nvPr>
        </p:nvSpPr>
        <p:spPr>
          <a:xfrm>
            <a:off x="526365" y="3040905"/>
            <a:ext cx="8091270" cy="776190"/>
          </a:xfrm>
        </p:spPr>
        <p:txBody>
          <a:bodyPr>
            <a:normAutofit fontScale="90000"/>
          </a:bodyPr>
          <a:lstStyle/>
          <a:p>
            <a:pPr>
              <a:lnSpc>
                <a:spcPct val="100000"/>
              </a:lnSpc>
              <a:spcBef>
                <a:spcPts val="1200"/>
              </a:spcBef>
              <a:spcAft>
                <a:spcPts val="1200"/>
              </a:spcAft>
            </a:pPr>
            <a:r>
              <a:rPr lang="fr-FR" dirty="0"/>
              <a:t>37. Apprendre à chercher : </a:t>
            </a:r>
            <a:br>
              <a:rPr lang="fr-FR" dirty="0"/>
            </a:br>
            <a:r>
              <a:rPr lang="fr-FR" dirty="0"/>
              <a:t>associer un énoncé à son modèle en barres</a:t>
            </a:r>
          </a:p>
        </p:txBody>
      </p:sp>
    </p:spTree>
    <p:extLst>
      <p:ext uri="{BB962C8B-B14F-4D97-AF65-F5344CB8AC3E}">
        <p14:creationId xmlns:p14="http://schemas.microsoft.com/office/powerpoint/2010/main" val="8386599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BAB2E1-3F1F-E8AF-3496-FE8C9FE98505}"/>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ED11D64E-C345-BDCE-3606-D9A8BA5E007B}"/>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007C950-AD54-6D70-8194-82DFAAC479B2}"/>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5492451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B8CD6E-7307-2DAB-6062-560B4A802FA8}"/>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B5416455-A039-D4D2-D080-41AD02C4BD3A}"/>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96826DDA-7C67-0970-714F-C86F97B32B2C}"/>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5115501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C53E05-D02D-BFB7-792D-17118CE814EE}"/>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995CAC1B-9AE4-93B7-AE6A-DD977C5EA4FF}"/>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4F9BE62-79AA-6EFF-37B3-B058B62D5355}"/>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2104178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A2FC5272-3EA4-D9FA-D07B-EE4CDFE93C8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F85AF402-1620-51DA-C064-AA03803C7E8F}"/>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75412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267A8F-6BF5-6CB9-BC86-F90F5BAECFB5}"/>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16537591-2AA9-FAC3-BDDB-1380CA1DA7BE}"/>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970E63AF-CD38-7789-1D66-791EE8C6B932}"/>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454906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9F599705-FA1A-1826-7947-45E513D11523}"/>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4A7C7F24-28A5-FD80-64B1-6E65E8AE48DA}"/>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361839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B3F413-8FE3-552E-2B3C-1C0A6E875439}"/>
            </a:ext>
          </a:extLst>
        </p:cNvPr>
        <p:cNvGrpSpPr/>
        <p:nvPr/>
      </p:nvGrpSpPr>
      <p:grpSpPr>
        <a:xfrm>
          <a:off x="0" y="0"/>
          <a:ext cx="0" cy="0"/>
          <a:chOff x="0" y="0"/>
          <a:chExt cx="0" cy="0"/>
        </a:xfrm>
      </p:grpSpPr>
      <p:sp>
        <p:nvSpPr>
          <p:cNvPr id="16" name="Titre 15">
            <a:extLst>
              <a:ext uri="{FF2B5EF4-FFF2-40B4-BE49-F238E27FC236}">
                <a16:creationId xmlns:a16="http://schemas.microsoft.com/office/drawing/2014/main" id="{53E1E41A-BB10-43DC-CE6D-726C4FBF0ADC}"/>
              </a:ext>
            </a:extLst>
          </p:cNvPr>
          <p:cNvSpPr>
            <a:spLocks noGrp="1"/>
          </p:cNvSpPr>
          <p:nvPr>
            <p:ph type="title"/>
          </p:nvPr>
        </p:nvSpPr>
        <p:spPr/>
        <p:txBody>
          <a:bodyPr/>
          <a:lstStyle/>
          <a:p>
            <a:endParaRPr lang="fr-FR"/>
          </a:p>
        </p:txBody>
      </p:sp>
      <p:pic>
        <p:nvPicPr>
          <p:cNvPr id="18" name="Image 17">
            <a:extLst>
              <a:ext uri="{FF2B5EF4-FFF2-40B4-BE49-F238E27FC236}">
                <a16:creationId xmlns:a16="http://schemas.microsoft.com/office/drawing/2014/main" id="{AF4B8456-686B-0859-BE2A-7D9F2093EB67}"/>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497549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833038-3FDA-EC79-1F52-028184BC2C41}"/>
            </a:ext>
          </a:extLst>
        </p:cNvPr>
        <p:cNvGrpSpPr/>
        <p:nvPr/>
      </p:nvGrpSpPr>
      <p:grpSpPr>
        <a:xfrm>
          <a:off x="0" y="0"/>
          <a:ext cx="0" cy="0"/>
          <a:chOff x="0" y="0"/>
          <a:chExt cx="0" cy="0"/>
        </a:xfrm>
      </p:grpSpPr>
      <p:sp>
        <p:nvSpPr>
          <p:cNvPr id="16" name="Titre 15">
            <a:extLst>
              <a:ext uri="{FF2B5EF4-FFF2-40B4-BE49-F238E27FC236}">
                <a16:creationId xmlns:a16="http://schemas.microsoft.com/office/drawing/2014/main" id="{A08C30E7-060B-C16B-1DB3-0F0693FE2721}"/>
              </a:ext>
            </a:extLst>
          </p:cNvPr>
          <p:cNvSpPr>
            <a:spLocks noGrp="1"/>
          </p:cNvSpPr>
          <p:nvPr>
            <p:ph type="title"/>
          </p:nvPr>
        </p:nvSpPr>
        <p:spPr/>
        <p:txBody>
          <a:bodyPr/>
          <a:lstStyle/>
          <a:p>
            <a:endParaRPr lang="fr-FR"/>
          </a:p>
        </p:txBody>
      </p:sp>
      <p:pic>
        <p:nvPicPr>
          <p:cNvPr id="18" name="Image 17">
            <a:extLst>
              <a:ext uri="{FF2B5EF4-FFF2-40B4-BE49-F238E27FC236}">
                <a16:creationId xmlns:a16="http://schemas.microsoft.com/office/drawing/2014/main" id="{BF5CB1EC-E754-2A69-6459-67FA22D2378D}"/>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9420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4BBF0F-CB62-3516-2622-90BACCA3C792}"/>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19A6C0C2-7AC2-2B08-2654-577CE441D758}"/>
              </a:ext>
            </a:extLst>
          </p:cNvPr>
          <p:cNvSpPr>
            <a:spLocks noGrp="1"/>
          </p:cNvSpPr>
          <p:nvPr>
            <p:ph type="title"/>
          </p:nvPr>
        </p:nvSpPr>
        <p:spPr/>
        <p:txBody>
          <a:bodyPr/>
          <a:lstStyle/>
          <a:p>
            <a:endParaRPr lang="fr-FR"/>
          </a:p>
        </p:txBody>
      </p:sp>
      <p:pic>
        <p:nvPicPr>
          <p:cNvPr id="5" name="Image 4">
            <a:extLst>
              <a:ext uri="{FF2B5EF4-FFF2-40B4-BE49-F238E27FC236}">
                <a16:creationId xmlns:a16="http://schemas.microsoft.com/office/drawing/2014/main" id="{B6F3F17F-42FA-7EA5-189E-0A969B43790C}"/>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388944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559D70-403E-8A62-DC26-A90D30E67EB3}"/>
            </a:ext>
          </a:extLst>
        </p:cNvPr>
        <p:cNvGrpSpPr/>
        <p:nvPr/>
      </p:nvGrpSpPr>
      <p:grpSpPr>
        <a:xfrm>
          <a:off x="0" y="0"/>
          <a:ext cx="0" cy="0"/>
          <a:chOff x="0" y="0"/>
          <a:chExt cx="0" cy="0"/>
        </a:xfrm>
      </p:grpSpPr>
      <p:sp>
        <p:nvSpPr>
          <p:cNvPr id="8" name="Titre 7">
            <a:extLst>
              <a:ext uri="{FF2B5EF4-FFF2-40B4-BE49-F238E27FC236}">
                <a16:creationId xmlns:a16="http://schemas.microsoft.com/office/drawing/2014/main" id="{415B4892-A53A-2086-3E6B-5C06D06E1EA0}"/>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14131F28-D87C-99C9-BD60-E4019B8A781A}"/>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6658392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194BF7-E20A-9E4D-27BC-7C4EB4AD4EEE}"/>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77AFF921-861B-4DAC-67A1-85543AB931E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B2D1F2C-F1D4-AB84-2981-B22EFCCEBA63}"/>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518176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E23EBB-4FA0-2F5E-10B8-5326207CF46D}"/>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70885413-0E35-1DF1-511C-A3E1B4A0461D}"/>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E2A28B4C-1BE9-7C12-E3FE-B2C25BFD69FD}"/>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700152880"/>
      </p:ext>
    </p:extLst>
  </p:cSld>
  <p:clrMapOvr>
    <a:masterClrMapping/>
  </p:clrMapOvr>
</p:sld>
</file>

<file path=ppt/theme/theme1.xml><?xml version="1.0" encoding="utf-8"?>
<a:theme xmlns:a="http://schemas.openxmlformats.org/drawingml/2006/main" name="4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5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6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3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8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10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2C895EEC4E44B0B53F68476E4C38" ma:contentTypeVersion="19" ma:contentTypeDescription="Create a new document." ma:contentTypeScope="" ma:versionID="8e556fe96a2334c42495bf08c01f98ef">
  <xsd:schema xmlns:xsd="http://www.w3.org/2001/XMLSchema" xmlns:xs="http://www.w3.org/2001/XMLSchema" xmlns:p="http://schemas.microsoft.com/office/2006/metadata/properties" xmlns:ns2="cd84cc96-e4f0-4e7f-873a-a508fb658c41" xmlns:ns3="27f64e36-29aa-44d5-a3e0-06242cad7d4d" targetNamespace="http://schemas.microsoft.com/office/2006/metadata/properties" ma:root="true" ma:fieldsID="b3bdd3667257d5e3337ab3dd29947f75" ns2:_="" ns3:_="">
    <xsd:import namespace="cd84cc96-e4f0-4e7f-873a-a508fb658c41"/>
    <xsd:import namespace="27f64e36-29aa-44d5-a3e0-06242cad7d4d"/>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4cc96-e4f0-4e7f-873a-a508fb658c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Length (seconds)" ma:internalName="MediaLengthInSeconds" ma:readOnly="true">
      <xsd:simpleType>
        <xsd:restriction base="dms:Unknown"/>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7f64e36-29aa-44d5-a3e0-06242cad7d4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0909781d-db56-47c3-b873-85a7506b6ab1}" ma:internalName="TaxCatchAll" ma:showField="CatchAllData" ma:web="27f64e36-29aa-44d5-a3e0-06242cad7d4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d84cc96-e4f0-4e7f-873a-a508fb658c41">
      <Terms xmlns="http://schemas.microsoft.com/office/infopath/2007/PartnerControls"/>
    </lcf76f155ced4ddcb4097134ff3c332f>
    <TaxCatchAll xmlns="27f64e36-29aa-44d5-a3e0-06242cad7d4d" xsi:nil="true"/>
  </documentManagement>
</p:properties>
</file>

<file path=customXml/itemProps1.xml><?xml version="1.0" encoding="utf-8"?>
<ds:datastoreItem xmlns:ds="http://schemas.openxmlformats.org/officeDocument/2006/customXml" ds:itemID="{B2F25EBC-A4A1-4C9F-9D73-ABFC796B15C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d84cc96-e4f0-4e7f-873a-a508fb658c41"/>
    <ds:schemaRef ds:uri="27f64e36-29aa-44d5-a3e0-06242cad7d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CB29B1E-CD13-48AB-BBEF-DF001D11879E}">
  <ds:schemaRefs>
    <ds:schemaRef ds:uri="http://schemas.microsoft.com/sharepoint/v3/contenttype/forms"/>
  </ds:schemaRefs>
</ds:datastoreItem>
</file>

<file path=customXml/itemProps3.xml><?xml version="1.0" encoding="utf-8"?>
<ds:datastoreItem xmlns:ds="http://schemas.openxmlformats.org/officeDocument/2006/customXml" ds:itemID="{E2B294D5-9479-4072-A39C-3F5AF912A241}">
  <ds:schemaRefs>
    <ds:schemaRef ds:uri="http://purl.org/dc/terms/"/>
    <ds:schemaRef ds:uri="27f64e36-29aa-44d5-a3e0-06242cad7d4d"/>
    <ds:schemaRef ds:uri="http://schemas.microsoft.com/office/2006/documentManagement/types"/>
    <ds:schemaRef ds:uri="http://schemas.microsoft.com/office/2006/metadata/properties"/>
    <ds:schemaRef ds:uri="http://purl.org/dc/elements/1.1/"/>
    <ds:schemaRef ds:uri="http://schemas.microsoft.com/office/infopath/2007/PartnerControls"/>
    <ds:schemaRef ds:uri="http://schemas.openxmlformats.org/package/2006/metadata/core-properties"/>
    <ds:schemaRef ds:uri="cd84cc96-e4f0-4e7f-873a-a508fb658c4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589</Words>
  <Application>Microsoft Office PowerPoint</Application>
  <PresentationFormat>Affichage à l'écran (4:3)</PresentationFormat>
  <Paragraphs>43</Paragraphs>
  <Slides>13</Slides>
  <Notes>13</Notes>
  <HiddenSlides>0</HiddenSlides>
  <MMClips>0</MMClips>
  <ScaleCrop>false</ScaleCrop>
  <HeadingPairs>
    <vt:vector size="6" baseType="variant">
      <vt:variant>
        <vt:lpstr>Polices utilisées</vt:lpstr>
      </vt:variant>
      <vt:variant>
        <vt:i4>4</vt:i4>
      </vt:variant>
      <vt:variant>
        <vt:lpstr>Thème</vt:lpstr>
      </vt:variant>
      <vt:variant>
        <vt:i4>9</vt:i4>
      </vt:variant>
      <vt:variant>
        <vt:lpstr>Titres des diapositives</vt:lpstr>
      </vt:variant>
      <vt:variant>
        <vt:i4>13</vt:i4>
      </vt:variant>
    </vt:vector>
  </HeadingPairs>
  <TitlesOfParts>
    <vt:vector size="26" baseType="lpstr">
      <vt:lpstr>Arial</vt:lpstr>
      <vt:lpstr>Calibri</vt:lpstr>
      <vt:lpstr>Calibri Light</vt:lpstr>
      <vt:lpstr>Verdana</vt:lpstr>
      <vt:lpstr>4_Thème Office</vt:lpstr>
      <vt:lpstr>5_Thème Office</vt:lpstr>
      <vt:lpstr>6_Thème Office</vt:lpstr>
      <vt:lpstr>7_Thème Office</vt:lpstr>
      <vt:lpstr>1_Thème Office</vt:lpstr>
      <vt:lpstr>2_Thème Office</vt:lpstr>
      <vt:lpstr>3_Thème Office</vt:lpstr>
      <vt:lpstr>8_Thème Office</vt:lpstr>
      <vt:lpstr>10_Thème Office</vt:lpstr>
      <vt:lpstr>37. Apprendre à chercher :  associer un énoncé à son modèle en barres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Éditions Hatier</dc:creator>
  <cp:lastModifiedBy>LE BOT SANDRA</cp:lastModifiedBy>
  <cp:revision>2</cp:revision>
  <dcterms:created xsi:type="dcterms:W3CDTF">2022-01-07T11:15:07Z</dcterms:created>
  <dcterms:modified xsi:type="dcterms:W3CDTF">2026-01-16T10:03:31Z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0x010100C56C2C895EEC4E44B0B53F68476E4C38</vt:lpwstr>
  </property>
  <property fmtid="{D5CDD505-2E9C-101B-9397-08002B2CF9AE}" pid="3" name="MediaServiceImageTags">
    <vt:lpwstr/>
  </property>
</Properties>
</file>