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4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5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6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7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8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9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4"/>
    <p:sldMasterId id="2147483690" r:id="rId5"/>
    <p:sldMasterId id="2147483693" r:id="rId6"/>
    <p:sldMasterId id="2147483696" r:id="rId7"/>
    <p:sldMasterId id="2147483670" r:id="rId8"/>
    <p:sldMasterId id="2147483676" r:id="rId9"/>
    <p:sldMasterId id="2147483681" r:id="rId10"/>
    <p:sldMasterId id="2147483699" r:id="rId11"/>
    <p:sldMasterId id="2147483760" r:id="rId12"/>
    <p:sldMasterId id="2147483768" r:id="rId13"/>
  </p:sldMasterIdLst>
  <p:notesMasterIdLst>
    <p:notesMasterId r:id="rId44"/>
  </p:notesMasterIdLst>
  <p:sldIdLst>
    <p:sldId id="256" r:id="rId14"/>
    <p:sldId id="257" r:id="rId15"/>
    <p:sldId id="316" r:id="rId16"/>
    <p:sldId id="317" r:id="rId17"/>
    <p:sldId id="318" r:id="rId18"/>
    <p:sldId id="320" r:id="rId19"/>
    <p:sldId id="321" r:id="rId20"/>
    <p:sldId id="322" r:id="rId21"/>
    <p:sldId id="323" r:id="rId22"/>
    <p:sldId id="324" r:id="rId23"/>
    <p:sldId id="325" r:id="rId24"/>
    <p:sldId id="341" r:id="rId25"/>
    <p:sldId id="342" r:id="rId26"/>
    <p:sldId id="343" r:id="rId27"/>
    <p:sldId id="344" r:id="rId28"/>
    <p:sldId id="278" r:id="rId29"/>
    <p:sldId id="332" r:id="rId30"/>
    <p:sldId id="333" r:id="rId31"/>
    <p:sldId id="334" r:id="rId32"/>
    <p:sldId id="335" r:id="rId33"/>
    <p:sldId id="336" r:id="rId34"/>
    <p:sldId id="337" r:id="rId35"/>
    <p:sldId id="338" r:id="rId36"/>
    <p:sldId id="339" r:id="rId37"/>
    <p:sldId id="484" r:id="rId38"/>
    <p:sldId id="490" r:id="rId39"/>
    <p:sldId id="491" r:id="rId40"/>
    <p:sldId id="489" r:id="rId41"/>
    <p:sldId id="488" r:id="rId42"/>
    <p:sldId id="492" r:id="rId4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F875900-4CD5-0B77-42CA-03FBCC6F856F}" name="Pauline Lion" initials="PL" userId="48ef9a2cfb904c2c" providerId="Windows Live"/>
  <p188:author id="{8035A710-E786-5AD4-6E6B-F2C4540F2679}" name="CHAUVELLIER ANNE" initials="CA" userId="S::ACHAUVELLIER@editions-hatier.fr::f6f57ace-c9cf-44ce-941b-3615434e65b1" providerId="AD"/>
  <p188:author id="{6EC3644E-CAF9-BE47-EB1A-C427F723DB1E}" name="catherine.mallard2" initials="ca" userId="S::catherine.mallard2_gmail.com#ext#@hachette.onmicrosoft.com::943e5806-a044-4790-a0a9-05d7075f8f80" providerId="AD"/>
  <p188:author id="{7F7E7B9F-1A3E-4D99-E946-F9A38FEEBA9F}" name="HACHE Caroline" initials="HC" userId="S::caroline.hache_univ-amu.fr#ext#@hachette.onmicrosoft.com::8f7bb2c5-af1f-4ec9-9672-c04e07afd9f4" providerId="AD"/>
  <p188:author id="{D1DA31B1-B817-6551-D189-800565F96188}" name="sylvie.advenier" initials="sy" userId="S::sylvie.advenier_gmail.com#ext#@hachette.onmicrosoft.com::62265617-bba0-4816-b687-fd9955c55dd9" providerId="AD"/>
  <p188:author id="{3AE103E3-5B5D-9446-BE1D-82E47926AE64}" name="LEMAIRE LOUHANNE" initials="LL" userId="S::LLEMAIRE@editions-hatier.fr::a1b6b622-126c-424e-b556-9693f133b9e2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AUVELLIER ANNE" initials="CA" lastIdx="4" clrIdx="0">
    <p:extLst>
      <p:ext uri="{19B8F6BF-5375-455C-9EA6-DF929625EA0E}">
        <p15:presenceInfo xmlns:p15="http://schemas.microsoft.com/office/powerpoint/2012/main" userId="S::ACHAUVELLIER@editions-hatier.fr::63234966-364e-422f-8c52-45fd5239a521" providerId="AD"/>
      </p:ext>
    </p:extLst>
  </p:cmAuthor>
  <p:cmAuthor id="2" name="catherine.mallard2" initials="ca" lastIdx="2" clrIdx="1">
    <p:extLst>
      <p:ext uri="{19B8F6BF-5375-455C-9EA6-DF929625EA0E}">
        <p15:presenceInfo xmlns:p15="http://schemas.microsoft.com/office/powerpoint/2012/main" userId="S::catherine.mallard2_gmail.com#ext#@hachette.onmicrosoft.com::943e5806-a044-4790-a0a9-05d7075f8f80" providerId="AD"/>
      </p:ext>
    </p:extLst>
  </p:cmAuthor>
  <p:cmAuthor id="3" name="Compte Microsoft" initials="CM" lastIdx="7" clrIdx="2">
    <p:extLst>
      <p:ext uri="{19B8F6BF-5375-455C-9EA6-DF929625EA0E}">
        <p15:presenceInfo xmlns:p15="http://schemas.microsoft.com/office/powerpoint/2012/main" userId="b37cafc324dd2ae0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F8F8F8"/>
    <a:srgbClr val="984807"/>
    <a:srgbClr val="0033CC"/>
    <a:srgbClr val="003399"/>
    <a:srgbClr val="000099"/>
    <a:srgbClr val="0070C0"/>
    <a:srgbClr val="E60096"/>
    <a:srgbClr val="F7F7F7"/>
    <a:srgbClr val="E60A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5FCD1A0-01D9-4CD2-8B34-24D692127D49}" v="25" dt="2026-01-16T09:50:00.39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854" autoAdjust="0"/>
    <p:restoredTop sz="75424" autoAdjust="0"/>
  </p:normalViewPr>
  <p:slideViewPr>
    <p:cSldViewPr snapToGrid="0">
      <p:cViewPr>
        <p:scale>
          <a:sx n="75" d="100"/>
          <a:sy n="75" d="100"/>
        </p:scale>
        <p:origin x="2394" y="252"/>
      </p:cViewPr>
      <p:guideLst/>
    </p:cSldViewPr>
  </p:slideViewPr>
  <p:notesTextViewPr>
    <p:cViewPr>
      <p:scale>
        <a:sx n="150" d="100"/>
        <a:sy n="15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0.xml"/><Relationship Id="rId18" Type="http://schemas.openxmlformats.org/officeDocument/2006/relationships/slide" Target="slides/slide5.xml"/><Relationship Id="rId26" Type="http://schemas.openxmlformats.org/officeDocument/2006/relationships/slide" Target="slides/slide13.xml"/><Relationship Id="rId39" Type="http://schemas.openxmlformats.org/officeDocument/2006/relationships/slide" Target="slides/slide26.xml"/><Relationship Id="rId3" Type="http://schemas.openxmlformats.org/officeDocument/2006/relationships/customXml" Target="../customXml/item3.xml"/><Relationship Id="rId21" Type="http://schemas.openxmlformats.org/officeDocument/2006/relationships/slide" Target="slides/slide8.xml"/><Relationship Id="rId34" Type="http://schemas.openxmlformats.org/officeDocument/2006/relationships/slide" Target="slides/slide21.xml"/><Relationship Id="rId42" Type="http://schemas.openxmlformats.org/officeDocument/2006/relationships/slide" Target="slides/slide29.xml"/><Relationship Id="rId47" Type="http://schemas.openxmlformats.org/officeDocument/2006/relationships/viewProps" Target="viewProps.xml"/><Relationship Id="rId50" Type="http://schemas.microsoft.com/office/2015/10/relationships/revisionInfo" Target="revisionInfo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" Target="slides/slide4.xml"/><Relationship Id="rId25" Type="http://schemas.openxmlformats.org/officeDocument/2006/relationships/slide" Target="slides/slide12.xml"/><Relationship Id="rId33" Type="http://schemas.openxmlformats.org/officeDocument/2006/relationships/slide" Target="slides/slide20.xml"/><Relationship Id="rId38" Type="http://schemas.openxmlformats.org/officeDocument/2006/relationships/slide" Target="slides/slide25.xml"/><Relationship Id="rId46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3.xml"/><Relationship Id="rId20" Type="http://schemas.openxmlformats.org/officeDocument/2006/relationships/slide" Target="slides/slide7.xml"/><Relationship Id="rId29" Type="http://schemas.openxmlformats.org/officeDocument/2006/relationships/slide" Target="slides/slide16.xml"/><Relationship Id="rId41" Type="http://schemas.openxmlformats.org/officeDocument/2006/relationships/slide" Target="slides/slide28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slide" Target="slides/slide11.xml"/><Relationship Id="rId32" Type="http://schemas.openxmlformats.org/officeDocument/2006/relationships/slide" Target="slides/slide19.xml"/><Relationship Id="rId37" Type="http://schemas.openxmlformats.org/officeDocument/2006/relationships/slide" Target="slides/slide24.xml"/><Relationship Id="rId40" Type="http://schemas.openxmlformats.org/officeDocument/2006/relationships/slide" Target="slides/slide27.xml"/><Relationship Id="rId45" Type="http://schemas.openxmlformats.org/officeDocument/2006/relationships/commentAuthors" Target="commentAuthor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2.xml"/><Relationship Id="rId23" Type="http://schemas.openxmlformats.org/officeDocument/2006/relationships/slide" Target="slides/slide10.xml"/><Relationship Id="rId28" Type="http://schemas.openxmlformats.org/officeDocument/2006/relationships/slide" Target="slides/slide15.xml"/><Relationship Id="rId36" Type="http://schemas.openxmlformats.org/officeDocument/2006/relationships/slide" Target="slides/slide23.xml"/><Relationship Id="rId49" Type="http://schemas.openxmlformats.org/officeDocument/2006/relationships/tableStyles" Target="tableStyles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6.xml"/><Relationship Id="rId31" Type="http://schemas.openxmlformats.org/officeDocument/2006/relationships/slide" Target="slides/slide18.xml"/><Relationship Id="rId44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1.xml"/><Relationship Id="rId22" Type="http://schemas.openxmlformats.org/officeDocument/2006/relationships/slide" Target="slides/slide9.xml"/><Relationship Id="rId27" Type="http://schemas.openxmlformats.org/officeDocument/2006/relationships/slide" Target="slides/slide14.xml"/><Relationship Id="rId30" Type="http://schemas.openxmlformats.org/officeDocument/2006/relationships/slide" Target="slides/slide17.xml"/><Relationship Id="rId35" Type="http://schemas.openxmlformats.org/officeDocument/2006/relationships/slide" Target="slides/slide22.xml"/><Relationship Id="rId43" Type="http://schemas.openxmlformats.org/officeDocument/2006/relationships/slide" Target="slides/slide30.xml"/><Relationship Id="rId48" Type="http://schemas.openxmlformats.org/officeDocument/2006/relationships/theme" Target="theme/theme1.xml"/><Relationship Id="rId8" Type="http://schemas.openxmlformats.org/officeDocument/2006/relationships/slideMaster" Target="slideMasters/slideMaster5.xml"/><Relationship Id="rId51" Type="http://schemas.microsoft.com/office/2018/10/relationships/authors" Target="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70AB8-E483-4FFD-B222-30C933BD9122}" type="datetimeFigureOut">
              <a:rPr lang="fr-FR" smtClean="0"/>
              <a:t>16/01/2026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5038E3-B7CF-455E-96F4-A4DE1B14344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88655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b="0" i="1" dirty="0">
                <a:latin typeface="Calibri" panose="020F0502020204030204" pitchFamily="34" charset="0"/>
              </a:rPr>
              <a:t>Aujourd'hui nous allons résoudre des problèmes avec un ajout ou un retrait, mais ils seront un peu différents de ceux que l’on a déjà rencontrés.</a:t>
            </a:r>
            <a:endParaRPr lang="fr-FR" dirty="0">
              <a:latin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b="0" i="1" baseline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34128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0" name="Google Shape;260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Voici les jetons qu’il y avait dans ma boite au départ.</a:t>
            </a:r>
            <a:r>
              <a:rPr lang="fr-FR" sz="1200" b="0" i="1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Comme on ne sait pas combien il y en avait et que c’est ce que l’on cherche, on met un point d’interrogation dans la barre.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Que se passe-t-il ensuite</a:t>
            </a:r>
            <a:r>
              <a:rPr lang="fr-FR" sz="1200" b="0" i="1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? → On enlève</a:t>
            </a:r>
            <a:r>
              <a:rPr lang="fr-FR" sz="1200" b="0" i="1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23 jetons</a:t>
            </a: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Où doit-on placer la barre « 23 » ? À côté de la barre qui contient le point</a:t>
            </a:r>
            <a:r>
              <a:rPr lang="fr-FR" sz="1200" b="0" i="1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d’interrogation</a:t>
            </a: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ou en dessous ? → En dessous,</a:t>
            </a:r>
            <a:r>
              <a:rPr lang="fr-FR" sz="1200" b="0" i="1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car on enlève des jetons.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 b="0" i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1" name="Google Shape;261;p1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fr-FR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10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6805884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7" name="Google Shape;267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Voici</a:t>
            </a:r>
            <a:r>
              <a:rPr lang="fr-FR" sz="1200" b="0" i="1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les 23 jetons que l’on enlève.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On peut mettre la barre à gauche ou à droite, cela n’a pas d’importance.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Que doit-on encore placer sur notre schéma en barres ? → Les 58 jetons que l’on a à la fin.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tabLst/>
              <a:defRPr/>
            </a:pPr>
            <a:r>
              <a:rPr lang="fr-FR" sz="1200" b="0" i="1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Où place-t-on la barre correspondante ? → C’est la barre qu’il manque pour compléter le schéma en barres. Elle correspond à ce qu’on obtient quand on enlève les jetons à ceux de départ.</a:t>
            </a:r>
            <a:endParaRPr lang="fr-FR" sz="1200" b="0" i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tabLst/>
              <a:defRPr/>
            </a:pPr>
            <a:endParaRPr lang="fr-FR" sz="1200" b="0" i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lang="fr-FR" sz="1200" b="0" i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8" name="Google Shape;268;p1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fr-FR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11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237378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7" name="Google Shape;267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Voici le schéma en barres qui représente notre problème. </a:t>
            </a:r>
            <a:endParaRPr lang="fr-FR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À présent, écrivez le calcul qui permet de trouver la valeur que l’on cherche.</a:t>
            </a:r>
            <a:endParaRPr lang="fr-FR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fr-FR" sz="1200" b="0" i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Les élèves lèvent leur ardoise lorsqu’ils ont fini. Valider discrètement d’un signe de tête. </a:t>
            </a:r>
            <a:endParaRPr lang="fr-FR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fr-FR" sz="1200" b="0" i="0" strike="noStrik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Interroger un élève en lui demandant le calcul à faire pour trouver la solution. </a:t>
            </a:r>
          </a:p>
        </p:txBody>
      </p:sp>
      <p:sp>
        <p:nvSpPr>
          <p:cNvPr id="268" name="Google Shape;268;p1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fr-FR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12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086106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7" name="Google Shape;267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b="0" i="1" dirty="0"/>
              <a:t>On cherche la valeur de la grande barre, il faut donc faire une addition : 58 + 23.</a:t>
            </a:r>
            <a:endParaRPr lang="fr-FR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Quel est le résultat de cette opération ? </a:t>
            </a:r>
          </a:p>
        </p:txBody>
      </p:sp>
      <p:sp>
        <p:nvSpPr>
          <p:cNvPr id="268" name="Google Shape;268;p1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fr-FR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13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2731298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7" name="Google Shape;267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b="0" i="1" dirty="0"/>
              <a:t>58 + 23 = 81.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b="0" i="0" dirty="0"/>
              <a:t>Demander à un élève de formuler une phrase-réponse. </a:t>
            </a:r>
            <a:endParaRPr lang="fr-FR" b="0" i="1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lang="fr-FR" sz="1200" b="0" i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8" name="Google Shape;268;p1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fr-FR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14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1260629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7" name="Google Shape;267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b="0" i="1" dirty="0"/>
              <a:t>Il y avait 81</a:t>
            </a:r>
            <a:r>
              <a:rPr lang="fr-FR" b="0" i="1" baseline="0" dirty="0"/>
              <a:t> jetons dans la boite au départ</a:t>
            </a:r>
            <a:r>
              <a:rPr lang="fr-FR" b="0" i="1" dirty="0"/>
              <a:t>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b="0" i="1" dirty="0"/>
              <a:t>Comment</a:t>
            </a:r>
            <a:r>
              <a:rPr lang="fr-FR" b="0" i="1" baseline="0" dirty="0"/>
              <a:t> peut-on vérifier que cette réponse est correcte ?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b="0" i="0" baseline="0" dirty="0"/>
              <a:t>Faire émerger que si on avait 81 jetons au départ, qu’on en enlève 23, on obtient bien 58 jetons à la fin (81 - 23 = 58).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fr-FR" i="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lang="fr-FR" sz="1200" b="0" i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8" name="Google Shape;268;p1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fr-FR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15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6137539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32" name="Google Shape;332;p2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b="0" i="1" dirty="0"/>
              <a:t>On vient de voir deux situations différentes : une situation où l’on ajoute des jetons et une où on enlève des jetons. Les schémas en barres ne se forment pas de la même manière.</a:t>
            </a:r>
            <a:r>
              <a:rPr lang="fr-FR" b="0" i="0" dirty="0"/>
              <a:t>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b="0" i="1" dirty="0"/>
              <a:t>Quand on ajoute des jetons dans une boite,</a:t>
            </a:r>
            <a:r>
              <a:rPr lang="fr-FR" b="0" i="1" baseline="0" dirty="0"/>
              <a:t> a-t-on plus de jetons au début ou à la fin ?  → À la fin, donc la barre qui représente la situation à la fin est la plus grande.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  <a:tabLst/>
              <a:defRPr/>
            </a:pPr>
            <a:r>
              <a:rPr lang="fr-FR" b="0" i="1" dirty="0"/>
              <a:t>Quand on enlève des jetons d’une boite,</a:t>
            </a:r>
            <a:r>
              <a:rPr lang="fr-FR" b="0" i="1" baseline="0" dirty="0"/>
              <a:t> a-t-on plus de jetons au début ou à la fin ?  → Au début, donc la barre qui représente la situation au début est la plus grande.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b="0" i="1" dirty="0"/>
              <a:t>Pour finir, </a:t>
            </a:r>
            <a:r>
              <a:rPr lang="fr-FR" b="0" i="1" baseline="0" dirty="0"/>
              <a:t>on écrit l’opération à faire à</a:t>
            </a:r>
            <a:r>
              <a:rPr lang="fr-FR" b="0" i="1" dirty="0"/>
              <a:t> partir du schéma</a:t>
            </a:r>
            <a:r>
              <a:rPr lang="fr-FR" b="0" i="1" baseline="0" dirty="0"/>
              <a:t> qu’on a tracé.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b="0" i="0" dirty="0"/>
          </a:p>
        </p:txBody>
      </p:sp>
      <p:sp>
        <p:nvSpPr>
          <p:cNvPr id="333" name="Google Shape;333;p2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fr-FR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16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2254095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8" name="Google Shape;118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b="0" i="1" dirty="0">
                <a:latin typeface="Calibri" panose="020F0502020204030204" pitchFamily="34" charset="0"/>
                <a:cs typeface="Calibri" panose="020F0502020204030204" pitchFamily="34" charset="0"/>
              </a:rPr>
              <a:t>Voici un autre problème.</a:t>
            </a:r>
          </a:p>
          <a:p>
            <a:r>
              <a:rPr lang="fr-FR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Demander à un élève de lire le problème. Relire si besoin.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  <a:tabLst/>
              <a:defRPr/>
            </a:pPr>
            <a:r>
              <a:rPr lang="fr-FR" b="0" i="1" baseline="0" dirty="0">
                <a:latin typeface="Calibri" panose="020F0502020204030204" pitchFamily="34" charset="0"/>
                <a:cs typeface="Calibri" panose="020F0502020204030204" pitchFamily="34" charset="0"/>
              </a:rPr>
              <a:t>Dans les deux problèmes précédents, on cherchait la situation de départ. Est-ce que c’est le cas ici ? </a:t>
            </a:r>
            <a:r>
              <a:rPr lang="fr-FR" sz="1200" b="0" i="1" baseline="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→ Non : ici, on sait ce qu’on a au départ et à la fin et on cherche combien de jetons on a ajouté.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  <a:tabLst/>
              <a:defRPr/>
            </a:pPr>
            <a:r>
              <a:rPr lang="fr-FR" sz="1200" b="0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Prenez votre ardoise et tracez le schéma en barres qui correspond au problème</a:t>
            </a:r>
            <a:r>
              <a:rPr lang="fr-FR" sz="1200" b="0" i="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.</a:t>
            </a:r>
            <a:r>
              <a:rPr lang="fr-FR" sz="1200" b="0" i="0" strike="noStrik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  <a:tabLst/>
              <a:defRPr/>
            </a:pPr>
            <a:r>
              <a:rPr lang="fr-FR" sz="1200" b="0" i="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Laisser un instant aux élèves. Ils lèvent leur ardoise lorsqu’ils ont fini. Valider discrètement d’un signe de tête.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  <a:tabLst/>
              <a:defRPr/>
            </a:pPr>
            <a:r>
              <a:rPr lang="fr-FR" sz="1200" b="0" i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Reprendre en collectif : </a:t>
            </a:r>
            <a:r>
              <a:rPr lang="fr-FR" sz="1200" b="0" i="0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faire verbaliser que c’est une situation où l’on ajoute des jetons.</a:t>
            </a:r>
          </a:p>
        </p:txBody>
      </p:sp>
      <p:sp>
        <p:nvSpPr>
          <p:cNvPr id="119" name="Google Shape;119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fr-FR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17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9449087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0" name="Google Shape;260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tabLst/>
              <a:defRPr/>
            </a:pPr>
            <a:r>
              <a:rPr lang="fr-FR" sz="1200" b="0" i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Voici </a:t>
            </a:r>
            <a:r>
              <a:rPr lang="fr-FR" sz="1200" b="0" i="1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le schéma</a:t>
            </a:r>
            <a:r>
              <a:rPr lang="fr-FR" sz="1200" b="0" i="1" baseline="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 qui montre que l’on a ajouté des jetons. La grande barre est celle qui représente ce qu’on a à la fin. On va compléter ce schéma.</a:t>
            </a:r>
            <a:endParaRPr lang="fr-FR" i="1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Quelles</a:t>
            </a:r>
            <a:r>
              <a:rPr lang="fr-FR" sz="1200" b="0" i="1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informations a-t-on ? → Il y avait 142 jetons au départ dans la boite.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fr-FR" sz="1200" b="0" i="1" baseline="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Où place-t-on le nombre 142 ? </a:t>
            </a:r>
            <a:r>
              <a:rPr lang="fr-FR" sz="1200" b="0" i="1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→ Dans la barre qui correspond au départ.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 b="0" i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1" name="Google Shape;261;p1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fr-FR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18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6834014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7" name="Google Shape;267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Voici</a:t>
            </a:r>
            <a:r>
              <a:rPr lang="fr-FR" sz="1200" b="0" i="1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les 142 jetons du départ.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Quelle</a:t>
            </a:r>
            <a:r>
              <a:rPr lang="fr-FR" sz="1200" b="0" i="1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autre information a-t-on ? → Il y a 230 jetons à la fin dans la boite.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fr-FR" sz="1200" b="0" i="1" baseline="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Où place-t-on le nombre 230 ? </a:t>
            </a:r>
            <a:r>
              <a:rPr lang="fr-FR" sz="1200" b="0" i="1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→ Dans la grande barre, puisque c’est le nombre de jetons qu’on a à la fin.</a:t>
            </a:r>
            <a:endParaRPr lang="fr-FR" dirty="0"/>
          </a:p>
        </p:txBody>
      </p:sp>
      <p:sp>
        <p:nvSpPr>
          <p:cNvPr id="268" name="Google Shape;268;p1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fr-FR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19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698113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8" name="Google Shape;118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fr-FR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Demander à un élève de lire le problème. Relire si besoin. </a:t>
            </a:r>
          </a:p>
          <a:p>
            <a:pPr marL="0" indent="0">
              <a:buFont typeface="Arial" pitchFamily="34" charset="0"/>
              <a:buNone/>
            </a:pPr>
            <a:r>
              <a:rPr lang="fr-FR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Les élèves doivent reconnaitre une situation où l’on ajoute.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Que cherche-t-on dans ce problème ? → On cherche combien de jetons il</a:t>
            </a:r>
            <a:r>
              <a:rPr lang="fr-FR" sz="1200" b="0" i="1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y avait au départ.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1" baseline="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Que sait-on ?</a:t>
            </a: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→ On sait combien de jetons ont été ajoutés et combien il</a:t>
            </a:r>
            <a:r>
              <a:rPr lang="fr-FR" sz="1200" b="0" i="1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y en a à la fin.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1" baseline="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À la fin, y a-t-il plus ou moins de jetons qu’au départ ? </a:t>
            </a: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→ Plus, puisqu’on en a ajouté</a:t>
            </a:r>
            <a:r>
              <a:rPr lang="fr-FR" sz="1200" b="0" i="1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lang="fr-FR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C’est un problème qui ressemble à des problèmes que nous avons déjà rencontrés où l’on ajoute des jetons,</a:t>
            </a:r>
            <a:r>
              <a:rPr lang="fr-FR" sz="1200" b="0" i="1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mais ici on cherche ce qu’on a au départ, et pas à la fin.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Prenez votre ardoise et essayez de représenter le schéma en barres qui correspond au problème</a:t>
            </a:r>
            <a:r>
              <a:rPr lang="fr-FR" sz="1200" b="0" i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 lang="fr-FR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sz="1200" b="0" i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Laisser un instant aux élèves. Ils lèvent leur ardoise lorsqu’ils ont fini. Valider discrètement d’un signe de tête.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sz="1200" b="0" i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Reprendre en collectif : </a:t>
            </a: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</a:t>
            </a:r>
            <a:r>
              <a:rPr lang="fr-FR" sz="1200" b="0" i="1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on prend l’histoire dans l’ordre, on </a:t>
            </a: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peut représenter en premier les jetons qu’il y avait au départ dans la boite. Sait-on combien il y en avait ?</a:t>
            </a:r>
            <a:r>
              <a:rPr lang="fr-FR" sz="1200" b="0" i="1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→  No</a:t>
            </a:r>
            <a:r>
              <a:rPr lang="fr-FR" sz="1200" b="0" i="1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fr-FR" dirty="0"/>
          </a:p>
        </p:txBody>
      </p:sp>
      <p:sp>
        <p:nvSpPr>
          <p:cNvPr id="119" name="Google Shape;119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fr-FR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2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7423457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7" name="Google Shape;267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Voici</a:t>
            </a:r>
            <a:r>
              <a:rPr lang="fr-FR" sz="1200" b="0" i="1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les 230 jetons que l’on a</a:t>
            </a:r>
            <a:r>
              <a:rPr lang="fr-FR" sz="1200" b="0" i="1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à la fin</a:t>
            </a: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tabLst/>
              <a:defRPr/>
            </a:pP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Que place-t-on dans la barre</a:t>
            </a:r>
            <a:r>
              <a:rPr lang="fr-FR" sz="1200" b="0" i="1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vide ? → Un point d’interrogation, car c’est ce que l’on cherche : combien de jetons on a ajouté. </a:t>
            </a:r>
          </a:p>
        </p:txBody>
      </p:sp>
      <p:sp>
        <p:nvSpPr>
          <p:cNvPr id="268" name="Google Shape;268;p1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fr-FR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20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4673994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5" name="Google Shape;275;p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Voici le schéma en barres qui représente notre problème. </a:t>
            </a:r>
            <a:endParaRPr lang="fr-FR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À présent, écrivez le calcul qui permet de trouver la valeur que l’on cherche.</a:t>
            </a:r>
            <a:endParaRPr lang="fr-FR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fr-FR" sz="1200" b="0" i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Les élèves lèvent leur ardoise lorsqu’ils ont fini. Valider discrètement d’un signe de tête.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fr-FR" sz="1200" b="0" i="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Interroger un élève pour qu’il indique l’opération qu’il a écrite.</a:t>
            </a:r>
            <a:endParaRPr lang="fr-FR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 b="0" i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6" name="Google Shape;276;p1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fr-FR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21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3878141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1" name="Google Shape;301;p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b="0" i="1" dirty="0"/>
              <a:t>On cherche la valeur d’une des petites barres, il faut donc faire une soustraction.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b="0" i="1" dirty="0"/>
              <a:t>Le calcul qui permet de résoudre le problème est : 230 – 142.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b="0" i="0" dirty="0"/>
              <a:t>Demander à un élève de </a:t>
            </a:r>
            <a:r>
              <a:rPr lang="fr-FR" b="0" i="0" dirty="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3"/>
                  </a:ext>
                </a:extLst>
              </a:rPr>
              <a:t>donner le résultat. </a:t>
            </a:r>
            <a:endParaRPr b="0" i="1" dirty="0"/>
          </a:p>
        </p:txBody>
      </p:sp>
      <p:sp>
        <p:nvSpPr>
          <p:cNvPr id="302" name="Google Shape;302;p2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fr-FR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22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8624302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1" name="Google Shape;311;p2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b="0" i="1" dirty="0"/>
              <a:t>230 – 142 = 88.</a:t>
            </a:r>
            <a:endParaRPr b="0" i="1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b="0" i="0" dirty="0"/>
              <a:t>Demander à un élève de formuler une phrase réponse. </a:t>
            </a:r>
            <a:endParaRPr b="0" i="1" dirty="0"/>
          </a:p>
        </p:txBody>
      </p:sp>
      <p:sp>
        <p:nvSpPr>
          <p:cNvPr id="312" name="Google Shape;312;p2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fr-FR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23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0011942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1" name="Google Shape;321;p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b="0" i="1" dirty="0"/>
              <a:t>J’ai ajouté 88 jetons dans la boite.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b="0" i="1" dirty="0"/>
              <a:t>Comment</a:t>
            </a:r>
            <a:r>
              <a:rPr lang="fr-FR" b="0" i="1" baseline="0" dirty="0"/>
              <a:t> peut-on vérifier que cette réponse est correcte ?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b="0" i="0" baseline="0" dirty="0"/>
              <a:t>Faire émerger que, si on avait 142 jetons au départ et qu’on en ajoute 88, on obtient bien 230 jetons à la fin (142 + 88= 230).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b="0" i="0" baseline="0" dirty="0"/>
              <a:t>Conclure sur l’importance de bien identifier ce que l’on cherche.</a:t>
            </a:r>
            <a:endParaRPr i="0" dirty="0"/>
          </a:p>
        </p:txBody>
      </p:sp>
      <p:sp>
        <p:nvSpPr>
          <p:cNvPr id="322" name="Google Shape;322;p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fr-FR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24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4178164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latin typeface="Calibri" panose="020F0502020204030204" pitchFamily="34" charset="0"/>
              </a:rPr>
              <a:t>Prenez votre cahier à la séance 40. 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</a:rPr>
              <a:pPr/>
              <a:t>25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085183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</a:rPr>
              <a:pPr/>
              <a:t>26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956386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</a:rPr>
              <a:pPr/>
              <a:t>27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445761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0" dirty="0">
                <a:latin typeface="Calibri" panose="020F0502020204030204" pitchFamily="34" charset="0"/>
              </a:rPr>
              <a:t>Ici, il y a un ajout suivi d’un retrait. Inciter les élèves à faire 2 schémas en barres distincts.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5736142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87496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0" name="Google Shape;260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Voici les jetons qu’il y avait dans ma boite au départ.</a:t>
            </a:r>
            <a:r>
              <a:rPr lang="fr-FR" sz="1200" b="0" i="1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Comme on ne sait pas combien il y en avait et que c’est ce que l’on cherche, on met un point d’interrogation dans la barre.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Que se passe-t-il ensuite</a:t>
            </a:r>
            <a:r>
              <a:rPr lang="fr-FR" sz="1200" b="0" i="1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? → On ajoute</a:t>
            </a:r>
            <a:r>
              <a:rPr lang="fr-FR" sz="1200" b="0" i="1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23 jetons</a:t>
            </a: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sz="1200" b="0" i="1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Il faut donc placer une barre « 23 ».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Où doit-on placer cette barre ? À côté de la barre qui contient le point</a:t>
            </a:r>
            <a:r>
              <a:rPr lang="fr-FR" sz="1200" b="0" i="1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d’interrogation</a:t>
            </a: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ou en dessous ? → À côté,</a:t>
            </a:r>
            <a:r>
              <a:rPr lang="fr-FR" sz="1200" b="0" i="1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car on ajoute des jetons.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 b="0" i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1" name="Google Shape;261;p1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fr-FR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3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8457473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939518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7" name="Google Shape;267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Voici</a:t>
            </a:r>
            <a:r>
              <a:rPr lang="fr-FR" sz="1200" b="0" i="1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les 23 jetons que l’on ajoute.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tabLst/>
              <a:defRPr/>
            </a:pP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Combien a-t-on de jetons à la fin ?</a:t>
            </a:r>
            <a:r>
              <a:rPr lang="fr-FR" sz="1200" b="0" i="1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→ 58 jetons.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tabLst/>
              <a:defRPr/>
            </a:pPr>
            <a:r>
              <a:rPr lang="fr-FR" sz="1200" b="0" i="1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Où place-t-on la barre correspondante ? → En dessous (ou au-dessus) : c’est la grande barre qui correspond à ce qu’on obtient quand on a ajouté les jetons à ceux de départ.</a:t>
            </a:r>
            <a:endParaRPr lang="fr-FR" sz="1200" b="0" i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lang="fr-FR" sz="1200" b="0" i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8" name="Google Shape;268;p1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fr-FR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4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543959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5" name="Google Shape;275;p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Voici le schéma en barres qui représente notre problème. </a:t>
            </a:r>
            <a:endParaRPr lang="fr-FR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À présent, écrivez le calcul qui permet de trouver la valeur que l’on cherche.</a:t>
            </a:r>
            <a:endParaRPr lang="fr-FR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fr-FR" sz="1200" b="0" i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Les élèves lèvent leur ardoise lorsqu’ils ont fini. Valider discrètement d’un signe de tête. </a:t>
            </a:r>
            <a:endParaRPr lang="fr-FR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 b="0" i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6" name="Google Shape;276;p1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fr-FR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5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723605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1" name="Google Shape;301;p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b="0" i="1" dirty="0"/>
              <a:t>On cherche la valeur d’une des petites barres : il faut donc faire une soustraction.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b="0" i="1" dirty="0"/>
              <a:t>Le calcul qui permet de résoudre le problème est : 58 – 23.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b="0" i="0" dirty="0"/>
              <a:t>Demander à un élève de </a:t>
            </a:r>
            <a:r>
              <a:rPr lang="fr-FR" b="0" i="0" dirty="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3"/>
                  </a:ext>
                </a:extLst>
              </a:rPr>
              <a:t>donner le résultat. </a:t>
            </a:r>
            <a:endParaRPr b="0" i="1" dirty="0"/>
          </a:p>
        </p:txBody>
      </p:sp>
      <p:sp>
        <p:nvSpPr>
          <p:cNvPr id="302" name="Google Shape;302;p2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fr-FR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6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430021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1" name="Google Shape;311;p2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b="0" i="1" dirty="0"/>
              <a:t>58 – 23 = 35</a:t>
            </a:r>
            <a:endParaRPr b="0" i="1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b="0" i="0" dirty="0"/>
              <a:t>Demander à un élève de formuler une phrase-réponse. </a:t>
            </a:r>
            <a:endParaRPr b="0" i="1" dirty="0"/>
          </a:p>
        </p:txBody>
      </p:sp>
      <p:sp>
        <p:nvSpPr>
          <p:cNvPr id="312" name="Google Shape;312;p2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fr-FR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7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25564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1" name="Google Shape;321;p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b="0" i="1" dirty="0"/>
              <a:t>Il y avait 35</a:t>
            </a:r>
            <a:r>
              <a:rPr lang="fr-FR" b="0" i="1" baseline="0" dirty="0"/>
              <a:t> jetons dans la boite au départ</a:t>
            </a:r>
            <a:r>
              <a:rPr lang="fr-FR" b="0" i="1" dirty="0"/>
              <a:t>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b="0" i="1" dirty="0"/>
              <a:t>Comment</a:t>
            </a:r>
            <a:r>
              <a:rPr lang="fr-FR" b="0" i="1" baseline="0" dirty="0"/>
              <a:t> peut-on vérifier que cette réponse est correcte ?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b="0" i="0" baseline="0" dirty="0"/>
              <a:t>Faire émerger que, si on avait 35 jetons au départ et que l’on en ajoute 23, on obtient bien 58 jetons à la fin (35 + 23 = 58).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i="0" dirty="0"/>
          </a:p>
        </p:txBody>
      </p:sp>
      <p:sp>
        <p:nvSpPr>
          <p:cNvPr id="322" name="Google Shape;322;p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fr-FR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8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185714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8" name="Google Shape;118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b="0" i="1" dirty="0"/>
              <a:t>Nous allons à présent résoudre un deuxième problème.</a:t>
            </a:r>
          </a:p>
          <a:p>
            <a:r>
              <a:rPr lang="fr-FR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Demander à un élève de lire le problème. Relire si besoin.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Est-ce que ce problème ressemble à celui que nous</a:t>
            </a:r>
            <a:r>
              <a:rPr lang="fr-FR" sz="1200" b="0" i="1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venons de résoudre ? → Ici, on cherche aussi ce qu’on a au départ, mais on n’ajoute pas de jetons, on en enlève.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1" baseline="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À la fin, y a-t-il plus ou moins de jetons qu’au départ ? </a:t>
            </a: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→ </a:t>
            </a:r>
            <a:r>
              <a:rPr lang="fr-FR" sz="1200" b="0" i="1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 on enlève des jetons, on en a moins à la fin</a:t>
            </a:r>
            <a:r>
              <a:rPr lang="fr-FR" sz="1200" b="0" i="1" strike="noStrik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Cela signifie qu’on en a plus au départ.</a:t>
            </a:r>
            <a:endParaRPr lang="fr-FR" strike="noStrike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Prenez votre ardoise et essayez de représenter le schéma en barres qui correspond au problème</a:t>
            </a:r>
            <a:r>
              <a:rPr lang="fr-FR" sz="1200" b="0" i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 lang="fr-FR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sz="1200" b="0" i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Laisser un instant aux élèves. Ils lèvent leur ardoise lorsqu’ils ont fini. Valider discrètement d’un signe de tête.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sz="1200" b="0" i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Reprendre en collectif : </a:t>
            </a: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</a:t>
            </a:r>
            <a:r>
              <a:rPr lang="fr-FR" sz="1200" b="0" i="1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on prend l’histoire dans l’ordre, on </a:t>
            </a: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peut représenter en premier les jetons qu’il y avait au départ dans la boite. Sait-on combien il y en avait ?</a:t>
            </a:r>
            <a:r>
              <a:rPr lang="fr-FR" sz="1200" b="0" i="1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→  No</a:t>
            </a:r>
            <a:r>
              <a:rPr lang="fr-FR" sz="1200" b="0" i="1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fr-FR" dirty="0"/>
          </a:p>
        </p:txBody>
      </p:sp>
      <p:sp>
        <p:nvSpPr>
          <p:cNvPr id="119" name="Google Shape;119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fr-FR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9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678164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8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9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9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0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0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0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0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1A71FAA7-0151-4E68-A79F-C6A3DDCCD2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6716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F142B62-8702-46AD-A56A-699683BE7F15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9966"/>
          </a:solidFill>
          <a:ln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FF9966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DE1FD07-0DEE-4B0E-B813-DB8FC437B3D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4347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solidFill>
              <a:schemeClr val="tx1"/>
            </a:solidFill>
          </a:ln>
        </p:spPr>
        <p:txBody>
          <a:bodyPr anchor="b">
            <a:normAutofit/>
          </a:bodyPr>
          <a:lstStyle>
            <a:lvl1pPr algn="ctr"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0594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solidFill>
            <a:srgbClr val="EC527E"/>
          </a:solidFill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Entrainement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76CAAE2-55C8-4641-AF5B-70C164E04F98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05977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3886200" cy="476672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Entrainement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51277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CB48304-ADE7-40EB-BE0B-B8A13AB90E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Entrainement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77222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solidFill>
              <a:schemeClr val="tx1"/>
            </a:solidFill>
          </a:ln>
        </p:spPr>
        <p:txBody>
          <a:bodyPr anchor="b">
            <a:normAutofit/>
          </a:bodyPr>
          <a:lstStyle>
            <a:lvl1pPr algn="ctr"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96096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solidFill>
            <a:srgbClr val="FFD333"/>
          </a:solidFill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Exercice</a:t>
            </a:r>
            <a:r>
              <a:rPr lang="en-US" dirty="0"/>
              <a:t> des champions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76CAAE2-55C8-4641-AF5B-70C164E04F98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25334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CB48304-ADE7-40EB-BE0B-B8A13AB90E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Exercice</a:t>
            </a:r>
            <a:r>
              <a:rPr lang="en-US" dirty="0"/>
              <a:t> des champions</a:t>
            </a:r>
          </a:p>
        </p:txBody>
      </p:sp>
    </p:spTree>
    <p:extLst>
      <p:ext uri="{BB962C8B-B14F-4D97-AF65-F5344CB8AC3E}">
        <p14:creationId xmlns:p14="http://schemas.microsoft.com/office/powerpoint/2010/main" val="20047933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solidFill>
              <a:schemeClr val="tx1"/>
            </a:solidFill>
          </a:ln>
        </p:spPr>
        <p:txBody>
          <a:bodyPr anchor="b">
            <a:normAutofit/>
          </a:bodyPr>
          <a:lstStyle>
            <a:lvl1pPr algn="ctr"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04685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solidFill>
            <a:srgbClr val="61C4D1"/>
          </a:solidFill>
          <a:ln>
            <a:solidFill>
              <a:srgbClr val="61C4D1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Devoirs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76CAAE2-55C8-4641-AF5B-70C164E04F98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4965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F1EA03B-2F57-4AA5-9C24-4EB203E6C4DC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EC527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"/>
            <a:ext cx="4113032" cy="476673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8C7C2F7-90F8-4E65-B758-339F2EB659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E3D788D-DDD6-4F09-BBA3-1F39D88DC4A9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59819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CB48304-ADE7-40EB-BE0B-B8A13AB90E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61C4D1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Devoirs</a:t>
            </a:r>
          </a:p>
        </p:txBody>
      </p:sp>
    </p:spTree>
    <p:extLst>
      <p:ext uri="{BB962C8B-B14F-4D97-AF65-F5344CB8AC3E}">
        <p14:creationId xmlns:p14="http://schemas.microsoft.com/office/powerpoint/2010/main" val="25436574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texte&#10;&#10;Description générée automatiquement">
            <a:extLst>
              <a:ext uri="{FF2B5EF4-FFF2-40B4-BE49-F238E27FC236}">
                <a16:creationId xmlns:a16="http://schemas.microsoft.com/office/drawing/2014/main" id="{99BE8A99-E4F7-4270-962A-0F41CC30436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defRPr sz="40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7267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EBD483-4C6B-430B-85A8-CD1070D6BBB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A24121E1-13E7-46AF-A21F-4A7F8A52F54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-4232"/>
            <a:ext cx="2258573" cy="472441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7B1D961D-20A3-458D-BB15-B983FE59CE0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015028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0" y="-8463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2165637-CF1A-4ACE-BA93-0D8E3A201B8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-4232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24569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AC14F76-D2C5-4E2B-9015-0B8D6C52EC0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-4232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0745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Une image contenant texte, habits, personne, capture d’écran&#10;&#10;Le contenu généré par l’IA peut être incorrect.">
            <a:extLst>
              <a:ext uri="{FF2B5EF4-FFF2-40B4-BE49-F238E27FC236}">
                <a16:creationId xmlns:a16="http://schemas.microsoft.com/office/drawing/2014/main" id="{86D57A66-68CE-44F9-680B-39BC38DB176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defRPr sz="28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itre 3">
            <a:extLst>
              <a:ext uri="{FF2B5EF4-FFF2-40B4-BE49-F238E27FC236}">
                <a16:creationId xmlns:a16="http://schemas.microsoft.com/office/drawing/2014/main" id="{83468295-3979-CA6D-D9F2-FC3AFEED5EC7}"/>
              </a:ext>
            </a:extLst>
          </p:cNvPr>
          <p:cNvSpPr txBox="1">
            <a:spLocks/>
          </p:cNvSpPr>
          <p:nvPr userDrawn="1"/>
        </p:nvSpPr>
        <p:spPr>
          <a:xfrm>
            <a:off x="4342511" y="6163768"/>
            <a:ext cx="4421378" cy="499464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dirty="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Réservé à la vidéoprojection</a:t>
            </a:r>
          </a:p>
        </p:txBody>
      </p:sp>
    </p:spTree>
    <p:extLst>
      <p:ext uri="{BB962C8B-B14F-4D97-AF65-F5344CB8AC3E}">
        <p14:creationId xmlns:p14="http://schemas.microsoft.com/office/powerpoint/2010/main" val="258701211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EBD483-4C6B-430B-85A8-CD1070D6BBB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E64E38B-E7A3-4A1A-A559-0B847F368B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458361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359CA78-C9E8-4A1E-8AEA-0174C017B2F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826090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3C0F9BF-8D3B-499E-84F2-5221B9C88C1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097477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5614D3E7-780F-4F20-8F2A-83F233579B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968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C2A8DC0-C626-44FE-B0FA-3AC7B44F0388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EC527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3886200" cy="476672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45605CF-A272-4E2E-8B38-91B2478FE09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063D9CA-628E-4BBF-879C-92236F3E0FEC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7551914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C5949D7-6DDB-49D5-8300-650FD14B962A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0F193E-E2AF-4A76-8C7D-DA6C7489E21C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>
              <a:solidFill>
                <a:prstClr val="white"/>
              </a:solidFill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E959A59D-4501-404B-BBCB-BEB8095AE1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334864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e de titre">
  <p:cSld name="Diapositive de titr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30"/>
          <p:cNvPicPr preferRelativeResize="0"/>
          <p:nvPr/>
        </p:nvPicPr>
        <p:blipFill rotWithShape="1">
          <a:blip r:embed="rId2">
            <a:alphaModFix/>
          </a:blip>
          <a:srcRect t="1564" b="1564"/>
          <a:stretch/>
        </p:blipFill>
        <p:spPr>
          <a:xfrm>
            <a:off x="1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30"/>
          <p:cNvSpPr txBox="1"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Verdana"/>
              <a:buNone/>
              <a:defRPr sz="3200" b="1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30"/>
          <p:cNvSpPr txBox="1"/>
          <p:nvPr/>
        </p:nvSpPr>
        <p:spPr>
          <a:xfrm>
            <a:off x="4342511" y="6163768"/>
            <a:ext cx="4421378" cy="499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0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Réservé à la vidéoprojection</a:t>
            </a:r>
            <a:endParaRPr sz="2000" b="0" i="0" u="none" strike="noStrike" cap="non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32689652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type="obj">
  <p:cSld name="Titre et contenu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1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 w="127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Google Shape;21;p31"/>
          <p:cNvSpPr txBox="1">
            <a:spLocks noGrp="1"/>
          </p:cNvSpPr>
          <p:nvPr>
            <p:ph type="title"/>
          </p:nvPr>
        </p:nvSpPr>
        <p:spPr>
          <a:xfrm>
            <a:off x="72468" y="0"/>
            <a:ext cx="6355492" cy="476673"/>
          </a:xfrm>
          <a:prstGeom prst="rect">
            <a:avLst/>
          </a:prstGeom>
          <a:noFill/>
          <a:ln w="952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31"/>
          <p:cNvSpPr txBox="1">
            <a:spLocks noGrp="1"/>
          </p:cNvSpPr>
          <p:nvPr>
            <p:ph type="body" idx="1"/>
          </p:nvPr>
        </p:nvSpPr>
        <p:spPr>
          <a:xfrm>
            <a:off x="628650" y="967784"/>
            <a:ext cx="7886700" cy="53670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70C0"/>
              </a:buClr>
              <a:buSzPts val="4000"/>
              <a:buNone/>
              <a:defRPr sz="400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" name="Google Shape;23;p3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" name="Google Shape;24;p3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12959" y="4231"/>
            <a:ext cx="2258573" cy="47244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9249883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ux contenus" type="twoObj">
  <p:cSld name="Deux contenus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0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 w="127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Google Shape;27;p40"/>
          <p:cNvSpPr txBox="1">
            <a:spLocks noGrp="1"/>
          </p:cNvSpPr>
          <p:nvPr>
            <p:ph type="title"/>
          </p:nvPr>
        </p:nvSpPr>
        <p:spPr>
          <a:xfrm>
            <a:off x="57150" y="0"/>
            <a:ext cx="6379864" cy="476672"/>
          </a:xfrm>
          <a:prstGeom prst="rect">
            <a:avLst/>
          </a:prstGeom>
          <a:noFill/>
          <a:ln w="952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0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" name="Google Shape;29;p40"/>
          <p:cNvSpPr txBox="1">
            <a:spLocks noGrp="1"/>
          </p:cNvSpPr>
          <p:nvPr>
            <p:ph type="body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0" name="Google Shape;30;p4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1" name="Google Shape;31;p4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12959" y="4231"/>
            <a:ext cx="2258573" cy="47244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5092473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>
  <p:cSld name="Vide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4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" name="Google Shape;34;p41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 w="127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" name="Google Shape;35;p41"/>
          <p:cNvSpPr txBox="1">
            <a:spLocks noGrp="1"/>
          </p:cNvSpPr>
          <p:nvPr>
            <p:ph type="title"/>
          </p:nvPr>
        </p:nvSpPr>
        <p:spPr>
          <a:xfrm>
            <a:off x="72468" y="0"/>
            <a:ext cx="6255904" cy="476673"/>
          </a:xfrm>
          <a:prstGeom prst="rect">
            <a:avLst/>
          </a:prstGeom>
          <a:noFill/>
          <a:ln w="952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36" name="Google Shape;36;p4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12959" y="4231"/>
            <a:ext cx="2258573" cy="47244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431211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06D532-34F8-45B7-BD03-BB9137FD2C46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EC527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511F10A-F4A0-4222-8B4E-B311B8929ED7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24209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5614D3E7-780F-4F20-8F2A-83F233579B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0598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C5949D7-6DDB-49D5-8300-650FD14B962A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0F193E-E2AF-4A76-8C7D-DA6C7489E21C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CE3AC5E-41FF-4A05-9406-0C0491A6591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1585" y="-103991"/>
            <a:ext cx="734569" cy="1005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730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Une image contenant texte&#10;&#10;Description générée automatiquement">
            <a:extLst>
              <a:ext uri="{FF2B5EF4-FFF2-40B4-BE49-F238E27FC236}">
                <a16:creationId xmlns:a16="http://schemas.microsoft.com/office/drawing/2014/main" id="{3508864F-53CD-46A0-B6BF-415F628DB91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" b="-1589"/>
          <a:stretch/>
        </p:blipFill>
        <p:spPr>
          <a:xfrm>
            <a:off x="0" y="-107577"/>
            <a:ext cx="9143999" cy="707635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4868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A8DF7BD-4FC4-46D8-8E51-1C50A815652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61C4D1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96689A6C-72B0-4D31-9978-689932D59F48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08097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C2D1119E-A446-4807-99A7-22FC0326BBF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7748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5" Type="http://schemas.openxmlformats.org/officeDocument/2006/relationships/theme" Target="../theme/theme10.xml"/><Relationship Id="rId4" Type="http://schemas.openxmlformats.org/officeDocument/2006/relationships/slideLayout" Target="../slideLayouts/slideLayout3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5" Type="http://schemas.openxmlformats.org/officeDocument/2006/relationships/theme" Target="../theme/theme5.xml"/><Relationship Id="rId4" Type="http://schemas.openxmlformats.org/officeDocument/2006/relationships/slideLayout" Target="../slideLayouts/slideLayout14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4.xml"/><Relationship Id="rId9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16/01/2026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68748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9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29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29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29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29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81818262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16/01/2026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0829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16/01/2026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57185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16/01/2026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61601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/>
              <a:t>16/01/2026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890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5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/>
              <a:t>16/01/2026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398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80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/>
              <a:t>16/01/2026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1797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B60914A-B9D9-4B95-BBEA-32E85AA20954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16/01/2026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D349CDC-BADB-4C39-95ED-E0FCA83A6716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7451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74" r:id="rId5"/>
    <p:sldLayoutId id="2147483775" r:id="rId6"/>
    <p:sldLayoutId id="2147483776" r:id="rId7"/>
    <p:sldLayoutId id="2147483777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B60914A-B9D9-4B95-BBEA-32E85AA20954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16/01/2026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D349CDC-BADB-4C39-95ED-E0FCA83A6716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9013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>
            <a:extLst>
              <a:ext uri="{FF2B5EF4-FFF2-40B4-BE49-F238E27FC236}">
                <a16:creationId xmlns:a16="http://schemas.microsoft.com/office/drawing/2014/main" id="{713776E6-FDAB-4DC4-9050-5852F249B9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3040905"/>
            <a:ext cx="7772400" cy="776190"/>
          </a:xfrm>
        </p:spPr>
        <p:txBody>
          <a:bodyPr>
            <a:normAutofit fontScale="90000"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fr-FR" dirty="0"/>
              <a:t>36. Modéliser en barres : état initial </a:t>
            </a:r>
            <a:br>
              <a:rPr lang="fr-FR" dirty="0"/>
            </a:br>
            <a:r>
              <a:rPr lang="fr-FR" dirty="0"/>
              <a:t>ou transformation</a:t>
            </a:r>
          </a:p>
        </p:txBody>
      </p:sp>
    </p:spTree>
    <p:extLst>
      <p:ext uri="{BB962C8B-B14F-4D97-AF65-F5344CB8AC3E}">
        <p14:creationId xmlns:p14="http://schemas.microsoft.com/office/powerpoint/2010/main" val="8386599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2A48E226-487D-9EE2-6AE5-8569546390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C6CC486E-F8F8-1F51-AD2B-D4B97240B98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09665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>
            <a:extLst>
              <a:ext uri="{FF2B5EF4-FFF2-40B4-BE49-F238E27FC236}">
                <a16:creationId xmlns:a16="http://schemas.microsoft.com/office/drawing/2014/main" id="{96E780BD-7135-DFD0-265C-1A6AD724EC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4F29A152-F2B8-046A-F1DD-80683C12BD8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15932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5522EFCC-C851-B8F8-E7EF-F1D467ED21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DBCCAC4A-1A2F-4380-7F87-C9D4B27C6E7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69016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ECE96F03-A3FB-E901-8D01-C952AEB5F3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71ABE16-00E7-B503-672C-70D607D51C9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60513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43C22A14-6168-B798-B909-8CBE82EF16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E610FB55-87F5-F7DA-CE43-0F5A5C5DD04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69439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A9B918F5-7ED0-974C-E687-10D0CD5BBF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13619586-9530-6145-7D12-0D154E49D35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29739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0EF217D8-EC6E-21A7-703E-993F307EC4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0FAF9BE-2345-B081-CC00-80102F727C9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538483CE-E865-85E1-92D5-ABD227C30C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4D40420D-ED33-ED42-B6BD-DF80424803F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44929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A2408A53-A1EC-2A48-8517-CD68FDE349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F115E481-E1CB-DF41-ABBA-646DC73F1AD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13502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95F0A717-137E-D1FC-E3F1-811B0B283C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634F9A24-7247-7491-A0EB-9FF56936B0B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9714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EF7B35A8-6D4F-0F1D-4ED4-CDF7043B54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707FB57-DCE6-C890-DF57-7F7BC09BC07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431AAF91-640A-9E8B-80AE-2792D7785D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C000E9F3-FE8C-21E3-278E-20FFCAFA02F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96310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FBA19B9A-E40B-DD02-3EF7-636CCA48FE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48CDD9B9-47BB-ED54-31F9-D729A5C198B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95865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978D867A-F4E2-BC36-6F95-95D74B60D2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5236802D-8368-AAE6-4DFB-940A6056042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472500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CC78A8F7-33B9-C5DC-4952-B956612233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AA18AEB5-B91C-5622-E84D-6A8199316A4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858234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147A4E85-0486-7413-878B-510A2A14B9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8477B68E-8742-9C9E-0BEE-41924FC1A23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70797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A4A0EEAD-46F3-526D-74BE-B14A9F53B6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35A9639E-E2A2-7190-C539-E2BE9BDC555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4854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A0F1DE7C-DA37-6D95-F1F9-9BB77797C6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26976222-0884-F44B-5101-C068B970EE3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19460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A4F3FC3C-D1C8-1653-06A7-0AB636DB3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2A08B2F-EBCB-A0CC-A48A-896066FB935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173241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73BC4EFE-1FB2-DE50-1450-0D65DB4079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8A834962-5D04-F1B5-45C3-BA1C0FC2BE6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541204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5052795E-BAC2-0C49-41F9-F9BBCD884E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670076EE-38AD-1DBA-63AD-FDF70F0A4D4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49332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5EDB8386-45A6-EA4E-E48A-8B2E4602B0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ADBEAE94-7BF0-31A9-1BE5-B7AC849EC97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444678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9A5F8FBE-845C-4A9B-8D4A-D181DC8F62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2E517A70-847D-B4FE-2959-2BC856BAAF1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17540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>
            <a:extLst>
              <a:ext uri="{FF2B5EF4-FFF2-40B4-BE49-F238E27FC236}">
                <a16:creationId xmlns:a16="http://schemas.microsoft.com/office/drawing/2014/main" id="{404E9A54-5BE4-DFA6-BCAA-5CE6632623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BD5D8410-201E-E579-DB41-615909A315C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88442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481EC471-4F4B-BF71-F259-810728D537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F80B1B99-49A0-DD2D-A56C-7AD237D5EF1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07458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DFD75303-BA44-0EE8-FF91-CEB488E80C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B6E3CC54-CB1E-95CF-6EAF-63F894EA24B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89253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B59FF8B5-4253-3569-6E07-3E7A0D1049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3E7FB75B-BB15-D18C-F7B1-97C6FDBEDC0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062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515ADA11-31A2-4BFA-9CB5-7EAD9E2650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B8617261-66B2-6514-4CBB-07092AC2A40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41315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277F71D5-4173-BCF5-C5A5-69618CBD7B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B94A074B-E2DD-1D6B-3E88-7337353DB43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170438"/>
      </p:ext>
    </p:extLst>
  </p:cSld>
  <p:clrMapOvr>
    <a:masterClrMapping/>
  </p:clrMapOvr>
</p:sld>
</file>

<file path=ppt/theme/theme1.xml><?xml version="1.0" encoding="utf-8"?>
<a:theme xmlns:a="http://schemas.openxmlformats.org/drawingml/2006/main" name="4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5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6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7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2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3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8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10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56C2C895EEC4E44B0B53F68476E4C38" ma:contentTypeVersion="19" ma:contentTypeDescription="Create a new document." ma:contentTypeScope="" ma:versionID="8e556fe96a2334c42495bf08c01f98ef">
  <xsd:schema xmlns:xsd="http://www.w3.org/2001/XMLSchema" xmlns:xs="http://www.w3.org/2001/XMLSchema" xmlns:p="http://schemas.microsoft.com/office/2006/metadata/properties" xmlns:ns2="cd84cc96-e4f0-4e7f-873a-a508fb658c41" xmlns:ns3="27f64e36-29aa-44d5-a3e0-06242cad7d4d" targetNamespace="http://schemas.microsoft.com/office/2006/metadata/properties" ma:root="true" ma:fieldsID="b3bdd3667257d5e3337ab3dd29947f75" ns2:_="" ns3:_="">
    <xsd:import namespace="cd84cc96-e4f0-4e7f-873a-a508fb658c41"/>
    <xsd:import namespace="27f64e36-29aa-44d5-a3e0-06242cad7d4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84cc96-e4f0-4e7f-873a-a508fb658c4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4" nillable="true" ma:displayName="Length (seconds)" ma:internalName="MediaLengthInSeconds" ma:readOnly="true">
      <xsd:simpleType>
        <xsd:restriction base="dms:Unknown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e0316926-e272-4302-89b0-5e160602c2e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f64e36-29aa-44d5-a3e0-06242cad7d4d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0909781d-db56-47c3-b873-85a7506b6ab1}" ma:internalName="TaxCatchAll" ma:showField="CatchAllData" ma:web="27f64e36-29aa-44d5-a3e0-06242cad7d4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d84cc96-e4f0-4e7f-873a-a508fb658c41">
      <Terms xmlns="http://schemas.microsoft.com/office/infopath/2007/PartnerControls"/>
    </lcf76f155ced4ddcb4097134ff3c332f>
    <TaxCatchAll xmlns="27f64e36-29aa-44d5-a3e0-06242cad7d4d" xsi:nil="true"/>
  </documentManagement>
</p:properties>
</file>

<file path=customXml/itemProps1.xml><?xml version="1.0" encoding="utf-8"?>
<ds:datastoreItem xmlns:ds="http://schemas.openxmlformats.org/officeDocument/2006/customXml" ds:itemID="{4B66A479-7D85-47C3-A2DC-A1C5D644421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d84cc96-e4f0-4e7f-873a-a508fb658c41"/>
    <ds:schemaRef ds:uri="27f64e36-29aa-44d5-a3e0-06242cad7d4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CB29B1E-CD13-48AB-BBEF-DF001D11879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2B294D5-9479-4072-A39C-3F5AF912A241}">
  <ds:schemaRefs>
    <ds:schemaRef ds:uri="http://purl.org/dc/terms/"/>
    <ds:schemaRef ds:uri="27f64e36-29aa-44d5-a3e0-06242cad7d4d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cd84cc96-e4f0-4e7f-873a-a508fb658c41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1629</Words>
  <Application>Microsoft Office PowerPoint</Application>
  <PresentationFormat>Affichage à l'écran (4:3)</PresentationFormat>
  <Paragraphs>117</Paragraphs>
  <Slides>30</Slides>
  <Notes>30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10</vt:i4>
      </vt:variant>
      <vt:variant>
        <vt:lpstr>Titres des diapositives</vt:lpstr>
      </vt:variant>
      <vt:variant>
        <vt:i4>30</vt:i4>
      </vt:variant>
    </vt:vector>
  </HeadingPairs>
  <TitlesOfParts>
    <vt:vector size="44" baseType="lpstr">
      <vt:lpstr>Arial</vt:lpstr>
      <vt:lpstr>Calibri</vt:lpstr>
      <vt:lpstr>Calibri Light</vt:lpstr>
      <vt:lpstr>Verdana</vt:lpstr>
      <vt:lpstr>4_Thème Office</vt:lpstr>
      <vt:lpstr>5_Thème Office</vt:lpstr>
      <vt:lpstr>6_Thème Office</vt:lpstr>
      <vt:lpstr>7_Thème Office</vt:lpstr>
      <vt:lpstr>1_Thème Office</vt:lpstr>
      <vt:lpstr>2_Thème Office</vt:lpstr>
      <vt:lpstr>3_Thème Office</vt:lpstr>
      <vt:lpstr>8_Thème Office</vt:lpstr>
      <vt:lpstr>10_Thème Office</vt:lpstr>
      <vt:lpstr>Thème Office</vt:lpstr>
      <vt:lpstr>36. Modéliser en barres : état initial  ou transformation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Éditions Hatier</dc:creator>
  <cp:lastModifiedBy>LE BOT SANDRA</cp:lastModifiedBy>
  <cp:revision>2</cp:revision>
  <dcterms:created xsi:type="dcterms:W3CDTF">2022-01-07T11:15:07Z</dcterms:created>
  <dcterms:modified xsi:type="dcterms:W3CDTF">2026-01-16T10:06:45Z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0x010100C56C2C895EEC4E44B0B53F68476E4C38</vt:lpwstr>
  </property>
  <property fmtid="{D5CDD505-2E9C-101B-9397-08002B2CF9AE}" pid="3" name="MediaServiceImageTags">
    <vt:lpwstr/>
  </property>
</Properties>
</file>