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6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7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8.xml" ContentType="application/vnd.openxmlformats-officedocument.theme+xml"/>
  <Override PartName="/ppt/slideLayouts/slideLayout29.xml" ContentType="application/vnd.openxmlformats-officedocument.presentationml.slideLayout+xml"/>
  <Override PartName="/ppt/theme/theme9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4"/>
    <p:sldMasterId id="2147483690" r:id="rId5"/>
    <p:sldMasterId id="2147483693" r:id="rId6"/>
    <p:sldMasterId id="2147483696" r:id="rId7"/>
    <p:sldMasterId id="2147483670" r:id="rId8"/>
    <p:sldMasterId id="2147483676" r:id="rId9"/>
    <p:sldMasterId id="2147483681" r:id="rId10"/>
    <p:sldMasterId id="2147483699" r:id="rId11"/>
    <p:sldMasterId id="2147483760" r:id="rId12"/>
    <p:sldMasterId id="2147483778" r:id="rId13"/>
  </p:sldMasterIdLst>
  <p:notesMasterIdLst>
    <p:notesMasterId r:id="rId48"/>
  </p:notesMasterIdLst>
  <p:sldIdLst>
    <p:sldId id="550" r:id="rId14"/>
    <p:sldId id="531" r:id="rId15"/>
    <p:sldId id="533" r:id="rId16"/>
    <p:sldId id="532" r:id="rId17"/>
    <p:sldId id="430" r:id="rId18"/>
    <p:sldId id="534" r:id="rId19"/>
    <p:sldId id="535" r:id="rId20"/>
    <p:sldId id="515" r:id="rId21"/>
    <p:sldId id="509" r:id="rId22"/>
    <p:sldId id="536" r:id="rId23"/>
    <p:sldId id="537" r:id="rId24"/>
    <p:sldId id="555" r:id="rId25"/>
    <p:sldId id="540" r:id="rId26"/>
    <p:sldId id="539" r:id="rId27"/>
    <p:sldId id="538" r:id="rId28"/>
    <p:sldId id="541" r:id="rId29"/>
    <p:sldId id="551" r:id="rId30"/>
    <p:sldId id="552" r:id="rId31"/>
    <p:sldId id="542" r:id="rId32"/>
    <p:sldId id="544" r:id="rId33"/>
    <p:sldId id="553" r:id="rId34"/>
    <p:sldId id="554" r:id="rId35"/>
    <p:sldId id="543" r:id="rId36"/>
    <p:sldId id="545" r:id="rId37"/>
    <p:sldId id="546" r:id="rId38"/>
    <p:sldId id="390" r:id="rId39"/>
    <p:sldId id="547" r:id="rId40"/>
    <p:sldId id="549" r:id="rId41"/>
    <p:sldId id="484" r:id="rId42"/>
    <p:sldId id="490" r:id="rId43"/>
    <p:sldId id="491" r:id="rId44"/>
    <p:sldId id="489" r:id="rId45"/>
    <p:sldId id="488" r:id="rId46"/>
    <p:sldId id="492" r:id="rId4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875900-4CD5-0B77-42CA-03FBCC6F856F}" name="Pauline Lion" initials="PL" userId="48ef9a2cfb904c2c" providerId="Windows Live"/>
  <p188:author id="{8035A710-E786-5AD4-6E6B-F2C4540F2679}" name="CHAUVELLIER ANNE" initials="CA" userId="S::ACHAUVELLIER@editions-hatier.fr::f6f57ace-c9cf-44ce-941b-3615434e65b1" providerId="AD"/>
  <p188:author id="{6EC3644E-CAF9-BE47-EB1A-C427F723DB1E}" name="catherine.mallard2" initials="ca" userId="S::catherine.mallard2_gmail.com#ext#@hachette.onmicrosoft.com::943e5806-a044-4790-a0a9-05d7075f8f80" providerId="AD"/>
  <p188:author id="{7F7E7B9F-1A3E-4D99-E946-F9A38FEEBA9F}" name="HACHE Caroline" initials="HC" userId="S::caroline.hache_univ-amu.fr#ext#@hachette.onmicrosoft.com::8f7bb2c5-af1f-4ec9-9672-c04e07afd9f4" providerId="AD"/>
  <p188:author id="{D1DA31B1-B817-6551-D189-800565F96188}" name="sylvie.advenier" initials="sy" userId="S::sylvie.advenier_gmail.com#ext#@hachette.onmicrosoft.com::62265617-bba0-4816-b687-fd9955c55dd9" providerId="AD"/>
  <p188:author id="{3AE103E3-5B5D-9446-BE1D-82E47926AE64}" name="LEMAIRE LOUHANNE" initials="LL" userId="S::LLEMAIRE@editions-hatier.fr::a1b6b622-126c-424e-b556-9693f133b9e2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UVELLIER ANNE" initials="CA" lastIdx="4" clrIdx="0">
    <p:extLst>
      <p:ext uri="{19B8F6BF-5375-455C-9EA6-DF929625EA0E}">
        <p15:presenceInfo xmlns:p15="http://schemas.microsoft.com/office/powerpoint/2012/main" userId="S::ACHAUVELLIER@editions-hatier.fr::63234966-364e-422f-8c52-45fd5239a521" providerId="AD"/>
      </p:ext>
    </p:extLst>
  </p:cmAuthor>
  <p:cmAuthor id="2" name="catherine.mallard2" initials="ca" lastIdx="2" clrIdx="1">
    <p:extLst>
      <p:ext uri="{19B8F6BF-5375-455C-9EA6-DF929625EA0E}">
        <p15:presenceInfo xmlns:p15="http://schemas.microsoft.com/office/powerpoint/2012/main" userId="S::catherine.mallard2_gmail.com#ext#@hachette.onmicrosoft.com::943e5806-a044-4790-a0a9-05d7075f8f80" providerId="AD"/>
      </p:ext>
    </p:extLst>
  </p:cmAuthor>
  <p:cmAuthor id="3" name="Compte Microsoft" initials="CM" lastIdx="7" clrIdx="2">
    <p:extLst>
      <p:ext uri="{19B8F6BF-5375-455C-9EA6-DF929625EA0E}">
        <p15:presenceInfo xmlns:p15="http://schemas.microsoft.com/office/powerpoint/2012/main" userId="b37cafc324dd2ae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1C4D1"/>
    <a:srgbClr val="F8F8F8"/>
    <a:srgbClr val="0070C0"/>
    <a:srgbClr val="0033CC"/>
    <a:srgbClr val="FF9933"/>
    <a:srgbClr val="984807"/>
    <a:srgbClr val="003399"/>
    <a:srgbClr val="000099"/>
    <a:srgbClr val="E60096"/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5484039-938B-4F89-89B5-00E29940DA0F}" v="36" dt="2026-01-16T09:50:47.8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54" autoAdjust="0"/>
    <p:restoredTop sz="73002" autoAdjust="0"/>
  </p:normalViewPr>
  <p:slideViewPr>
    <p:cSldViewPr snapToGrid="0">
      <p:cViewPr>
        <p:scale>
          <a:sx n="75" d="100"/>
          <a:sy n="75" d="100"/>
        </p:scale>
        <p:origin x="2394" y="192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9" Type="http://schemas.openxmlformats.org/officeDocument/2006/relationships/slide" Target="slides/slide26.xml"/><Relationship Id="rId21" Type="http://schemas.openxmlformats.org/officeDocument/2006/relationships/slide" Target="slides/slide8.xml"/><Relationship Id="rId34" Type="http://schemas.openxmlformats.org/officeDocument/2006/relationships/slide" Target="slides/slide21.xml"/><Relationship Id="rId42" Type="http://schemas.openxmlformats.org/officeDocument/2006/relationships/slide" Target="slides/slide29.xml"/><Relationship Id="rId47" Type="http://schemas.openxmlformats.org/officeDocument/2006/relationships/slide" Target="slides/slide34.xml"/><Relationship Id="rId50" Type="http://schemas.openxmlformats.org/officeDocument/2006/relationships/presProps" Target="presProps.xml"/><Relationship Id="rId55" Type="http://schemas.microsoft.com/office/2018/10/relationships/authors" Target="authors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slide" Target="slides/slide20.xml"/><Relationship Id="rId38" Type="http://schemas.openxmlformats.org/officeDocument/2006/relationships/slide" Target="slides/slide25.xml"/><Relationship Id="rId46" Type="http://schemas.openxmlformats.org/officeDocument/2006/relationships/slide" Target="slides/slide33.xml"/><Relationship Id="rId2" Type="http://schemas.openxmlformats.org/officeDocument/2006/relationships/customXml" Target="../customXml/item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slide" Target="slides/slide16.xml"/><Relationship Id="rId41" Type="http://schemas.openxmlformats.org/officeDocument/2006/relationships/slide" Target="slides/slide28.xml"/><Relationship Id="rId54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1.xml"/><Relationship Id="rId32" Type="http://schemas.openxmlformats.org/officeDocument/2006/relationships/slide" Target="slides/slide19.xml"/><Relationship Id="rId37" Type="http://schemas.openxmlformats.org/officeDocument/2006/relationships/slide" Target="slides/slide24.xml"/><Relationship Id="rId40" Type="http://schemas.openxmlformats.org/officeDocument/2006/relationships/slide" Target="slides/slide27.xml"/><Relationship Id="rId45" Type="http://schemas.openxmlformats.org/officeDocument/2006/relationships/slide" Target="slides/slide32.xml"/><Relationship Id="rId53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slide" Target="slides/slide23.xml"/><Relationship Id="rId49" Type="http://schemas.openxmlformats.org/officeDocument/2006/relationships/commentAuthors" Target="commentAuthor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6.xml"/><Relationship Id="rId31" Type="http://schemas.openxmlformats.org/officeDocument/2006/relationships/slide" Target="slides/slide18.xml"/><Relationship Id="rId44" Type="http://schemas.openxmlformats.org/officeDocument/2006/relationships/slide" Target="slides/slide31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slide" Target="slides/slide22.xml"/><Relationship Id="rId43" Type="http://schemas.openxmlformats.org/officeDocument/2006/relationships/slide" Target="slides/slide30.xml"/><Relationship Id="rId48" Type="http://schemas.openxmlformats.org/officeDocument/2006/relationships/notesMaster" Target="notesMasters/notesMaster1.xml"/><Relationship Id="rId8" Type="http://schemas.openxmlformats.org/officeDocument/2006/relationships/slideMaster" Target="slideMasters/slideMaster5.xml"/><Relationship Id="rId51" Type="http://schemas.openxmlformats.org/officeDocument/2006/relationships/viewProps" Target="viewProps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70AB8-E483-4FFD-B222-30C933BD9122}" type="datetimeFigureOut">
              <a:rPr lang="fr-FR" smtClean="0"/>
              <a:t>16/01/2026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038E3-B7CF-455E-96F4-A4DE1B1434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86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i="1" dirty="0">
                <a:latin typeface="Calibri" panose="020F0502020204030204" pitchFamily="34" charset="0"/>
              </a:rPr>
              <a:t>Aujourd’hui, nous allons résoudre</a:t>
            </a:r>
            <a:r>
              <a:rPr lang="fr-FR" i="1" baseline="0" dirty="0">
                <a:latin typeface="Calibri" panose="020F0502020204030204" pitchFamily="34" charset="0"/>
              </a:rPr>
              <a:t> </a:t>
            </a:r>
            <a:r>
              <a:rPr lang="fr-FR" i="1" dirty="0">
                <a:latin typeface="Calibri" panose="020F0502020204030204" pitchFamily="34" charset="0"/>
              </a:rPr>
              <a:t>des </a:t>
            </a:r>
            <a:r>
              <a:rPr lang="fr-FR" i="1" baseline="0" dirty="0">
                <a:latin typeface="Calibri" panose="020F0502020204030204" pitchFamily="34" charset="0"/>
              </a:rPr>
              <a:t>problèmes de comparaison, mais différents de ceux que nous avons déjà rencontrés.</a:t>
            </a:r>
            <a:endParaRPr lang="fr-FR" b="0" i="1" baseline="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34128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→ Voici les jetons de Rose : ils correspondent aux 3 barres réunies. </a:t>
            </a:r>
          </a:p>
          <a:p>
            <a:r>
              <a:rPr lang="fr-FR" i="1" dirty="0">
                <a:latin typeface="Calibri" panose="020F0502020204030204" pitchFamily="34" charset="0"/>
              </a:rPr>
              <a:t>Comment montre-t-on ce que l’on cherche, c’est-à-dire combien de jetons a Rose ?</a:t>
            </a:r>
          </a:p>
          <a:p>
            <a:r>
              <a:rPr lang="fr-FR" i="0" dirty="0">
                <a:latin typeface="Calibri" panose="020F0502020204030204" pitchFamily="34" charset="0"/>
              </a:rPr>
              <a:t>Faire émerger qu’on trace une barre de la longueur des 3 barres réunies et qu’on y met un point d’interrogation.</a:t>
            </a:r>
          </a:p>
          <a:p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62345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→ Voici le schéma en barres qui correspond au problème. </a:t>
            </a:r>
          </a:p>
          <a:p>
            <a:r>
              <a:rPr lang="fr-FR" i="0" dirty="0">
                <a:latin typeface="Calibri" panose="020F0502020204030204" pitchFamily="34" charset="0"/>
              </a:rPr>
              <a:t>Rappeler qu’on peut mettre indifféremment la grande barre au-dessus ou en–dessous.</a:t>
            </a:r>
          </a:p>
          <a:p>
            <a:endParaRPr lang="fr-FR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19739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04E19F-CAB6-524E-84C5-ACC74177A6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9EE53EA0-09E3-18DB-1FF2-009535F710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98646FEB-048A-5B60-BD53-8EBFF5BC32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Cela ne change en rien les opérations à faire.</a:t>
            </a:r>
          </a:p>
          <a:p>
            <a:r>
              <a:rPr lang="fr-FR" b="0" i="0" dirty="0">
                <a:latin typeface="Calibri" panose="020F0502020204030204" pitchFamily="34" charset="0"/>
              </a:rPr>
              <a:t>Demander aux élèves d’écrire sur leur ardoise le calcul correspondant au schéma.</a:t>
            </a:r>
          </a:p>
          <a:p>
            <a:endParaRPr lang="fr-FR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F02EBA6-C6BB-A101-B2D9-B1B2EEDD9C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01098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faut écrire une multiplication puisque la barre 12 apparait 3 fois : 3 × 12.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0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Interroger un élève pour qu’il donne le résultat et explique sa procédure (on peut s’appuyer sur la décomposition 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 × </a:t>
            </a:r>
            <a:r>
              <a:rPr lang="fr-FR" i="0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12 = 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 × </a:t>
            </a:r>
            <a:r>
              <a:rPr lang="fr-FR" i="0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10 + 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 × </a:t>
            </a:r>
            <a:r>
              <a:rPr lang="fr-FR" i="0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2).</a:t>
            </a:r>
            <a:endParaRPr lang="fr-FR" i="0" dirty="0">
              <a:latin typeface="Calibri" panose="020F0502020204030204" pitchFamily="34" charset="0"/>
            </a:endParaRPr>
          </a:p>
          <a:p>
            <a:endParaRPr lang="fr-FR" b="0" i="0" dirty="0">
              <a:latin typeface="Calibri" panose="020F0502020204030204" pitchFamily="34" charset="0"/>
            </a:endParaRPr>
          </a:p>
          <a:p>
            <a:r>
              <a:rPr lang="fr-FR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endParaRPr lang="fr-FR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97868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 × 12 = 36.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0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Faire rappeler la question et demander à un élève de proposer une phrase-réponse.</a:t>
            </a:r>
          </a:p>
          <a:p>
            <a:endParaRPr lang="fr-FR" i="0" dirty="0">
              <a:latin typeface="Calibri" panose="020F0502020204030204" pitchFamily="34" charset="0"/>
            </a:endParaRPr>
          </a:p>
          <a:p>
            <a:endParaRPr lang="fr-FR" b="0" i="0" dirty="0">
              <a:latin typeface="Calibri" panose="020F0502020204030204" pitchFamily="34" charset="0"/>
            </a:endParaRPr>
          </a:p>
          <a:p>
            <a:endParaRPr lang="fr-FR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11905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Rose a 36 jetons.</a:t>
            </a:r>
            <a:endParaRPr lang="fr-FR" i="0" dirty="0">
              <a:effectLst/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i="0" dirty="0">
              <a:latin typeface="Calibri" panose="020F0502020204030204" pitchFamily="34" charset="0"/>
            </a:endParaRPr>
          </a:p>
          <a:p>
            <a:endParaRPr lang="fr-FR" b="0" i="0" dirty="0">
              <a:latin typeface="Calibri" panose="020F0502020204030204" pitchFamily="34" charset="0"/>
            </a:endParaRPr>
          </a:p>
          <a:p>
            <a:endParaRPr lang="fr-FR" i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21427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Voici un autre problème.</a:t>
            </a:r>
          </a:p>
          <a:p>
            <a:r>
              <a:rPr lang="fr-FR" i="0" dirty="0">
                <a:latin typeface="Calibri" panose="020F0502020204030204" pitchFamily="34" charset="0"/>
              </a:rPr>
              <a:t>Demander à un élève de lire le problème et s’assurer que les élèves l’ont compris en le faisant reformuler.</a:t>
            </a:r>
          </a:p>
          <a:p>
            <a:r>
              <a:rPr lang="fr-FR" i="1" dirty="0">
                <a:latin typeface="Calibri" panose="020F0502020204030204" pitchFamily="34" charset="0"/>
              </a:rPr>
              <a:t>Qui a le plus de jetons ? Yanis ou Malo ?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→ Yanis.</a:t>
            </a:r>
          </a:p>
          <a:p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Comment représente-t-on le fait « qu’il a 4 fois plus de jetons que Malo ? »</a:t>
            </a:r>
          </a:p>
          <a:p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Faire émerger que la barre de Yanis doit faire la même longueur que 4 barres correspondant aux jetons de Malo mises bout à bout..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b="0" i="1" dirty="0">
              <a:latin typeface="Calibri" panose="020F0502020204030204" pitchFamily="34" charset="0"/>
            </a:endParaRPr>
          </a:p>
          <a:p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17692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21674B-35FA-0E44-D7E4-0E1D389AF0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DB5AE77E-76B7-AC3D-B2BB-8BDBB29317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4562ABBF-1D29-69FE-5F0D-2D0B001B6F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Voici la barre de Malo. On va la reproduire 4 fois.</a:t>
            </a:r>
            <a:endParaRPr lang="fr-FR" b="0" i="1" dirty="0">
              <a:latin typeface="Calibri" panose="020F0502020204030204" pitchFamily="34" charset="0"/>
            </a:endParaRPr>
          </a:p>
          <a:p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BD9F790-2846-7E3F-5CB5-17799F8F5D2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54896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52652D-7B1D-A1CD-A574-5F935837CA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C4CA688D-1BBC-A32D-B57B-CEB04F9007A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B123841-456C-F292-619B-5A95FD5580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Comment trace-t-on la barre qui correspond aux jetons de Yanis ?</a:t>
            </a:r>
          </a:p>
          <a:p>
            <a:r>
              <a:rPr lang="fr-FR" i="0" dirty="0">
                <a:latin typeface="Calibri" panose="020F0502020204030204" pitchFamily="34" charset="0"/>
              </a:rPr>
              <a:t>Faire émerger qu’on trace une barre de la longueur des 4 barres réunies.</a:t>
            </a:r>
          </a:p>
          <a:p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5AA96CA-3ED1-B5E9-90BD-ACD0E293A1C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5772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Prenez vos ardoises. Vous allez reproduire ce schéma et le compléter en y plaçant les nombres et le point d’interrogation.</a:t>
            </a:r>
          </a:p>
          <a:p>
            <a:r>
              <a:rPr lang="fr-FR" i="0" dirty="0">
                <a:latin typeface="Calibri" panose="020F0502020204030204" pitchFamily="34" charset="0"/>
              </a:rPr>
              <a:t>Laisser quelques instants aux élèves pour tracer le schéma puis reprendre en collectif : </a:t>
            </a:r>
          </a:p>
          <a:p>
            <a:r>
              <a:rPr lang="fr-FR" i="1" dirty="0">
                <a:latin typeface="Calibri" panose="020F0502020204030204" pitchFamily="34" charset="0"/>
              </a:rPr>
              <a:t>Qu’écrit-on dans la barre qui représente les jetons de Malo 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 </a:t>
            </a:r>
            <a:r>
              <a:rPr lang="fr-FR" i="1" dirty="0">
                <a:latin typeface="Calibri" panose="020F0502020204030204" pitchFamily="34" charset="0"/>
              </a:rPr>
              <a:t>un point d’interrogation car c’est ce que l’on cherche.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b="0" i="1" dirty="0">
              <a:latin typeface="Calibri" panose="020F0502020204030204" pitchFamily="34" charset="0"/>
            </a:endParaRPr>
          </a:p>
          <a:p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27991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0" baseline="0" dirty="0"/>
              <a:t>Demander à un élève de l</a:t>
            </a:r>
            <a:r>
              <a:rPr lang="fr-FR" i="0" dirty="0">
                <a:sym typeface="Calibri"/>
              </a:rPr>
              <a:t>ire le problème. Relire la phrase de comparaison en</a:t>
            </a:r>
            <a:r>
              <a:rPr lang="fr-FR" i="0" baseline="0" dirty="0">
                <a:sym typeface="Calibri"/>
              </a:rPr>
              <a:t> insistant sur l’expression « 3 cubes de plus », mais sans donner davantage de détail.</a:t>
            </a:r>
            <a:endParaRPr lang="fr-FR" i="0" dirty="0">
              <a:sym typeface="Calibri"/>
            </a:endParaRPr>
          </a:p>
          <a:p>
            <a:pPr marL="0"/>
            <a:r>
              <a:rPr lang="fr-FR" i="1" dirty="0">
                <a:sym typeface="Calibri"/>
              </a:rPr>
              <a:t>Prenez</a:t>
            </a:r>
            <a:r>
              <a:rPr lang="fr-FR" i="1" baseline="0" dirty="0">
                <a:sym typeface="Calibri"/>
              </a:rPr>
              <a:t> vos réglettes  pour représenter la situation. </a:t>
            </a:r>
          </a:p>
          <a:p>
            <a:pPr marL="0"/>
            <a:r>
              <a:rPr lang="fr-FR" i="0" baseline="0" dirty="0">
                <a:sym typeface="Calibri"/>
              </a:rPr>
              <a:t>Laisser quelques instants de réflexion. </a:t>
            </a:r>
            <a:endParaRPr lang="fr-FR" i="1" baseline="0" dirty="0"/>
          </a:p>
          <a:p>
            <a:pPr marL="0"/>
            <a:endParaRPr lang="fr-FR" i="1" dirty="0"/>
          </a:p>
        </p:txBody>
      </p:sp>
      <p:sp>
        <p:nvSpPr>
          <p:cNvPr id="119" name="Google Shape;119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10845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Comme chaque petite barre a la même valeur, on met aussi un point d’interrogation dans chacune des petites barres.</a:t>
            </a:r>
          </a:p>
          <a:p>
            <a:r>
              <a:rPr lang="fr-FR" i="1" dirty="0">
                <a:latin typeface="Calibri" panose="020F0502020204030204" pitchFamily="34" charset="0"/>
              </a:rPr>
              <a:t>Qu’écrit-on dans la barre qui représente les jetons de Yanis 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 12 car Yanis a 12 jetons</a:t>
            </a:r>
            <a:r>
              <a:rPr lang="fr-FR" i="1" dirty="0">
                <a:latin typeface="Calibri" panose="020F050202020403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b="0" i="1" dirty="0">
              <a:latin typeface="Calibri" panose="020F0502020204030204" pitchFamily="34" charset="0"/>
            </a:endParaRPr>
          </a:p>
          <a:p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21202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B2F783-CB43-3357-42F2-AB3D8AB413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98563E5A-2829-DFF1-7F00-AE68016EF6C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ED3088D7-146F-2799-B3E9-EF739D3ED3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Voici le schéma en barres qui correspond au problème. </a:t>
            </a:r>
          </a:p>
          <a:p>
            <a:r>
              <a:rPr lang="fr-FR" b="0" i="0" dirty="0">
                <a:latin typeface="Calibri" panose="020F0502020204030204" pitchFamily="34" charset="0"/>
              </a:rPr>
              <a:t>Demander aux élèves d’écrire sur leur ardoise le calcul correspondant au schéma.</a:t>
            </a:r>
          </a:p>
          <a:p>
            <a:r>
              <a:rPr lang="fr-FR" b="0" i="0" dirty="0">
                <a:latin typeface="Calibri" panose="020F0502020204030204" pitchFamily="34" charset="0"/>
              </a:rPr>
              <a:t>Laisser quelques instants puis interroger un élève.</a:t>
            </a:r>
          </a:p>
          <a:p>
            <a:r>
              <a:rPr lang="fr-FR" b="0" i="0" dirty="0">
                <a:latin typeface="Calibri" panose="020F0502020204030204" pitchFamily="34" charset="0"/>
              </a:rPr>
              <a:t>Valider la multiplication à trou (4 × … = 12), ainsi que la décomposition multiplicative (12 = 4 × 3).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b="0" i="1" dirty="0">
              <a:latin typeface="Calibri" panose="020F0502020204030204" pitchFamily="34" charset="0"/>
            </a:endParaRPr>
          </a:p>
          <a:p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8DB60EC-AE87-39DB-3B8A-69E5F7A49C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417727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439D9C-57B7-D13B-0214-544FB13C08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62F330B4-114A-6A5C-B125-710B7825A0E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EBB8A02D-3BEB-1452-2A6F-921FFBFAED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 peut écrire une multiplication à trou mais on peut aussi écrire une division.</a:t>
            </a:r>
          </a:p>
          <a:p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Laquelle ?</a:t>
            </a:r>
          </a:p>
          <a:p>
            <a:r>
              <a:rPr lang="fr-FR" i="0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Interroger un élève.</a:t>
            </a:r>
            <a:endParaRPr lang="fr-FR" b="0" i="0" dirty="0">
              <a:latin typeface="Calibri" panose="020F0502020204030204" pitchFamily="34" charset="0"/>
            </a:endParaRPr>
          </a:p>
          <a:p>
            <a:endParaRPr lang="fr-FR" b="0" i="1" dirty="0">
              <a:latin typeface="Calibri" panose="020F0502020204030204" pitchFamily="34" charset="0"/>
            </a:endParaRPr>
          </a:p>
          <a:p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E1967B0-3F41-FCFF-0249-CE5AF08DFE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031359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faut écrire 12 : 4 puisque la barre avec le point d’interrogation apparait 4 fois dans 12. Cela signifie qu’on partage 12 en 4.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0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Interroger un élève pour qu’il donne le résultat et explique sa procédure (appui sur la multiplication 12 = 4 × 3).</a:t>
            </a:r>
            <a:endParaRPr lang="fr-FR" i="0" dirty="0">
              <a:latin typeface="Calibri" panose="020F0502020204030204" pitchFamily="34" charset="0"/>
            </a:endParaRPr>
          </a:p>
          <a:p>
            <a:endParaRPr lang="fr-FR" b="0" i="0" dirty="0">
              <a:latin typeface="Calibri" panose="020F0502020204030204" pitchFamily="34" charset="0"/>
            </a:endParaRPr>
          </a:p>
          <a:p>
            <a:endParaRPr lang="fr-FR" b="0" i="1" dirty="0">
              <a:latin typeface="Calibri" panose="020F0502020204030204" pitchFamily="34" charset="0"/>
            </a:endParaRPr>
          </a:p>
          <a:p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47883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 : 4 = 3.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0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Faire rappeler la question et demander à un élève de proposer une phrase-réponse.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b="0" i="1" dirty="0">
              <a:latin typeface="Calibri" panose="020F0502020204030204" pitchFamily="34" charset="0"/>
            </a:endParaRPr>
          </a:p>
          <a:p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128497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Malo a 3 jetons.</a:t>
            </a:r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b="0" i="1" dirty="0">
              <a:latin typeface="Calibri" panose="020F0502020204030204" pitchFamily="34" charset="0"/>
            </a:endParaRPr>
          </a:p>
          <a:p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264251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0" dirty="0">
                <a:latin typeface="Calibri" panose="020F0502020204030204" pitchFamily="34" charset="0"/>
              </a:rPr>
              <a:t>Relire les 2 deux problèmes et souligner les différences.</a:t>
            </a:r>
          </a:p>
          <a:p>
            <a:r>
              <a:rPr lang="fr-FR" b="0" i="1" dirty="0">
                <a:latin typeface="Calibri" panose="020F0502020204030204" pitchFamily="34" charset="0"/>
              </a:rPr>
              <a:t>Dans ces deux problèmes, il y a à chaque fois deux quantités que l’on compare</a:t>
            </a:r>
            <a:r>
              <a:rPr lang="fr-FR" b="0" i="1" baseline="0" dirty="0">
                <a:latin typeface="Calibri" panose="020F0502020204030204" pitchFamily="34" charset="0"/>
              </a:rPr>
              <a:t> mais ce que l’on cherche est différent :</a:t>
            </a:r>
          </a:p>
          <a:p>
            <a:r>
              <a:rPr lang="fr-FR" b="0" i="1" dirty="0">
                <a:latin typeface="Calibri" panose="020F0502020204030204" pitchFamily="34" charset="0"/>
              </a:rPr>
              <a:t>dans </a:t>
            </a:r>
            <a:r>
              <a:rPr lang="fr-FR" b="0" i="1" baseline="0" dirty="0">
                <a:latin typeface="Calibri" panose="020F0502020204030204" pitchFamily="34" charset="0"/>
              </a:rPr>
              <a:t>le premier problème, on cherche la plus grande quantité et dans le deuxième problème, on cherche la plus petite quantité. </a:t>
            </a:r>
            <a:endParaRPr lang="fr-FR" b="0" i="0" baseline="0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718012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0" dirty="0">
                <a:latin typeface="Calibri" panose="020F0502020204030204" pitchFamily="34" charset="0"/>
              </a:rPr>
              <a:t>Souligner la différence de placement du point d’interrogation sur les deux schémas en barre.</a:t>
            </a:r>
          </a:p>
          <a:p>
            <a:r>
              <a:rPr lang="fr-FR" b="0" i="1" dirty="0">
                <a:latin typeface="Calibri" panose="020F0502020204030204" pitchFamily="34" charset="0"/>
              </a:rPr>
              <a:t>Dans le premier problème, on cherche la valeur de la grande barre et dans le deuxième problème, on cherche la valeur d’une des petites barres.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516850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1" dirty="0">
                <a:latin typeface="Calibri" panose="020F0502020204030204" pitchFamily="34" charset="0"/>
              </a:rPr>
              <a:t>Dans </a:t>
            </a:r>
            <a:r>
              <a:rPr lang="fr-FR" b="0" i="1" baseline="0" dirty="0">
                <a:latin typeface="Calibri" panose="020F0502020204030204" pitchFamily="34" charset="0"/>
              </a:rPr>
              <a:t>le premier problème, on a fait une multiplication.</a:t>
            </a:r>
          </a:p>
          <a:p>
            <a:r>
              <a:rPr lang="fr-FR" b="0" i="1" dirty="0">
                <a:latin typeface="Calibri" panose="020F0502020204030204" pitchFamily="34" charset="0"/>
              </a:rPr>
              <a:t>Dans </a:t>
            </a:r>
            <a:r>
              <a:rPr lang="fr-FR" b="0" i="1" baseline="0" dirty="0">
                <a:latin typeface="Calibri" panose="020F0502020204030204" pitchFamily="34" charset="0"/>
              </a:rPr>
              <a:t>le deuxième problème, on a fait une division.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1" baseline="0" dirty="0">
                <a:latin typeface="Calibri" panose="020F0502020204030204" pitchFamily="34" charset="0"/>
              </a:rPr>
              <a:t>Attention : ce n’est pas parce qu’on voit l’expression « fois plus  » qu’il faut faire une multiplication. Il faut toujours bien réfléchir au sens de la phrase et à ce qu’on cherche.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797137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Prenez votre cahier à la séance 37. 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29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8518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baseline="0" dirty="0"/>
              <a:t>Il faut prendre la réglette rouge pour représenter les 2 cubes puis la réglette vert clair qui représente les 3 cubes qu’il y a en plus : on les met bout à bout et on cherche quelle réglette fait la même longueur que les 2 réunies.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baseline="0" dirty="0"/>
              <a:t>Combien y a-t-il de cubes dans la boite ?</a:t>
            </a:r>
            <a:endParaRPr lang="fr-FR" i="1" baseline="0" dirty="0">
              <a:sym typeface="Calibri"/>
            </a:endParaRPr>
          </a:p>
          <a:p>
            <a:pPr marL="0"/>
            <a:r>
              <a:rPr lang="fr-FR" i="0" baseline="0" dirty="0">
                <a:sym typeface="Calibri"/>
              </a:rPr>
              <a:t>Interroger un élève.</a:t>
            </a:r>
          </a:p>
          <a:p>
            <a:pPr marL="0"/>
            <a:endParaRPr lang="fr-FR" i="1" baseline="0" dirty="0"/>
          </a:p>
          <a:p>
            <a:pPr marL="0"/>
            <a:endParaRPr lang="fr-FR" i="1" dirty="0"/>
          </a:p>
        </p:txBody>
      </p:sp>
      <p:sp>
        <p:nvSpPr>
          <p:cNvPr id="119" name="Google Shape;119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355326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30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56386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Ici, on cherche le comparant : il est indispensable que les élèves se questionnent pour trouver qui est le plus cher entre le tee-shirt et les chaussettes.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31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45761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0" i="0" dirty="0">
                <a:latin typeface="Calibri" panose="020F0502020204030204" pitchFamily="34" charset="0"/>
              </a:rPr>
              <a:t>C’est un problème à étapes avec deux comparaisons multiplicatives (une recherche du comparant et une recherche du comparé).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736142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749618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39518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/>
            <a:r>
              <a:rPr lang="fr-FR" i="1" dirty="0">
                <a:sym typeface="Calibri"/>
              </a:rPr>
              <a:t>2 + 3 = 5.</a:t>
            </a:r>
          </a:p>
          <a:p>
            <a:pPr marL="0"/>
            <a:r>
              <a:rPr lang="fr-FR" i="1" baseline="0" dirty="0">
                <a:sym typeface="Calibri"/>
              </a:rPr>
              <a:t>Il y a 5 cubes dans la boite.</a:t>
            </a:r>
            <a:endParaRPr lang="fr-FR" i="1" baseline="0" dirty="0"/>
          </a:p>
          <a:p>
            <a:pPr marL="0"/>
            <a:endParaRPr lang="fr-FR" i="1" baseline="0" dirty="0"/>
          </a:p>
          <a:p>
            <a:pPr marL="0"/>
            <a:endParaRPr lang="fr-FR" i="1" baseline="0" dirty="0"/>
          </a:p>
          <a:p>
            <a:pPr marL="0"/>
            <a:endParaRPr lang="fr-FR" i="1" dirty="0"/>
          </a:p>
        </p:txBody>
      </p:sp>
      <p:sp>
        <p:nvSpPr>
          <p:cNvPr id="119" name="Google Shape;119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38876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baseline="0" dirty="0"/>
              <a:t>Voici un autre problème.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Demander à un élève de lire le problème. </a:t>
            </a:r>
          </a:p>
          <a:p>
            <a:pPr marL="0"/>
            <a:r>
              <a:rPr lang="fr-FR" i="0" dirty="0">
                <a:sym typeface="Calibri"/>
              </a:rPr>
              <a:t>Relire la phrase de comparaison en</a:t>
            </a:r>
            <a:r>
              <a:rPr lang="fr-FR" i="0" baseline="0" dirty="0">
                <a:sym typeface="Calibri"/>
              </a:rPr>
              <a:t> insistant sur l’expression « trois fois plus », mais sans l’expliquer.</a:t>
            </a:r>
            <a:endParaRPr lang="fr-FR" i="0" dirty="0">
              <a:sym typeface="Calibri"/>
            </a:endParaRPr>
          </a:p>
          <a:p>
            <a:pPr marL="0"/>
            <a:r>
              <a:rPr lang="fr-FR" i="1" dirty="0">
                <a:sym typeface="Calibri"/>
              </a:rPr>
              <a:t>Prenez</a:t>
            </a:r>
            <a:r>
              <a:rPr lang="fr-FR" i="1" baseline="0" dirty="0">
                <a:sym typeface="Calibri"/>
              </a:rPr>
              <a:t> vos réglettes  pour représenter la situation. </a:t>
            </a:r>
          </a:p>
          <a:p>
            <a:pPr marL="0"/>
            <a:r>
              <a:rPr lang="fr-FR" i="0" baseline="0" dirty="0">
                <a:sym typeface="Calibri"/>
              </a:rPr>
              <a:t>Laisser quelques instants de réflexion. </a:t>
            </a:r>
            <a:endParaRPr lang="fr-FR" i="1" baseline="0" dirty="0"/>
          </a:p>
          <a:p>
            <a:pPr marL="0"/>
            <a:r>
              <a:rPr lang="fr-FR" i="0" baseline="0" dirty="0">
                <a:sym typeface="Calibri"/>
              </a:rPr>
              <a:t>Recueillir les différentes réponses.</a:t>
            </a:r>
            <a:endParaRPr lang="fr-FR" i="0" dirty="0"/>
          </a:p>
        </p:txBody>
      </p:sp>
      <p:sp>
        <p:nvSpPr>
          <p:cNvPr id="119" name="Google Shape;119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79612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0" dirty="0"/>
              <a:t>Faire verbaliser que « 3 fois plus » signifie qu’on prend 3 fois la quantité de départ.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baseline="0" dirty="0"/>
              <a:t>Il faut prendre 3 réglettes rouges pour représenter les 3 groupes de 2 cubes.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baseline="0" dirty="0"/>
              <a:t>Combien y a-t-il de cubes dans la boite ?</a:t>
            </a:r>
            <a:endParaRPr lang="fr-FR" i="1" baseline="0" dirty="0">
              <a:sym typeface="Calibri"/>
            </a:endParaRPr>
          </a:p>
          <a:p>
            <a:pPr marL="0"/>
            <a:r>
              <a:rPr lang="fr-FR" i="0" baseline="0" dirty="0">
                <a:sym typeface="Calibri"/>
              </a:rPr>
              <a:t>Interroger un élève.</a:t>
            </a:r>
          </a:p>
          <a:p>
            <a:pPr marL="0"/>
            <a:endParaRPr lang="fr-FR" i="1" baseline="0" dirty="0"/>
          </a:p>
          <a:p>
            <a:pPr marL="0"/>
            <a:endParaRPr lang="fr-FR" i="1" dirty="0"/>
          </a:p>
        </p:txBody>
      </p:sp>
      <p:sp>
        <p:nvSpPr>
          <p:cNvPr id="119" name="Google Shape;119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23017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/>
            <a:r>
              <a:rPr lang="fr-FR" i="1" dirty="0">
                <a:sym typeface="Calibri"/>
              </a:rPr>
              <a:t>3 × 2 = 6.</a:t>
            </a:r>
          </a:p>
          <a:p>
            <a:pPr marL="0"/>
            <a:r>
              <a:rPr lang="fr-FR" i="1" baseline="0" dirty="0">
                <a:sym typeface="Calibri"/>
              </a:rPr>
              <a:t>Il y a 6 cubes dans la boite.</a:t>
            </a:r>
            <a:endParaRPr lang="fr-FR" i="1" baseline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baseline="0" dirty="0"/>
              <a:t>Attention, il ne faut donc pas confondre « 3 </a:t>
            </a:r>
            <a:r>
              <a:rPr lang="fr-FR" b="1" i="1" baseline="0" dirty="0"/>
              <a:t>fois </a:t>
            </a:r>
            <a:r>
              <a:rPr lang="fr-FR" i="1" baseline="0" dirty="0"/>
              <a:t>plus » et « 3 </a:t>
            </a:r>
            <a:r>
              <a:rPr lang="fr-FR" b="1" i="1" baseline="0" dirty="0"/>
              <a:t>de</a:t>
            </a:r>
            <a:r>
              <a:rPr lang="fr-FR" i="1" baseline="0" dirty="0"/>
              <a:t> plus ».</a:t>
            </a:r>
          </a:p>
          <a:p>
            <a:pPr marL="0"/>
            <a:endParaRPr lang="fr-FR" i="0" dirty="0"/>
          </a:p>
          <a:p>
            <a:pPr marL="0"/>
            <a:endParaRPr lang="fr-FR" i="1" baseline="0" dirty="0"/>
          </a:p>
          <a:p>
            <a:pPr marL="0"/>
            <a:endParaRPr lang="fr-FR" i="1" dirty="0"/>
          </a:p>
        </p:txBody>
      </p:sp>
      <p:sp>
        <p:nvSpPr>
          <p:cNvPr id="119" name="Google Shape;119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74676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Voici un autre problème.</a:t>
            </a:r>
          </a:p>
          <a:p>
            <a:r>
              <a:rPr lang="fr-FR" i="0" dirty="0">
                <a:latin typeface="Calibri" panose="020F0502020204030204" pitchFamily="34" charset="0"/>
              </a:rPr>
              <a:t>Demander à un élève de lire le problème et s’assurer que les élèves l’ont compris en le faisant reformuler.</a:t>
            </a:r>
          </a:p>
          <a:p>
            <a:r>
              <a:rPr lang="fr-FR" i="1" dirty="0">
                <a:latin typeface="Calibri" panose="020F0502020204030204" pitchFamily="34" charset="0"/>
              </a:rPr>
              <a:t>Qui a le plus de jetons ? Zoé ou Rose ?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→ Rose.</a:t>
            </a:r>
          </a:p>
          <a:p>
            <a:r>
              <a:rPr lang="fr-FR" i="1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Nous allons essayer de tracer un schéma en barres qui illustre le problème.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1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Que sait-on ? 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 Zoé a 12 jetons.</a:t>
            </a:r>
          </a:p>
          <a:p>
            <a:r>
              <a:rPr lang="fr-FR" i="1" dirty="0">
                <a:latin typeface="Calibri" panose="020F0502020204030204" pitchFamily="34" charset="0"/>
              </a:rPr>
              <a:t>Quelle barre peut-on tracer en premier 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i="0" dirty="0">
                <a:latin typeface="Calibri" panose="020F0502020204030204" pitchFamily="34" charset="0"/>
              </a:rPr>
              <a:t>Interroger un élève : </a:t>
            </a: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→ </a:t>
            </a:r>
            <a:r>
              <a:rPr lang="fr-FR" i="1" dirty="0">
                <a:latin typeface="Calibri" panose="020F0502020204030204" pitchFamily="34" charset="0"/>
              </a:rPr>
              <a:t>Une barre dans laquelle on écrit 12, qui représente les 12 jetons de Zoé.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b="0" i="1" dirty="0">
              <a:latin typeface="Calibri" panose="020F0502020204030204" pitchFamily="34" charset="0"/>
            </a:endParaRPr>
          </a:p>
          <a:p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0574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→ Voici les 12 jetons de Zoé. </a:t>
            </a:r>
          </a:p>
          <a:p>
            <a:r>
              <a:rPr lang="fr-FR" i="1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Sait-on combien Rose a de jetons ? 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→ Non, mais on sait qu’elle en a 3 fois plus que Zoé.</a:t>
            </a:r>
            <a:r>
              <a:rPr lang="fr-FR" i="1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Comment fait-on pour représenter « 3 fois plus » ?</a:t>
            </a:r>
            <a:r>
              <a:rPr lang="fr-FR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r>
              <a:rPr lang="fr-FR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Recueillir les propositions des élèves. Faire émerger qu’on procède comme avec les réglettes.</a:t>
            </a:r>
          </a:p>
          <a:p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→</a:t>
            </a:r>
            <a:r>
              <a:rPr lang="fr-FR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 trace 3 barres identiques de 12.</a:t>
            </a:r>
          </a:p>
          <a:p>
            <a:endParaRPr lang="fr-FR" b="0" i="1" dirty="0">
              <a:latin typeface="Calibri" panose="020F0502020204030204" pitchFamily="34" charset="0"/>
            </a:endParaRPr>
          </a:p>
          <a:p>
            <a:endParaRPr lang="fr-FR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i="1" dirty="0"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1640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F1EA03B-2F57-4AA5-9C24-4EB203E6C4DC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E3D788D-DDD6-4F09-BBA3-1F39D88DC4A9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5981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6355492" cy="476673"/>
          </a:xfrm>
          <a:ln>
            <a:noFill/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E64E38B-E7A3-4A1A-A559-0B847F368B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973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6379864" cy="476672"/>
          </a:xfrm>
          <a:ln>
            <a:noFill/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359CA78-C9E8-4A1E-8AEA-0174C017B2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9673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6255904" cy="476673"/>
          </a:xfrm>
          <a:ln>
            <a:noFill/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3C0F9BF-8D3B-499E-84F2-5221B9C88C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0163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6096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FFD333"/>
          </a:solidFill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Exercice</a:t>
            </a:r>
            <a:r>
              <a:rPr lang="en-US" dirty="0"/>
              <a:t> des champions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25334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Exercice</a:t>
            </a:r>
            <a:r>
              <a:rPr lang="en-US" dirty="0"/>
              <a:t> des champions</a:t>
            </a:r>
          </a:p>
        </p:txBody>
      </p:sp>
    </p:spTree>
    <p:extLst>
      <p:ext uri="{BB962C8B-B14F-4D97-AF65-F5344CB8AC3E}">
        <p14:creationId xmlns:p14="http://schemas.microsoft.com/office/powerpoint/2010/main" val="20047933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4685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61C4D1"/>
          </a:solidFill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Devoirs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49652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Devoirs</a:t>
            </a:r>
          </a:p>
        </p:txBody>
      </p:sp>
    </p:spTree>
    <p:extLst>
      <p:ext uri="{BB962C8B-B14F-4D97-AF65-F5344CB8AC3E}">
        <p14:creationId xmlns:p14="http://schemas.microsoft.com/office/powerpoint/2010/main" val="25436574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24121E1-13E7-46AF-A21F-4A7F8A52F5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7B1D961D-20A3-458D-BB15-B983FE59CE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noFill/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150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C2A8DC0-C626-44FE-B0FA-3AC7B44F0388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063D9CA-628E-4BBF-879C-92236F3E0FEC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55191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-8463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noFill/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2165637-CF1A-4ACE-BA93-0D8E3A201B8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4569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noFill/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AC14F76-D2C5-4E2B-9015-0B8D6C52EC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074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noFill/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E64E38B-E7A3-4A1A-A559-0B847F368B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1824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noFill/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359CA78-C9E8-4A1E-8AEA-0174C017B2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6758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noFill/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3C0F9BF-8D3B-499E-84F2-5221B9C88C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2621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texte, habits, personne, capture d’écran&#10;&#10;Le contenu généré par l’IA peut être incorrect.">
            <a:extLst>
              <a:ext uri="{FF2B5EF4-FFF2-40B4-BE49-F238E27FC236}">
                <a16:creationId xmlns:a16="http://schemas.microsoft.com/office/drawing/2014/main" id="{86D57A66-68CE-44F9-680B-39BC38DB17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28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83468295-3979-CA6D-D9F2-FC3AFEED5EC7}"/>
              </a:ext>
            </a:extLst>
          </p:cNvPr>
          <p:cNvSpPr txBox="1">
            <a:spLocks/>
          </p:cNvSpPr>
          <p:nvPr userDrawn="1"/>
        </p:nvSpPr>
        <p:spPr>
          <a:xfrm>
            <a:off x="4342511" y="6163768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vidéoprojection</a:t>
            </a:r>
          </a:p>
        </p:txBody>
      </p:sp>
    </p:spTree>
    <p:extLst>
      <p:ext uri="{BB962C8B-B14F-4D97-AF65-F5344CB8AC3E}">
        <p14:creationId xmlns:p14="http://schemas.microsoft.com/office/powerpoint/2010/main" val="20026335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noFill/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E64E38B-E7A3-4A1A-A559-0B847F368B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5640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noFill/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359CA78-C9E8-4A1E-8AEA-0174C017B2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5013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noFill/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3C0F9BF-8D3B-499E-84F2-5221B9C88C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1566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959A59D-4501-404B-BBCB-BEB8095AE1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348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06D532-34F8-45B7-BD03-BB9137FD2C46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511F10A-F4A0-4222-8B4E-B311B8929ED7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420936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Titre et contenu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1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31"/>
          <p:cNvSpPr txBox="1">
            <a:spLocks noGrp="1"/>
          </p:cNvSpPr>
          <p:nvPr>
            <p:ph type="title"/>
          </p:nvPr>
        </p:nvSpPr>
        <p:spPr>
          <a:xfrm>
            <a:off x="72468" y="0"/>
            <a:ext cx="6355492" cy="476673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1"/>
          <p:cNvSpPr txBox="1">
            <a:spLocks noGrp="1"/>
          </p:cNvSpPr>
          <p:nvPr>
            <p:ph type="body" idx="1"/>
          </p:nvPr>
        </p:nvSpPr>
        <p:spPr>
          <a:xfrm>
            <a:off x="628650" y="967784"/>
            <a:ext cx="7886700" cy="5367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4000"/>
              <a:buNone/>
              <a:defRPr sz="4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3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" name="Google Shape;24;p3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12959" y="423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0500382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Deux contenu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0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40"/>
          <p:cNvSpPr txBox="1">
            <a:spLocks noGrp="1"/>
          </p:cNvSpPr>
          <p:nvPr>
            <p:ph type="title"/>
          </p:nvPr>
        </p:nvSpPr>
        <p:spPr>
          <a:xfrm>
            <a:off x="57150" y="0"/>
            <a:ext cx="6379864" cy="476672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0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40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4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" name="Google Shape;31;p4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12959" y="423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825160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41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 defTabSz="914400">
              <a:buClr>
                <a:srgbClr val="000000"/>
              </a:buClr>
              <a:buFont typeface="Arial"/>
              <a:buNone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35;p41"/>
          <p:cNvSpPr txBox="1">
            <a:spLocks noGrp="1"/>
          </p:cNvSpPr>
          <p:nvPr>
            <p:ph type="title"/>
          </p:nvPr>
        </p:nvSpPr>
        <p:spPr>
          <a:xfrm>
            <a:off x="72468" y="0"/>
            <a:ext cx="6255904" cy="476673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36" name="Google Shape;36;p4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12959" y="423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79824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0730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8DF7BD-4FC4-46D8-8E51-1C50A815652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6689A6C-72B0-4D31-9978-689932D59F48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8097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4347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59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EC527E"/>
          </a:solidFill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0597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722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4" Type="http://schemas.openxmlformats.org/officeDocument/2006/relationships/theme" Target="../theme/theme10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theme" Target="../theme/theme8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16/01/2026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8748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9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29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29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914400">
              <a:buClr>
                <a:srgbClr val="000000"/>
              </a:buClr>
              <a:buFont typeface="Arial"/>
              <a:buNone/>
            </a:pPr>
            <a:endParaRPr kern="0"/>
          </a:p>
        </p:txBody>
      </p:sp>
      <p:sp>
        <p:nvSpPr>
          <p:cNvPr id="13" name="Google Shape;13;p29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914400">
              <a:buClr>
                <a:srgbClr val="000000"/>
              </a:buClr>
              <a:buFont typeface="Arial"/>
              <a:buNone/>
            </a:pPr>
            <a:endParaRPr kern="0"/>
          </a:p>
        </p:txBody>
      </p:sp>
      <p:sp>
        <p:nvSpPr>
          <p:cNvPr id="14" name="Google Shape;14;p29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914400"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 kern="0"/>
              <a:pPr defTabSz="914400">
                <a:buClr>
                  <a:srgbClr val="000000"/>
                </a:buClr>
                <a:buFont typeface="Arial"/>
                <a:buNone/>
              </a:pPr>
              <a:t>‹N°›</a:t>
            </a:fld>
            <a:endParaRPr kern="0"/>
          </a:p>
        </p:txBody>
      </p:sp>
    </p:spTree>
    <p:extLst>
      <p:ext uri="{BB962C8B-B14F-4D97-AF65-F5344CB8AC3E}">
        <p14:creationId xmlns:p14="http://schemas.microsoft.com/office/powerpoint/2010/main" val="213879416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16/01/2026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829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16/01/2026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7185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16/01/2026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1601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16/01/2026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890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5" r:id="rId3"/>
    <p:sldLayoutId id="2147483775" r:id="rId4"/>
    <p:sldLayoutId id="2147483776" r:id="rId5"/>
    <p:sldLayoutId id="2147483777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16/01/2026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398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8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16/01/2026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1797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16/01/2026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451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65" r:id="rId4"/>
    <p:sldLayoutId id="2147483766" r:id="rId5"/>
    <p:sldLayoutId id="2147483767" r:id="rId6"/>
    <p:sldLayoutId id="2147483784" r:id="rId7"/>
    <p:sldLayoutId id="2147483785" r:id="rId8"/>
    <p:sldLayoutId id="2147483786" r:id="rId9"/>
    <p:sldLayoutId id="2147483787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16/01/2026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013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713776E6-FDAB-4DC4-9050-5852F249B9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3040905"/>
            <a:ext cx="7772400" cy="776190"/>
          </a:xfrm>
        </p:spPr>
        <p:txBody>
          <a:bodyPr>
            <a:normAutofit fontScale="9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fr-FR" dirty="0"/>
              <a:t>34. Modéliser en barres : </a:t>
            </a:r>
            <a:br>
              <a:rPr lang="fr-FR" dirty="0"/>
            </a:br>
            <a:r>
              <a:rPr lang="fr-FR" dirty="0"/>
              <a:t>comparaison multiplicative</a:t>
            </a:r>
          </a:p>
        </p:txBody>
      </p:sp>
    </p:spTree>
    <p:extLst>
      <p:ext uri="{BB962C8B-B14F-4D97-AF65-F5344CB8AC3E}">
        <p14:creationId xmlns:p14="http://schemas.microsoft.com/office/powerpoint/2010/main" val="17563588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2C93532F-322C-96EC-52C9-7AB28D4163E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4997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7">
            <a:extLst>
              <a:ext uri="{FF2B5EF4-FFF2-40B4-BE49-F238E27FC236}">
                <a16:creationId xmlns:a16="http://schemas.microsoft.com/office/drawing/2014/main" id="{76B45B35-FADB-7407-5C23-2D280CD5F01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6172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B6F9E1-2AE6-96EC-67D6-AA91E7D851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27975DEE-1716-E9CC-86E1-F5DC27BAF34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3564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>
            <a:extLst>
              <a:ext uri="{FF2B5EF4-FFF2-40B4-BE49-F238E27FC236}">
                <a16:creationId xmlns:a16="http://schemas.microsoft.com/office/drawing/2014/main" id="{F3EDB0B1-4B21-C6D3-7D63-584276B3C6F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7737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>
            <a:extLst>
              <a:ext uri="{FF2B5EF4-FFF2-40B4-BE49-F238E27FC236}">
                <a16:creationId xmlns:a16="http://schemas.microsoft.com/office/drawing/2014/main" id="{976B5BE1-957F-D129-8078-C54A40B12B7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99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>
            <a:extLst>
              <a:ext uri="{FF2B5EF4-FFF2-40B4-BE49-F238E27FC236}">
                <a16:creationId xmlns:a16="http://schemas.microsoft.com/office/drawing/2014/main" id="{26CF45F9-C201-3A30-759D-92E9C5DA4A2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6576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F53BC719-21B6-3B3C-F8F9-4958524EFA9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4999671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1BA179-6085-3419-F587-D6DC113A76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D629DB99-C0DD-8885-9282-3478FCE610E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6100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BAEC9C-1B00-07F4-B27D-00E72E3D01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F36B9E47-D135-5F99-3234-903972BB1B8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8034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C2E3D1AB-1039-CD0A-6A2C-27D8B6EFF82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158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171899C6-8032-9D11-ABF3-A562855F30A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0468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8B680DF1-29CF-CA37-3942-16633D79966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6453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53B428-9149-CA81-C59E-74FAB3DA81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0DD6CE38-8530-15B8-4F7E-8521AABA877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2794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ED4583-178B-0ADD-F05A-087B8A0978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17C1B041-290A-F4A4-25F8-0A9BEFE917D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4631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6A54D58F-1492-2054-E47F-1E4D3EF0D8D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5243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A03B1865-96F6-B027-6EC8-880EED4CEB3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2770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90DC05F3-7FF6-207B-EC9B-A578EEEA174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2777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12F4FC6-9FE3-4262-24F9-10A9ED053D3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4576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 25">
            <a:extLst>
              <a:ext uri="{FF2B5EF4-FFF2-40B4-BE49-F238E27FC236}">
                <a16:creationId xmlns:a16="http://schemas.microsoft.com/office/drawing/2014/main" id="{DA0ADBBA-99E9-40C5-F2FB-FC380D4B500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54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88575FF0-4B91-7126-072E-E2081E64676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6231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253DB94F-3BCD-1D8F-9BEA-4DE27FCEB5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F81671A-99B6-A245-4A6B-6DE38AD9BAD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485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AAA9987D-8EF8-93B7-7D06-1B513AAC674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4839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4982D5EF-5A1C-C61A-D233-CBC26F7CA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29FA91C-A438-037C-9E27-00420158DC9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19460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280F5C02-3587-F72C-3E9E-B4AAF6379F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C598F64-1619-1095-B0B5-BB3926F6FEF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73241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D65935D8-319E-7E56-B805-191B714C2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57CDE16-E2A4-DD89-7BF7-0342CF6E978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41204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B6CF8CF2-C4EF-1E96-08A5-EF1ABB986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BF39370-BC94-86CB-5ABC-C3A2AF9501E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93326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2A9AE720-BB17-0777-661C-5E2692296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5E390A6-5496-BE8A-135C-CA603DE4DC1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754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D06E496B-8636-A08C-B4FA-EC2A4D224FB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570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88E2BF3A-189B-B62E-C800-87066375D98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060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C9F1C3D6-1C45-D470-3AF9-8EA0F0D8DE4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912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424A044D-B1A4-2B71-53E2-8E71EF8386E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7176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ED3A3CDE-5D78-0AC3-074C-13DD68E0B32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3503503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13B76168-49B3-7DC1-EB88-81C15C8C76F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105533"/>
      </p:ext>
    </p:extLst>
  </p:cSld>
  <p:clrMapOvr>
    <a:masterClrMapping/>
  </p:clrMapOvr>
</p:sld>
</file>

<file path=ppt/theme/theme1.xml><?xml version="1.0" encoding="utf-8"?>
<a:theme xmlns:a="http://schemas.openxmlformats.org/drawingml/2006/main" name="4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12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6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7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3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8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10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d84cc96-e4f0-4e7f-873a-a508fb658c41">
      <Terms xmlns="http://schemas.microsoft.com/office/infopath/2007/PartnerControls"/>
    </lcf76f155ced4ddcb4097134ff3c332f>
    <TaxCatchAll xmlns="27f64e36-29aa-44d5-a3e0-06242cad7d4d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56C2C895EEC4E44B0B53F68476E4C38" ma:contentTypeVersion="19" ma:contentTypeDescription="Create a new document." ma:contentTypeScope="" ma:versionID="8e556fe96a2334c42495bf08c01f98ef">
  <xsd:schema xmlns:xsd="http://www.w3.org/2001/XMLSchema" xmlns:xs="http://www.w3.org/2001/XMLSchema" xmlns:p="http://schemas.microsoft.com/office/2006/metadata/properties" xmlns:ns2="cd84cc96-e4f0-4e7f-873a-a508fb658c41" xmlns:ns3="27f64e36-29aa-44d5-a3e0-06242cad7d4d" targetNamespace="http://schemas.microsoft.com/office/2006/metadata/properties" ma:root="true" ma:fieldsID="b3bdd3667257d5e3337ab3dd29947f75" ns2:_="" ns3:_="">
    <xsd:import namespace="cd84cc96-e4f0-4e7f-873a-a508fb658c41"/>
    <xsd:import namespace="27f64e36-29aa-44d5-a3e0-06242cad7d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84cc96-e4f0-4e7f-873a-a508fb658c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Length (seconds)" ma:internalName="MediaLengthInSeconds" ma:readOnly="true">
      <xsd:simpleType>
        <xsd:restriction base="dms:Unknown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f64e36-29aa-44d5-a3e0-06242cad7d4d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909781d-db56-47c3-b873-85a7506b6ab1}" ma:internalName="TaxCatchAll" ma:showField="CatchAllData" ma:web="27f64e36-29aa-44d5-a3e0-06242cad7d4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CB29B1E-CD13-48AB-BBEF-DF001D11879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2B294D5-9479-4072-A39C-3F5AF912A241}">
  <ds:schemaRefs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27f64e36-29aa-44d5-a3e0-06242cad7d4d"/>
    <ds:schemaRef ds:uri="http://purl.org/dc/elements/1.1/"/>
    <ds:schemaRef ds:uri="cd84cc96-e4f0-4e7f-873a-a508fb658c41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490CC13-6DCA-4C6A-BC66-FD65125515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84cc96-e4f0-4e7f-873a-a508fb658c41"/>
    <ds:schemaRef ds:uri="27f64e36-29aa-44d5-a3e0-06242cad7d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1221</Words>
  <Application>Microsoft Office PowerPoint</Application>
  <PresentationFormat>Affichage à l'écran (4:3)</PresentationFormat>
  <Paragraphs>162</Paragraphs>
  <Slides>34</Slides>
  <Notes>34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10</vt:i4>
      </vt:variant>
      <vt:variant>
        <vt:lpstr>Titres des diapositives</vt:lpstr>
      </vt:variant>
      <vt:variant>
        <vt:i4>34</vt:i4>
      </vt:variant>
    </vt:vector>
  </HeadingPairs>
  <TitlesOfParts>
    <vt:vector size="48" baseType="lpstr">
      <vt:lpstr>Arial</vt:lpstr>
      <vt:lpstr>Calibri</vt:lpstr>
      <vt:lpstr>Calibri Light</vt:lpstr>
      <vt:lpstr>Verdana</vt:lpstr>
      <vt:lpstr>4_Thème Office</vt:lpstr>
      <vt:lpstr>5_Thème Office</vt:lpstr>
      <vt:lpstr>6_Thème Office</vt:lpstr>
      <vt:lpstr>7_Thème Office</vt:lpstr>
      <vt:lpstr>1_Thème Office</vt:lpstr>
      <vt:lpstr>2_Thème Office</vt:lpstr>
      <vt:lpstr>3_Thème Office</vt:lpstr>
      <vt:lpstr>8_Thème Office</vt:lpstr>
      <vt:lpstr>10_Thème Office</vt:lpstr>
      <vt:lpstr>12_Thème Office</vt:lpstr>
      <vt:lpstr>34. Modéliser en barres :  comparaison multiplicative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Éditions Hatier</dc:creator>
  <cp:lastModifiedBy>LE BOT SANDRA</cp:lastModifiedBy>
  <cp:revision>3</cp:revision>
  <dcterms:created xsi:type="dcterms:W3CDTF">2022-01-07T11:15:07Z</dcterms:created>
  <dcterms:modified xsi:type="dcterms:W3CDTF">2026-01-16T10:14:07Z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0x010100C56C2C895EEC4E44B0B53F68476E4C38</vt:lpwstr>
  </property>
  <property fmtid="{D5CDD505-2E9C-101B-9397-08002B2CF9AE}" pid="3" name="MediaServiceImageTags">
    <vt:lpwstr/>
  </property>
</Properties>
</file>