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9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  <p:sldMasterId id="2147483773" r:id="rId13"/>
  </p:sldMasterIdLst>
  <p:notesMasterIdLst>
    <p:notesMasterId r:id="rId21"/>
  </p:notesMasterIdLst>
  <p:sldIdLst>
    <p:sldId id="256" r:id="rId14"/>
    <p:sldId id="510" r:id="rId15"/>
    <p:sldId id="511" r:id="rId16"/>
    <p:sldId id="495" r:id="rId17"/>
    <p:sldId id="492" r:id="rId18"/>
    <p:sldId id="493" r:id="rId19"/>
    <p:sldId id="49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  <p188:author id="{3AE103E3-5B5D-9446-BE1D-82E47926AE64}" name="LEMAIRE LOUHANNE" initials="LL" userId="S::LLEMAIRE@editions-hatier.fr::a1b6b622-126c-424e-b556-9693f133b9e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atherine MALLARD" initials="CM" lastIdx="6" clrIdx="2">
    <p:extLst>
      <p:ext uri="{19B8F6BF-5375-455C-9EA6-DF929625EA0E}">
        <p15:presenceInfo xmlns:p15="http://schemas.microsoft.com/office/powerpoint/2012/main" userId="S::catherine.mallard@ac-orleans-tours.fr::6a472aea-0836-4e0d-8018-3eacbc2442a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F47417-E02F-49DA-AACC-1418125442A9}" v="6" dt="2026-01-16T09:51:30.5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69734" autoAdjust="0"/>
  </p:normalViewPr>
  <p:slideViewPr>
    <p:cSldViewPr snapToGrid="0">
      <p:cViewPr varScale="1">
        <p:scale>
          <a:sx n="77" d="100"/>
          <a:sy n="77" d="100"/>
        </p:scale>
        <p:origin x="2328" y="8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Aujourd’hui, nous allons résoudre des problèmes variés.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D55A8-649A-2B62-D9C5-7D895BF5F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A9C1EC1-FE74-95F9-C4D4-4EBE7C149E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4B3B380-AC13-4963-127A-65FC2CB497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Que voyez-vous sur cette image ?</a:t>
            </a:r>
          </a:p>
          <a:p>
            <a:r>
              <a:rPr lang="fr-FR" i="0" dirty="0">
                <a:latin typeface="Calibri" panose="020F0502020204030204" pitchFamily="34" charset="0"/>
              </a:rPr>
              <a:t>Demander aux élèves de la décrire. Faire émerger plusieurs points :</a:t>
            </a:r>
          </a:p>
          <a:p>
            <a:pPr marL="171450" indent="-171450">
              <a:buFontTx/>
              <a:buChar char="-"/>
            </a:pPr>
            <a:r>
              <a:rPr lang="fr-FR" i="0" dirty="0">
                <a:latin typeface="Calibri" panose="020F0502020204030204" pitchFamily="34" charset="0"/>
              </a:rPr>
              <a:t>l’image est une représentation en 3 dimensions ;</a:t>
            </a:r>
          </a:p>
          <a:p>
            <a:pPr marL="171450" indent="-171450">
              <a:buFontTx/>
              <a:buChar char="-"/>
            </a:pPr>
            <a:r>
              <a:rPr lang="fr-FR" i="0" dirty="0">
                <a:latin typeface="Calibri" panose="020F0502020204030204" pitchFamily="34" charset="0"/>
              </a:rPr>
              <a:t>c’est un assemblage de petits cubes qui forment un grand cube ;</a:t>
            </a:r>
          </a:p>
          <a:p>
            <a:pPr marL="171450" indent="-171450">
              <a:buFontTx/>
              <a:buChar char="-"/>
            </a:pPr>
            <a:r>
              <a:rPr lang="fr-FR" i="0" dirty="0">
                <a:latin typeface="Calibri" panose="020F0502020204030204" pitchFamily="34" charset="0"/>
              </a:rPr>
              <a:t>il y a 4 étages ;</a:t>
            </a:r>
          </a:p>
          <a:p>
            <a:pPr marL="171450" indent="-171450">
              <a:buFontTx/>
              <a:buChar char="-"/>
            </a:pPr>
            <a:r>
              <a:rPr lang="fr-FR" i="0" dirty="0">
                <a:latin typeface="Calibri" panose="020F0502020204030204" pitchFamily="34" charset="0"/>
              </a:rPr>
              <a:t>chaque étage contient des cubes de la même couleur ( bleus ou jaunes).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1CC344-41C3-357F-0BC0-9884ABE8C0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158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EF0D26-DF10-498C-B121-83B2A89E3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421D6E3-BDCB-1CCA-9F13-A7A3A7133D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B5D031D-5F02-C9C7-0C73-1627A2BAC8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Rose a construit le grand cube. Pour cela, elle a assemblé des petits cubes bleus et jaunes.</a:t>
            </a:r>
          </a:p>
          <a:p>
            <a:r>
              <a:rPr lang="fr-FR" i="1" dirty="0">
                <a:latin typeface="Calibri" panose="020F0502020204030204" pitchFamily="34" charset="0"/>
              </a:rPr>
              <a:t>Malo a commencé à construire le même assemblage que celui de Rose. Vous voyez sa construction à côté de celle de Rose.</a:t>
            </a:r>
          </a:p>
          <a:p>
            <a:r>
              <a:rPr lang="fr-FR" i="1" dirty="0">
                <a:latin typeface="Calibri" panose="020F0502020204030204" pitchFamily="34" charset="0"/>
              </a:rPr>
              <a:t>Vous allez devoir trouver combien de cubes il manque à Malo pour finir sa construction.</a:t>
            </a:r>
          </a:p>
          <a:p>
            <a:r>
              <a:rPr lang="fr-FR" i="0" dirty="0">
                <a:latin typeface="Calibri" panose="020F0502020204030204" pitchFamily="34" charset="0"/>
              </a:rPr>
              <a:t>Donner la précision suivante :</a:t>
            </a:r>
          </a:p>
          <a:p>
            <a:r>
              <a:rPr lang="fr-FR" i="1" dirty="0">
                <a:latin typeface="Calibri" panose="020F0502020204030204" pitchFamily="34" charset="0"/>
              </a:rPr>
              <a:t>Attention, il n’y a pas de vide à l’intérieur du grand cube. C’est-à-dire que vous devez imaginer les petits cubes que vous ne voyez pas (ceux de derrière qui sont cachés par ceux de devant).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CF367DD-F5C6-88FE-FD4F-AE439C5F79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5608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95894-FDBA-D35D-0E38-F7FD3E200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0A394E1-8213-D7E9-1FB2-8EC625E84E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26E56B94-D237-FE51-9430-4F584FADF1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à la séance 41. 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7244BA-1705-23C6-C8D3-1BF5A00404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465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547A0-450C-56F3-CC0A-CAFD311DE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0F423B2-A5C1-C451-D33B-EFB7B97682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AA3ECC8E-8F14-93E3-3E5C-53211D98B6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0" dirty="0">
                <a:latin typeface="Calibri" panose="020F0502020204030204" pitchFamily="34" charset="0"/>
              </a:rPr>
              <a:t>Inciter les élèves en difficulté à s’appuyer sur les couleurs des petits cubes et à dénombrer les cubes manquants étage par étage.</a:t>
            </a:r>
            <a:endParaRPr lang="fr-FR" i="1" dirty="0">
              <a:latin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C889C1-A324-FCB6-3C0F-2C93C34BAA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356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FD812-8806-4FF3-B19A-FF69945F8D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10DED1F-CF9E-75DB-DAF8-6D97921BE8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>
            <a:extLst>
              <a:ext uri="{FF2B5EF4-FFF2-40B4-BE49-F238E27FC236}">
                <a16:creationId xmlns:a16="http://schemas.microsoft.com/office/drawing/2014/main" id="{3561A740-4273-78D5-D204-E72E2D65C6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Inciter les élèves à représenter la cour de l’école par un carré.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F5D4D5-851F-1D1D-F11C-7EA99009E5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632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Inciter les élèves à faire un schéma montrant les coureurs l’un derrière l’autre pour bien se représenter la situation.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Proposer des cubes ou des jetons aux élèves en difficultés pour qu’ils manipulent et visualisent mieux le fait de doubler et de se faire doubler.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2148657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7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975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439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2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16/01/2026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0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907555"/>
            <a:ext cx="7772400" cy="7761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32. Résoudre des problèmes divers</a:t>
            </a:r>
          </a:p>
        </p:txBody>
      </p:sp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CCCE3-BD70-B10B-836C-9F4CEA22F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EE3E698-47E9-85DF-7B9C-DE3E19F15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74A8117-14FB-FF97-C1DC-5D11E057641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821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277884-AC98-9A59-590D-C4609C1F4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249E174-927D-CB71-532D-900DD42EC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557F5E9-F2E7-090E-DADE-8369B57BC88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050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BAB2E1-3F1F-E8AF-3496-FE8C9FE98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1ABF324-D4C2-A541-2BB7-7B454D294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19B7918-D234-0E19-4271-01FF90B079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245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B8CD6E-7307-2DAB-6062-560B4A802F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1E50788-3641-BD9A-0E2C-43A633E15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F5F2CB8-D72C-0F68-2159-BB3EE308145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550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53E05-D02D-BFB7-792D-17118CE81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761311D-AD62-D92E-80EB-C546442B7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8933A15-BEEC-835B-4C81-28D316687A0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417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02D8FF0-6B60-EA21-993A-F905388DF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71B8162-7F7F-5F47-BED6-68B84D6FA90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e556fe96a2334c42495bf08c01f98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b3bdd3667257d5e3337ab3dd29947f7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Props1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A1F5DD-A42D-4953-BC9C-DF44FC762F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274</Words>
  <Application>Microsoft Office PowerPoint</Application>
  <PresentationFormat>Affichage à l'écran (4:3)</PresentationFormat>
  <Paragraphs>25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10</vt:i4>
      </vt:variant>
      <vt:variant>
        <vt:lpstr>Titres des diapositives</vt:lpstr>
      </vt:variant>
      <vt:variant>
        <vt:i4>7</vt:i4>
      </vt:variant>
    </vt:vector>
  </HeadingPairs>
  <TitlesOfParts>
    <vt:vector size="21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13_Thème Office</vt:lpstr>
      <vt:lpstr>32. Résoudre des problèmes divers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2026-01-16T10:03:16Z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