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7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9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60" r:id="rId12"/>
    <p:sldMasterId id="2147483778" r:id="rId13"/>
  </p:sldMasterIdLst>
  <p:notesMasterIdLst>
    <p:notesMasterId r:id="rId43"/>
  </p:notesMasterIdLst>
  <p:sldIdLst>
    <p:sldId id="256" r:id="rId14"/>
    <p:sldId id="257" r:id="rId15"/>
    <p:sldId id="434" r:id="rId16"/>
    <p:sldId id="524" r:id="rId17"/>
    <p:sldId id="522" r:id="rId18"/>
    <p:sldId id="521" r:id="rId19"/>
    <p:sldId id="520" r:id="rId20"/>
    <p:sldId id="519" r:id="rId21"/>
    <p:sldId id="457" r:id="rId22"/>
    <p:sldId id="471" r:id="rId23"/>
    <p:sldId id="503" r:id="rId24"/>
    <p:sldId id="525" r:id="rId25"/>
    <p:sldId id="538" r:id="rId26"/>
    <p:sldId id="526" r:id="rId27"/>
    <p:sldId id="528" r:id="rId28"/>
    <p:sldId id="529" r:id="rId29"/>
    <p:sldId id="530" r:id="rId30"/>
    <p:sldId id="531" r:id="rId31"/>
    <p:sldId id="533" r:id="rId32"/>
    <p:sldId id="535" r:id="rId33"/>
    <p:sldId id="527" r:id="rId34"/>
    <p:sldId id="537" r:id="rId35"/>
    <p:sldId id="536" r:id="rId36"/>
    <p:sldId id="484" r:id="rId37"/>
    <p:sldId id="490" r:id="rId38"/>
    <p:sldId id="491" r:id="rId39"/>
    <p:sldId id="489" r:id="rId40"/>
    <p:sldId id="492" r:id="rId41"/>
    <p:sldId id="539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6EC3644E-CAF9-BE47-EB1A-C427F723DB1E}" name="catherine.mallard2" initials="ca" userId="S::catherine.mallard2_gmail.com#ext#@hachette.onmicrosoft.com::943e5806-a044-4790-a0a9-05d7075f8f80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  <p188:author id="{3AE103E3-5B5D-9446-BE1D-82E47926AE64}" name="LEMAIRE LOUHANNE" initials="LL" userId="S::LLEMAIRE@editions-hatier.fr::a1b6b622-126c-424e-b556-9693f133b9e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Compte Microsoft" initials="CM" lastIdx="7" clrIdx="2">
    <p:extLst>
      <p:ext uri="{19B8F6BF-5375-455C-9EA6-DF929625EA0E}">
        <p15:presenceInfo xmlns:p15="http://schemas.microsoft.com/office/powerpoint/2012/main" userId="b37cafc324dd2a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8F8F8"/>
    <a:srgbClr val="984807"/>
    <a:srgbClr val="0033CC"/>
    <a:srgbClr val="003399"/>
    <a:srgbClr val="000099"/>
    <a:srgbClr val="0070C0"/>
    <a:srgbClr val="E60096"/>
    <a:srgbClr val="F7F7F7"/>
    <a:srgbClr val="E60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A04CAA-15D8-411A-B574-D248ACD1DABA}" v="7" dt="2026-01-16T09:08:09.9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0" autoAdjust="0"/>
    <p:restoredTop sz="65253" autoAdjust="0"/>
  </p:normalViewPr>
  <p:slideViewPr>
    <p:cSldViewPr snapToGrid="0">
      <p:cViewPr varScale="1">
        <p:scale>
          <a:sx n="72" d="100"/>
          <a:sy n="72" d="100"/>
        </p:scale>
        <p:origin x="2634" y="54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3" Type="http://schemas.openxmlformats.org/officeDocument/2006/relationships/customXml" Target="../customXml/item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theme" Target="theme/theme1.xml"/><Relationship Id="rId50" Type="http://schemas.microsoft.com/office/2018/10/relationships/authors" Target="author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microsoft.com/office/2015/10/relationships/revisionInfo" Target="revisionInfo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Master" Target="slideMasters/slideMaster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latin typeface="Calibri" panose="020F0502020204030204" pitchFamily="34" charset="0"/>
              </a:rPr>
              <a:t>Aujourd’hui nous allons reprendre des problèmes où l’on partage.</a:t>
            </a:r>
            <a:endParaRPr lang="fr-FR" b="0" i="1" baseline="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23 cubes, c’est 5 paquets de 4 cubes et il reste 3 cubes donc on peut écrire 23 = 5 × 4 + 3.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un élève pour qu’il rappelle la question et propose une phrase réponse.</a:t>
            </a:r>
          </a:p>
          <a:p>
            <a:pPr marL="0" indent="0">
              <a:buFont typeface="Arial" pitchFamily="34" charset="0"/>
              <a:buNone/>
            </a:pPr>
            <a:endParaRPr lang="fr-FR" b="0" i="0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57120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y aura 4 cubes dans chaque bol et il restera 3 cubes non utilisés.</a:t>
            </a:r>
            <a:endParaRPr lang="fr-FR" b="0" i="0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801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fr-FR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Demander à un élève de lire le problème. Relire si besoin.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 cherche-t-on dans ce problème ? → On cherche combien de cubes il y a dans chaque bol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baseline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Que connait-on ?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→ On sait qu’il y a 26 cubes en tout et que l’on veut mettre 6 cubes par bol.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Sait-on combien de bols on a ? → Non, c’est ce que l’on cherche.</a:t>
            </a:r>
            <a:endParaRPr lang="fr-FR" sz="1200" b="0" i="1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Prenez votre ardoise et faites un schéma pour représenter le problème.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Laisser un instant aux élèves. Ils lèvent leur ardoise lorsqu’ils ont fini. Valider discrètement d’un signe de tête.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Reprendre en collectif 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 peut-on représenter en premier ? → Les 26 cubes.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i="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</p:txBody>
      </p:sp>
      <p:sp>
        <p:nvSpPr>
          <p:cNvPr id="119" name="Google Shape;119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00749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0118E-B9A8-13C1-EA9F-F0D4998EE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1EAA6FD-EFDF-278A-5BAB-1BC5B42936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FE5E70E-2058-9EE4-1AF6-7D46670369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Voici les 26 cubes.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Comment procède-t-on pour répartir les cubes dans les bols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Faire émerger qu’on va faire des groupes de 6 cubes jusqu’à ce qu’il ne reste plus de cubes.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60631CC-84F0-9232-00F1-13DE6CA60E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92311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Voici un premier bol avec 6 cubes.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Pourrait-on savoir à l’avance combien de bols on va remplir complètement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Laisser les élèves réfléchir à la question quelques instants puis reprendre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de cubes place-t-on dans chaque bol ? → on doit placer 6 cubes dans chaque bol.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cherche donc combien de groupes de 6 on peut faire dans 26.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Pourrait-on faire par exemple remplir 10 bols ? → Non, car 10 × 6 = 60. Il faudrait avoir 60 cubes et on n’en a que 26.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de bols peut-on remplir au maximum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Laisser les élèves réfléchir un moment puis interroger un élève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On peut remplir au maximum 4 bols car 4 × 6 = 24, c’est ce qui se rapproche le plus de 26 cubes.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Nous allons vérifier avec le schéma.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36298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Voici un 2</a:t>
            </a:r>
            <a:r>
              <a:rPr lang="fr-FR" b="0" i="1" kern="12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bol qui contient 6 cubes.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a placé 12 cubes (2 × 6 = 12).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reste-t-il de cubes ?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→ Il reste 14 cubes (26 – 12 = 14).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Peut-on remplir un autre bol ? → Oui, car il reste plus de 6 cubes.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58638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Voici un 3</a:t>
            </a:r>
            <a:r>
              <a:rPr lang="fr-FR" b="0" i="1" kern="12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bol qui contient 6 cubes.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a placé 18 cubes (3 × 6 = 18).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reste-t-il de cubes ?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→ Il reste 8 cubes (26 – 18 = 98).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Peut-on remplir un autre bol ? → Oui, car il reste plus de 6 cubes.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08337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Voici un 4</a:t>
            </a:r>
            <a:r>
              <a:rPr lang="fr-FR" b="0" i="1" kern="12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bol qui contient 6 cubes.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a placé 24 cubes (4 × 6 = 24).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reste-t-il de cubes ?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→ Il reste 2 cubes (26 – 24 = 2).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Peut-on remplir un autre bol ? → Non, car il reste moins de 6 cubes.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03150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ne peut pas remplir un autre bol car il faudrait entourer 6 cubes et il n’en reste que 2.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Écrivez sur votre ardoise le calcul que l’on peut faire pour illustrer ce schéma.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Laisser quelques instants puis interroger un élève.</a:t>
            </a: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86111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ne peut pas décomposer 26 à l’aide d’une multiplication car 26 n’est pas dans la table de 6. Ici, il y a un reste, c’est-à-dire des cubes que l’on ne peut pas grouper par 6.</a:t>
            </a:r>
          </a:p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va écrire une opération à trou : 26 = combien × 6+ combien ?</a:t>
            </a:r>
          </a:p>
          <a:p>
            <a:pPr marL="0" indent="0">
              <a:buFont typeface="Arial" pitchFamily="34" charset="0"/>
              <a:buNone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un élève pour qu’il propose une solution.</a:t>
            </a: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7762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fr-FR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Demander à un élève de lire le problème. Relire si besoin.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 cherche-t-on dans ce problème ? → On cherche combien de cubes il y aura dans chaque bol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baseline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Que connait-on ?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→ On sait qu’il y a 23 cubes en tout et qu’il y a 5 bols.</a:t>
            </a:r>
            <a:endParaRPr lang="fr-FR" sz="1200" b="0" i="1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Prenez votre ardoise et faites un schéma pour représenter le problème.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Laisser un instant aux élèves. Ils lèvent leur ardoise lorsqu’ils ont fini. Valider discrètement d’un signe de tête.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Reprendre en collectif 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Qu’avez-vous représenté en premier ? → Les 5 bols.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i="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</p:txBody>
      </p:sp>
      <p:sp>
        <p:nvSpPr>
          <p:cNvPr id="119" name="Google Shape;119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00749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26 cubes, c’est 4 paquets de 6 cubes et il reste 2 cubes donc on peut écrire 26 = 4 × 6 + 2.</a:t>
            </a:r>
          </a:p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 signifie le 4 pour notre problème ? </a:t>
            </a:r>
          </a:p>
          <a:p>
            <a:pPr marL="0" indent="0">
              <a:buFont typeface="Arial" pitchFamily="34" charset="0"/>
              <a:buNone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un élève. Faire émerger que c’est le nombre de bols remplis.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 signifie le 2 pour notre problème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un élève. Faire émerger que c’est le nombre de cubes qui ne seront pas utilisés.</a:t>
            </a:r>
          </a:p>
          <a:p>
            <a:pPr marL="0" indent="0">
              <a:buFont typeface="Arial" pitchFamily="34" charset="0"/>
              <a:buNone/>
            </a:pPr>
            <a:r>
              <a:rPr lang="fr-FR" b="0" i="1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Quelle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est la réponse à notre problème ?</a:t>
            </a:r>
          </a:p>
          <a:p>
            <a:pPr marL="0" indent="0">
              <a:buFont typeface="Arial" pitchFamily="34" charset="0"/>
              <a:buNone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un élève.</a:t>
            </a: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8015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faut un 5</a:t>
            </a:r>
            <a:r>
              <a:rPr lang="fr-FR" b="0" i="1" kern="12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bol pour mettre les cubes restants donc il faut prévoir 5 bols.</a:t>
            </a:r>
          </a:p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Le 5</a:t>
            </a:r>
            <a:r>
              <a:rPr lang="fr-FR" b="0" i="1" kern="12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e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 bol ne sera pas rempli avec 6 cubes.</a:t>
            </a:r>
            <a:endParaRPr lang="fr-FR" b="0" i="0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40523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D01D1-46BB-6C70-65CF-A471DE31E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950A323-247C-0265-D7E0-B3E1E584D4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19E0639-F945-A033-B6A7-A828FBE6C0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Dans certains problèmes de partage, il y a parfois un reste.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D644F83-2923-AD91-0136-2A7972483E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57060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BEE58C-B4A0-8E0E-BD48-60940D025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AA08C13-ABDB-42D3-2D37-41403D1F56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513DDEF-ADCC-E0FD-FBE6-9A83D865CA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faut bien lire la question pour adapter la réponse.</a:t>
            </a:r>
          </a:p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Ici, on pouvait nous demander combien de bols on peut remplir complètement : la réponse est 4.</a:t>
            </a:r>
          </a:p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pouvait nous demander combien de bols il faut prévoir pour mettre tous les cubes : la réponse est 5.</a:t>
            </a: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0FAC95-48BC-48A8-1994-48699E9B6B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93220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à la page 34.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24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25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5638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Les élèves ne sont pas obligés de faire un schéma. Ils peuvent raisonner sur la table de multiplication par 10.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26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576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La principale difficulté de ce problème réside dans la connaissance des tables de multiplication dans le sens indirect. Pour résoudre le problème, il suffit de répondre à la question : </a:t>
            </a:r>
            <a:r>
              <a:rPr lang="fr-FR" i="1" dirty="0">
                <a:latin typeface="Calibri" panose="020F0502020204030204" pitchFamily="34" charset="0"/>
              </a:rPr>
              <a:t>dans quelles tables se trouve le nombre 42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Les élèves peuvent aussi tester pour 4 bouquets, puis 5 bouquets et constater que cela ne convient pas (42 n’est ni dans la table de 4, ni dans la table de 5). En testant pour 6 bouquets, cela convient puisque 42 = 6 × 7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39518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628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Voici les 5 bols. On dessine 5 zones pour les représenter.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Comment va-t-on répartir les 23 cubes ? </a:t>
            </a:r>
            <a:r>
              <a:rPr lang="fr-FR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→ On les dessine un par un dans chaque bol.</a:t>
            </a: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2823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fait un premier tour de distribution en dessinant 1 cube dans chaque bol.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Peut-on savoir à l’avance combien de tours de distribution on va faire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Laisser les élèves réfléchir à la question quelques instants puis reprendre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de cubes place-t-on à chaque tour de distribution ? → on doit placer 5 cubes à chaque fois (1 par bol).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cherche donc combien de groupes de 5 on peut faire dans 23.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Pourrait-on faire par exemple 10 tours de distribution ? → Non, car 10 × 5 = 50. Il faudrait avoir 50 cubes et on n’en a que 23.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Pourrait-on faire 5 tours de distribution ? → Non, car 5 × 5 = 25. Il faudrait avoir 25 cubes et on n’en a que 23.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de tours de distribution peut-on faire au maximum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Laisser les élèves réfléchir un moment puis interroger un élève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On peut faire au maximum 4 tours car 4 × 5 = 20. On a 23 cubes donc c’est suffisant pour faire 4 tours.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Nous allons vérifier avec le schéma.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3629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fait un deuxième tour de distribution en dessinant 1 nouveau cube dans chaque bol.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a placé 10 cubes (2 × 5 = 10).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reste-t-il de cubes ? → Il reste 13 cubes (car 23 – 10 = 13).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Peut-on faire un nouveau tour de distribution ? → Oui car il reste plus que 5 cubes.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fr-FR" b="0" i="1" kern="12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5587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fait un troisième tour de distribution en dessinant 1 nouveau cube dans chaque bol.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a placé 15 cubes (3 × 5 = 15).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reste-t-il de cubes ? → Il reste 8 cubes (car 23 – 15 = 8).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Peut-on faire un nouveau tour de distribution ? → Oui car il reste plus que 5 cubes.</a:t>
            </a: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0833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fait un quatrième tour de distribution en dessinant 1 nouveau cube dans chaque bol.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a placé 20 cubes (4 × 5 = 20).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Combien reste-t-il de cubes ? → Il reste 3 cubes (car 23 – 20 = 3).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Peut-on faire un nouveau tour de distribution ? → Non car il reste moins de 5 cubes.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03150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reste 3 cubes. On ne peut pas faire un autre tour de distribution car il faudrait 5 cubes et il n’en reste que 3.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Écrivez sur votre ardoise le calcul que l’on peut faire pour illustrer ce schéma.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Laisser quelques instants puis interroger un élève.</a:t>
            </a: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86111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ne peut pas décomposer 23 à l’aide d’une multiplication car 23 n’est pas dans la table de 5. Ici, il y a un reste, c’est-à-dire des cubes que l’on ne peut pas distribuer.</a:t>
            </a:r>
          </a:p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 va écrire une opération à trou : 23 = 5 × combien + combien ?</a:t>
            </a:r>
          </a:p>
          <a:p>
            <a:pPr marL="0" indent="0">
              <a:buFont typeface="Arial" pitchFamily="34" charset="0"/>
              <a:buNone/>
            </a:pPr>
            <a:r>
              <a:rPr lang="fr-FR" b="0" i="0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Interroger un élève pour qu’il propose une solution.</a:t>
            </a: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7762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5403410-2664-4ED1-BA33-463B920DA5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57404682-7381-4603-9091-BA0787836EA2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7019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35549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42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6379864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2745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255904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994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317646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1539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1820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5711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0"/>
          <p:cNvPicPr preferRelativeResize="0"/>
          <p:nvPr/>
        </p:nvPicPr>
        <p:blipFill rotWithShape="1">
          <a:blip r:embed="rId2">
            <a:alphaModFix/>
          </a:blip>
          <a:srcRect t="1564" b="1564"/>
          <a:stretch/>
        </p:blipFill>
        <p:spPr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0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0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1470192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1"/>
          <p:cNvSpPr txBox="1">
            <a:spLocks noGrp="1"/>
          </p:cNvSpPr>
          <p:nvPr>
            <p:ph type="title"/>
          </p:nvPr>
        </p:nvSpPr>
        <p:spPr>
          <a:xfrm>
            <a:off x="72468" y="0"/>
            <a:ext cx="6355492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1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21474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40"/>
          <p:cNvSpPr txBox="1">
            <a:spLocks noGrp="1"/>
          </p:cNvSpPr>
          <p:nvPr>
            <p:ph type="title"/>
          </p:nvPr>
        </p:nvSpPr>
        <p:spPr>
          <a:xfrm>
            <a:off x="57150" y="0"/>
            <a:ext cx="6379864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0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0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91927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41"/>
          <p:cNvSpPr txBox="1">
            <a:spLocks noGrp="1"/>
          </p:cNvSpPr>
          <p:nvPr>
            <p:ph type="title"/>
          </p:nvPr>
        </p:nvSpPr>
        <p:spPr>
          <a:xfrm>
            <a:off x="72468" y="0"/>
            <a:ext cx="6255904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6" name="Google Shape;36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2466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76978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  <p:sldLayoutId id="2147483784" r:id="rId5"/>
    <p:sldLayoutId id="2147483785" r:id="rId6"/>
    <p:sldLayoutId id="2147483786" r:id="rId7"/>
    <p:sldLayoutId id="214748378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16/01/2026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74" r:id="rId5"/>
    <p:sldLayoutId id="2147483775" r:id="rId6"/>
    <p:sldLayoutId id="2147483776" r:id="rId7"/>
    <p:sldLayoutId id="214748377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16/01/2026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31. Résoudre des problèmes de partage avec reste</a:t>
            </a:r>
          </a:p>
        </p:txBody>
      </p:sp>
    </p:spTree>
    <p:extLst>
      <p:ext uri="{BB962C8B-B14F-4D97-AF65-F5344CB8AC3E}">
        <p14:creationId xmlns:p14="http://schemas.microsoft.com/office/powerpoint/2010/main" val="838659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7F089C3-7D87-E633-36FE-02364D21A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F0F3D8A-BB2D-B8FE-D023-6047D8F85F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408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9573D6C-5D0C-0D1F-0367-89151A95F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8FEA500-9243-ACA6-5567-F1D50ABE5F7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057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D866F55-7E6F-BE29-0C2B-531D74E6D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BA518DC-52D7-3655-90F4-AF8AF8B3FEA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271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3544B-672E-C985-AFC6-22EEBBAD4C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>
            <a:extLst>
              <a:ext uri="{FF2B5EF4-FFF2-40B4-BE49-F238E27FC236}">
                <a16:creationId xmlns:a16="http://schemas.microsoft.com/office/drawing/2014/main" id="{578CD53E-2099-E5F6-A177-25524E5AD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A4A115A-7072-D4AD-83E9-3EF4559296B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711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31B69CB8-9231-1F15-E501-903E28D78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EE6A4165-EE2E-2B84-FA6D-806C3591FD3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617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74BFD2F2-5B5A-F206-1381-CEC658A7D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2884E4D-9FBA-94E3-FA33-9B32E688A43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903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7DC0D42C-22E8-D204-77E8-D4FB9EBFF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8001477-2250-4857-D5CB-26219F50FBE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13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re 34">
            <a:extLst>
              <a:ext uri="{FF2B5EF4-FFF2-40B4-BE49-F238E27FC236}">
                <a16:creationId xmlns:a16="http://schemas.microsoft.com/office/drawing/2014/main" id="{35A5A774-5753-A231-EE95-2FAD157CB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id="{7D67710A-4C08-EB27-EB0C-8A5DD7C44A7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375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A560D815-19C9-57D7-BCB2-BFA871A2B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60A27E5-DFAB-7783-4626-9BF7A1420DD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9864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59DF6205-7028-B1EC-5AB7-AA9FC44E9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C823801-1E87-C15F-6871-8C461FC7F2B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777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98706E3-5ECE-3592-DF91-073EA054A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76D6938-0FD6-4DD4-4144-30EDEAA04F5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5150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3E412CD-1A28-3DC0-BAFA-8F9997A74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C2E156E-BBF1-48C3-2D73-DD71D2410E8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5757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E3AC0CF2-6B05-37FF-46FB-8221E72C4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2A2D4-520D-49CA-E91F-BDB98E6B25A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768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9C9F6C-1F0A-E0C0-E135-7FB014AFA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AE21BE5-CDB1-E702-8753-6FA027475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6C85577-1CE7-12D3-4EB3-440B77FB8D3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3150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211B80-615E-F169-C0C6-79BFF2AB5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74F34640-6ED2-B5B4-4945-B998FFC78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8876168-1E88-3D40-6DB0-CD904CB92C2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3732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E9E315BF-F529-35FF-17C0-F2963B664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FEB0C20-BAA3-75C7-9608-10ED77303B4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854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EB44782-019A-A52E-BC7C-5FFE7DF73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62E19AA-916A-6223-BB5A-B77A2C9E00B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946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8F9165D1-FEE7-C967-2079-AF19AAE60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3B0FA1F-CBAE-8D34-6CAD-1ACB4D061B3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324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3AC6E9F-68BC-92BB-FC61-BE7CEEBBA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E79BF75-9FA9-17FC-9A42-8AADC30FBA2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74349CD-6A07-C0B7-5377-9887B3868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79495C8-9EF1-C2DA-E4D1-5D1CA9618BC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7540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660DADF-BE01-03E6-B505-B9A3E6038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225D292-2466-6CCF-4756-D259D11D266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267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80BA0C-3FE5-3EFC-9F9F-265D0F9EF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1EA586E-BE6A-1620-8866-5A82DCF5818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572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>
            <a:extLst>
              <a:ext uri="{FF2B5EF4-FFF2-40B4-BE49-F238E27FC236}">
                <a16:creationId xmlns:a16="http://schemas.microsoft.com/office/drawing/2014/main" id="{0975EAA3-87BB-9283-9CBD-D8BC01E82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B93BF89-F14D-E5FA-D23D-017948CCB96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18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E555C0E8-1D9C-610F-2FB9-7512FCEDC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E6CCE96-EC7E-D070-7604-864F713F0ED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511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93FC0A8-A556-9AE2-B723-16CAB83C0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6794069-AA03-8951-E86D-447626734F7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175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F7512C3-51FB-2D12-C154-2D8CB668F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556E281-C923-6E3F-F10F-0C0A2534299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514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EFABC75E-7169-9FD1-B598-562B869EB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BC37785-1E48-F420-00CB-7B8322BA8D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464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>
            <a:extLst>
              <a:ext uri="{FF2B5EF4-FFF2-40B4-BE49-F238E27FC236}">
                <a16:creationId xmlns:a16="http://schemas.microsoft.com/office/drawing/2014/main" id="{70020E0B-50A5-4C99-9848-C7C1AEEE1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4BFDC551-4B86-83ED-FE67-164A739DC6B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902883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8e556fe96a2334c42495bf08c01f98ef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b3bdd3667257d5e3337ab3dd29947f75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B294D5-9479-4072-A39C-3F5AF912A241}">
  <ds:schemaRefs>
    <ds:schemaRef ds:uri="http://purl.org/dc/terms/"/>
    <ds:schemaRef ds:uri="27f64e36-29aa-44d5-a3e0-06242cad7d4d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d84cc96-e4f0-4e7f-873a-a508fb658c4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CBE33B-CA3D-42DC-9F11-F3A6D3AF11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1604</Words>
  <Application>Microsoft Office PowerPoint</Application>
  <PresentationFormat>Affichage à l'écran (4:3)</PresentationFormat>
  <Paragraphs>128</Paragraphs>
  <Slides>29</Slides>
  <Notes>29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10</vt:i4>
      </vt:variant>
      <vt:variant>
        <vt:lpstr>Titres des diapositives</vt:lpstr>
      </vt:variant>
      <vt:variant>
        <vt:i4>29</vt:i4>
      </vt:variant>
    </vt:vector>
  </HeadingPairs>
  <TitlesOfParts>
    <vt:vector size="43" baseType="lpstr">
      <vt:lpstr>Arial</vt:lpstr>
      <vt:lpstr>Calibri</vt:lpstr>
      <vt:lpstr>Calibri Light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10_Thème Office</vt:lpstr>
      <vt:lpstr>Thème Office</vt:lpstr>
      <vt:lpstr>31. Résoudre des problèmes de partage avec reste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LE BOT SANDRA</cp:lastModifiedBy>
  <cp:revision>2</cp:revision>
  <dcterms:created xsi:type="dcterms:W3CDTF">2022-01-07T11:15:07Z</dcterms:created>
  <dcterms:modified xsi:type="dcterms:W3CDTF">2026-01-16T10:03:14Z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