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theme/theme4.xml" ContentType="application/vnd.openxmlformats-officedocument.theme+xml"/>
  <Override PartName="/ppt/slideLayouts/slideLayout9.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 id="2147483653" r:id="rId5"/>
    <p:sldMasterId id="2147483658" r:id="rId6"/>
    <p:sldMasterId id="2147483662" r:id="rId7"/>
    <p:sldMasterId id="2147483666" r:id="rId8"/>
  </p:sldMasterIdLst>
  <p:notesMasterIdLst>
    <p:notesMasterId r:id="rId38"/>
  </p:notesMasterIdLst>
  <p:sldIdLst>
    <p:sldId id="256" r:id="rId9"/>
    <p:sldId id="277" r:id="rId10"/>
    <p:sldId id="282" r:id="rId11"/>
    <p:sldId id="305" r:id="rId12"/>
    <p:sldId id="280" r:id="rId13"/>
    <p:sldId id="306" r:id="rId14"/>
    <p:sldId id="307" r:id="rId15"/>
    <p:sldId id="318" r:id="rId16"/>
    <p:sldId id="303" r:id="rId17"/>
    <p:sldId id="308" r:id="rId18"/>
    <p:sldId id="366" r:id="rId19"/>
    <p:sldId id="309" r:id="rId20"/>
    <p:sldId id="310" r:id="rId21"/>
    <p:sldId id="311" r:id="rId22"/>
    <p:sldId id="313" r:id="rId23"/>
    <p:sldId id="314" r:id="rId24"/>
    <p:sldId id="312" r:id="rId25"/>
    <p:sldId id="367" r:id="rId26"/>
    <p:sldId id="315" r:id="rId27"/>
    <p:sldId id="316" r:id="rId28"/>
    <p:sldId id="317" r:id="rId29"/>
    <p:sldId id="285" r:id="rId30"/>
    <p:sldId id="288" r:id="rId31"/>
    <p:sldId id="364" r:id="rId32"/>
    <p:sldId id="365" r:id="rId33"/>
    <p:sldId id="368" r:id="rId34"/>
    <p:sldId id="369" r:id="rId35"/>
    <p:sldId id="286" r:id="rId36"/>
    <p:sldId id="287" r:id="rId37"/>
  </p:sldIdLst>
  <p:sldSz cx="9144000" cy="6858000" type="screen4x3"/>
  <p:notesSz cx="6858000" cy="9144000"/>
  <p:embeddedFontLst>
    <p:embeddedFont>
      <p:font typeface="Verdana" panose="020B0604030504040204" pitchFamily="34" charset="0"/>
      <p:regular r:id="rId39"/>
      <p:bold r:id="rId40"/>
      <p:italic r:id="rId41"/>
      <p:boldItalic r:id="rId4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51BF5A0C-B0EB-839A-131C-955373972CF5}" name="LE BOT SANDRA" initials="SL" userId="S::SLEBOT@editions-hatier.fr::5fe4e071-d3f4-40df-970f-ee8fcf898346" providerId="AD"/>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99329D8D-736E-127F-056B-D92D91D3CEEB}" name="Harmonie Rossi Tessier" initials="HRT" userId="ce3dc0babca3d520" providerId="Windows Live"/>
  <p188:author id="{6E47C18F-DDAE-EA39-9B3A-D5582A6DAE9D}" name="pauline.negrellion" initials="pa" userId="S::pauline.negrellion_gmail.com#ext#@hachette.onmicrosoft.com::9fb65b54-3bbd-4994-b3cf-42d8602c7eef" providerId="AD"/>
  <p188:author id="{CB410498-00AA-A716-1E6C-E42B11846246}" name="jennifer riviere" initials="jr" userId="77148290420568c5" providerId="Windows Live"/>
  <p188:author id="{A731B9A7-FB2F-8BD0-97C6-EA6906EE8F3B}" name="Justine Taillade" initials="JT" userId="Justine Taillade" providerId="None"/>
  <p188:author id="{2EACF4B5-B5D6-1F77-434B-4ACC816D40DA}" name="Caroline HACHE" initials="CH" userId="Caroline HACHE" providerId="None"/>
  <p188:author id="{EC690DC6-A5A8-45CC-58AB-0C5F588EDC89}" name="LION Pascal" initials="PL" userId="S::pascal.lion@kemone.com::fbec95ae-2e6f-4ba0-8a1e-416917b9e63f" providerId="AD"/>
  <p188:author id="{3AE103E3-5B5D-9446-BE1D-82E47926AE64}" name="LEMAIRE LOUHANNE" initials="LL" userId="S::LLEMAIRE@editions-hatier.fr::a1b6b622-126c-424e-b556-9693f133b9e2" providerId="AD"/>
  <p188:author id="{4FF4CFEC-E717-A85B-221E-54576BCF7E1A}" name="Pauline Negrel" initials="PN" userId="S::pauline.negrel@ac-aix-marseille.fr::26a6f53f-97b6-482a-86bf-81043e9826c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1" name="jennifer r" initials="" lastIdx="10" clrIdx="1"/>
  <p:cmAuthor id="2" name="Catherine MALLARD" initials="" lastIdx="7" clrIdx="2"/>
  <p:cmAuthor id="3" name="Pauline Negrel-Lion" initials="" lastIdx="10" clrIdx="3"/>
  <p:cmAuthor id="4" name="HACHE Caroline" initials="" lastIdx="3" clrIdx="4"/>
  <p:cmAuthor id="5" name="Harmonie Tessier" initials="" lastIdx="3"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66"/>
    <a:srgbClr val="61C4D1"/>
    <a:srgbClr val="FFD133"/>
    <a:srgbClr val="EC527E"/>
    <a:srgbClr val="00B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618951B-7E82-42E1-8164-50B516959CF7}" v="9" dt="2026-01-21T13:41:05.36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913" autoAdjust="0"/>
    <p:restoredTop sz="66586" autoAdjust="0"/>
  </p:normalViewPr>
  <p:slideViewPr>
    <p:cSldViewPr snapToGrid="0">
      <p:cViewPr varScale="1">
        <p:scale>
          <a:sx n="111" d="100"/>
          <a:sy n="111" d="100"/>
        </p:scale>
        <p:origin x="1428" y="108"/>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font" Target="fonts/font1.fntdata"/><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font" Target="fonts/font4.fntdata"/><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notesMaster" Target="notesMasters/notesMaster1.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font" Target="fonts/font3.fntdata"/><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font" Target="fonts/font2.fntdata"/><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57" Type="http://schemas.openxmlformats.org/officeDocument/2006/relationships/presProps" Target="presProps.xml"/><Relationship Id="rId61" Type="http://schemas.microsoft.com/office/2015/10/relationships/revisionInfo" Target="revisionInfo.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56" Type="http://schemas.openxmlformats.org/officeDocument/2006/relationships/commentAuthors" Target="commentAuthors.xml"/><Relationship Id="rId8" Type="http://schemas.openxmlformats.org/officeDocument/2006/relationships/slideMaster" Target="slideMasters/slideMaster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fr-FR" i="1" dirty="0"/>
              <a:t>Aujourd’hui, nous allons retravailler sur les masses : estimer la masse d’un objet, mesurer des masses avec des poids marqués placés sur une balance et enfin convertir des masses dans différentes unités. </a:t>
            </a:r>
            <a:endParaRPr i="1" dirty="0"/>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baseline="0" dirty="0">
                <a:latin typeface="Calibri" panose="020F0502020204030204" pitchFamily="34" charset="0"/>
              </a:rPr>
              <a:t>Maintenant, on veut connaitre la masse du robot. </a:t>
            </a:r>
          </a:p>
          <a:p>
            <a:pPr marL="0"/>
            <a:r>
              <a:rPr lang="fr-FR" b="1" i="0" baseline="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a:t>
            </a:r>
            <a:r>
              <a:rPr lang="fr-FR" b="1" i="0" baseline="0" dirty="0">
                <a:latin typeface="Calibri" panose="020F0502020204030204" pitchFamily="34" charset="0"/>
              </a:rPr>
              <a:t> </a:t>
            </a:r>
            <a:r>
              <a:rPr lang="fr-FR" b="0" i="0" baseline="0" dirty="0">
                <a:latin typeface="Calibri" panose="020F0502020204030204" pitchFamily="34" charset="0"/>
              </a:rPr>
              <a:t>230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g. </a:t>
            </a:r>
          </a:p>
          <a:p>
            <a:pPr marL="0"/>
            <a:r>
              <a:rPr lang="fr-FR" i="0" baseline="0" dirty="0">
                <a:latin typeface="Calibri" panose="020F0502020204030204" pitchFamily="34" charset="0"/>
              </a:rPr>
              <a:t>Laisser environ une minute de réflexion, puis, procéder à la mise en commun. Interroger un ou plusieurs élèves sur leurs procédures. </a:t>
            </a:r>
          </a:p>
          <a:p>
            <a:pPr marL="0"/>
            <a:r>
              <a:rPr lang="fr-FR" i="1" baseline="0" dirty="0">
                <a:latin typeface="Calibri" panose="020F0502020204030204" pitchFamily="34" charset="0"/>
              </a:rPr>
              <a:t>On sait que le sachet de billes plus le robot pèse 350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g (100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100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100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50). Mais, on sait aussi que les billes pèsent 120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g donc pour calculer la masse du robot, il faut enlever la masse des billes du total. Donc la masse du robot est égale à 350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120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230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g. </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10</a:t>
            </a:fld>
            <a:endParaRPr lang="fr-FR"/>
          </a:p>
        </p:txBody>
      </p:sp>
    </p:spTree>
    <p:extLst>
      <p:ext uri="{BB962C8B-B14F-4D97-AF65-F5344CB8AC3E}">
        <p14:creationId xmlns:p14="http://schemas.microsoft.com/office/powerpoint/2010/main" val="34696725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A15F4A-8AFD-050E-F04D-90C7F3EE1989}"/>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B983DAE8-4790-7073-59E4-F5BB05EFFF91}"/>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8AEAC223-B343-7C8C-0043-61D2ACA8B1D3}"/>
              </a:ext>
            </a:extLst>
          </p:cNvPr>
          <p:cNvSpPr>
            <a:spLocks noGrp="1"/>
          </p:cNvSpPr>
          <p:nvPr>
            <p:ph type="body" idx="1"/>
          </p:nvPr>
        </p:nvSpPr>
        <p:spPr/>
        <p:txBody>
          <a:bodyPr/>
          <a:lstStyle/>
          <a:p>
            <a:pPr marL="0"/>
            <a:r>
              <a:rPr lang="fr-FR" i="1" baseline="0" dirty="0">
                <a:latin typeface="Calibri" panose="020F0502020204030204" pitchFamily="34" charset="0"/>
              </a:rPr>
              <a:t>Maintenant, nous allons convertir des masses, c’est-à-dire que vous allez voir apparaitre une masse donnée dans une unité précise (gramme, kilogramme ou tonne) et qu’il faudra convertir pour l’exprimer dans une autre unité. On va faire un exemple ensemble. </a:t>
            </a:r>
            <a:endParaRPr lang="fr-FR" i="0" baseline="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66710DE8-3E98-2125-E718-10F21C099D91}"/>
              </a:ext>
            </a:extLst>
          </p:cNvPr>
          <p:cNvSpPr>
            <a:spLocks noGrp="1"/>
          </p:cNvSpPr>
          <p:nvPr>
            <p:ph type="sldNum" sz="quarter" idx="10"/>
          </p:nvPr>
        </p:nvSpPr>
        <p:spPr/>
        <p:txBody>
          <a:bodyPr/>
          <a:lstStyle/>
          <a:p>
            <a:fld id="{0F5038E3-B7CF-455E-96F4-A4DE1B143443}" type="slidenum">
              <a:rPr lang="fr-FR" smtClean="0"/>
              <a:t>11</a:t>
            </a:fld>
            <a:endParaRPr lang="fr-FR"/>
          </a:p>
        </p:txBody>
      </p:sp>
    </p:spTree>
    <p:extLst>
      <p:ext uri="{BB962C8B-B14F-4D97-AF65-F5344CB8AC3E}">
        <p14:creationId xmlns:p14="http://schemas.microsoft.com/office/powerpoint/2010/main" val="17149437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baseline="0" dirty="0">
                <a:latin typeface="Calibri" panose="020F0502020204030204" pitchFamily="34" charset="0"/>
              </a:rPr>
              <a:t>Un kilogramme est égal à combien de grammes</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 </a:t>
            </a:r>
            <a:r>
              <a:rPr lang="fr-FR" i="0" baseline="0" dirty="0">
                <a:latin typeface="Calibri" panose="020F0502020204030204" pitchFamily="34" charset="0"/>
              </a:rPr>
              <a:t>Laisser quelques secondes, puis corriger.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a:t>
            </a:r>
            <a:r>
              <a:rPr lang="fr-FR" b="1" i="0" dirty="0">
                <a:latin typeface="Calibri" panose="020F0502020204030204" pitchFamily="34" charset="0"/>
              </a:rPr>
              <a:t> </a:t>
            </a:r>
            <a:r>
              <a:rPr lang="fr-FR" b="0" i="0" dirty="0">
                <a:latin typeface="Calibri" panose="020F0502020204030204" pitchFamily="34" charset="0"/>
              </a:rPr>
              <a:t>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kg</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000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g.</a:t>
            </a:r>
            <a:endParaRPr lang="fr-FR" b="0" i="0" baseline="0" dirty="0">
              <a:latin typeface="Calibri" panose="020F0502020204030204" pitchFamily="34" charset="0"/>
            </a:endParaRPr>
          </a:p>
          <a:p>
            <a:pPr marL="0"/>
            <a:r>
              <a:rPr lang="fr-FR" i="1" baseline="0" noProof="0" dirty="0">
                <a:latin typeface="Calibri" panose="020F0502020204030204" pitchFamily="34" charset="0"/>
              </a:rPr>
              <a:t>Le préfixe «</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noProof="0" dirty="0">
                <a:latin typeface="Calibri" panose="020F0502020204030204" pitchFamily="34" charset="0"/>
              </a:rPr>
              <a:t>kilo</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noProof="0" dirty="0">
                <a:latin typeface="Calibri" panose="020F0502020204030204" pitchFamily="34" charset="0"/>
              </a:rPr>
              <a:t>» signifie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noProof="0" dirty="0">
                <a:latin typeface="Calibri" panose="020F0502020204030204" pitchFamily="34" charset="0"/>
              </a:rPr>
              <a:t>000 fois plus.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noProof="0" dirty="0">
                <a:latin typeface="Calibri" panose="020F0502020204030204" pitchFamily="34" charset="0"/>
              </a:rPr>
              <a:t>kilomètre, c’est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noProof="0" dirty="0">
                <a:latin typeface="Calibri" panose="020F0502020204030204" pitchFamily="34" charset="0"/>
              </a:rPr>
              <a:t>000 mètres, donc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noProof="0" dirty="0">
                <a:latin typeface="Calibri" panose="020F0502020204030204" pitchFamily="34" charset="0"/>
              </a:rPr>
              <a:t>kilogramme, c’est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noProof="0" dirty="0">
                <a:latin typeface="Calibri" panose="020F0502020204030204" pitchFamily="34" charset="0"/>
              </a:rPr>
              <a:t>000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noProof="0" dirty="0">
                <a:latin typeface="Calibri" panose="020F0502020204030204" pitchFamily="34" charset="0"/>
              </a:rPr>
              <a:t>grammes. </a:t>
            </a:r>
          </a:p>
          <a:p>
            <a:pPr marL="0"/>
            <a:r>
              <a:rPr lang="fr-FR" i="0" baseline="0" noProof="0" dirty="0">
                <a:latin typeface="Calibri" panose="020F0502020204030204" pitchFamily="34" charset="0"/>
              </a:rPr>
              <a:t>Compléter les pointillés. </a:t>
            </a:r>
            <a:endParaRPr lang="fr-FR" i="0" baseline="0"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12</a:t>
            </a:fld>
            <a:endParaRPr lang="fr-FR"/>
          </a:p>
        </p:txBody>
      </p:sp>
    </p:spTree>
    <p:extLst>
      <p:ext uri="{BB962C8B-B14F-4D97-AF65-F5344CB8AC3E}">
        <p14:creationId xmlns:p14="http://schemas.microsoft.com/office/powerpoint/2010/main" val="22312090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baseline="0" dirty="0">
                <a:latin typeface="Calibri" panose="020F0502020204030204" pitchFamily="34" charset="0"/>
              </a:rPr>
              <a:t>Maintenant, on veut savoir combien 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kilogrammes font de grammes.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 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kg</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000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g. </a:t>
            </a:r>
            <a:endParaRPr lang="fr-FR" b="0" i="1" baseline="0" dirty="0">
              <a:latin typeface="Calibri" panose="020F0502020204030204" pitchFamily="34" charset="0"/>
            </a:endParaRPr>
          </a:p>
          <a:p>
            <a:pPr marL="0"/>
            <a:r>
              <a:rPr lang="fr-FR" i="1" baseline="0" dirty="0">
                <a:latin typeface="Calibri" panose="020F0502020204030204" pitchFamily="34" charset="0"/>
              </a:rPr>
              <a:t>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kilogrammes c’est 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fois un kilogramme, donc c’est 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fois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000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grammes, c’est égal à 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000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g. </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13</a:t>
            </a:fld>
            <a:endParaRPr lang="fr-FR"/>
          </a:p>
        </p:txBody>
      </p:sp>
    </p:spTree>
    <p:extLst>
      <p:ext uri="{BB962C8B-B14F-4D97-AF65-F5344CB8AC3E}">
        <p14:creationId xmlns:p14="http://schemas.microsoft.com/office/powerpoint/2010/main" val="5980332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baseline="0" dirty="0">
                <a:latin typeface="Calibri" panose="020F0502020204030204" pitchFamily="34" charset="0"/>
              </a:rPr>
              <a:t>Maintenant, on veut passer des grammes aux kilogrammes.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a:t>
            </a:r>
            <a:r>
              <a:rPr lang="fr-FR" b="1" i="0" dirty="0">
                <a:latin typeface="Calibri" panose="020F0502020204030204" pitchFamily="34" charset="0"/>
              </a:rPr>
              <a:t> </a:t>
            </a:r>
            <a:r>
              <a:rPr lang="fr-FR" b="0" i="0" dirty="0">
                <a:latin typeface="Calibri" panose="020F0502020204030204" pitchFamily="34" charset="0"/>
              </a:rPr>
              <a:t>9</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000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g</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9</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kg. </a:t>
            </a:r>
            <a:endParaRPr lang="fr-FR" b="0" i="1" baseline="0"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14</a:t>
            </a:fld>
            <a:endParaRPr lang="fr-FR"/>
          </a:p>
        </p:txBody>
      </p:sp>
    </p:spTree>
    <p:extLst>
      <p:ext uri="{BB962C8B-B14F-4D97-AF65-F5344CB8AC3E}">
        <p14:creationId xmlns:p14="http://schemas.microsoft.com/office/powerpoint/2010/main" val="26133095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baseline="0" dirty="0">
                <a:latin typeface="Calibri" panose="020F0502020204030204" pitchFamily="34" charset="0"/>
              </a:rPr>
              <a:t>Une tonne est égale à combien de kilogrammes</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 </a:t>
            </a:r>
            <a:r>
              <a:rPr lang="fr-FR" i="0" baseline="0" dirty="0">
                <a:latin typeface="Calibri" panose="020F0502020204030204" pitchFamily="34" charset="0"/>
              </a:rPr>
              <a:t>Laisser quelques secondes, puis corriger.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a:t>
            </a:r>
            <a:r>
              <a:rPr lang="fr-FR" b="1" i="0" dirty="0">
                <a:latin typeface="Calibri" panose="020F0502020204030204" pitchFamily="34" charset="0"/>
              </a:rPr>
              <a:t> </a:t>
            </a:r>
            <a:r>
              <a:rPr lang="fr-FR" b="0" i="0" dirty="0">
                <a:latin typeface="Calibri" panose="020F0502020204030204" pitchFamily="34" charset="0"/>
              </a:rPr>
              <a:t>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000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kg. </a:t>
            </a:r>
            <a:endParaRPr lang="fr-FR" b="0" i="0" baseline="0" dirty="0">
              <a:latin typeface="Calibri" panose="020F0502020204030204" pitchFamily="34" charset="0"/>
            </a:endParaRPr>
          </a:p>
          <a:p>
            <a:pPr marL="0"/>
            <a:r>
              <a:rPr lang="fr-FR" i="1" baseline="0" noProof="0" dirty="0">
                <a:latin typeface="Calibri" panose="020F0502020204030204" pitchFamily="34" charset="0"/>
              </a:rPr>
              <a:t>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noProof="0" dirty="0">
                <a:latin typeface="Calibri" panose="020F0502020204030204" pitchFamily="34" charset="0"/>
              </a:rPr>
              <a:t>tonne, c’est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noProof="0" dirty="0">
                <a:latin typeface="Calibri" panose="020F0502020204030204" pitchFamily="34" charset="0"/>
              </a:rPr>
              <a:t>000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noProof="0" dirty="0">
                <a:latin typeface="Calibri" panose="020F0502020204030204" pitchFamily="34" charset="0"/>
              </a:rPr>
              <a:t>kilos. Ceci est à connaitre par cœur.  </a:t>
            </a:r>
            <a:endParaRPr lang="fr-FR" i="0" baseline="0"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15</a:t>
            </a:fld>
            <a:endParaRPr lang="fr-FR"/>
          </a:p>
        </p:txBody>
      </p:sp>
    </p:spTree>
    <p:extLst>
      <p:ext uri="{BB962C8B-B14F-4D97-AF65-F5344CB8AC3E}">
        <p14:creationId xmlns:p14="http://schemas.microsoft.com/office/powerpoint/2010/main" val="31353995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baseline="0" dirty="0">
                <a:latin typeface="Calibri" panose="020F0502020204030204" pitchFamily="34" charset="0"/>
              </a:rPr>
              <a:t>Maintenant, on veut passer des kilogrammes aux tonnes.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a:t>
            </a:r>
            <a:r>
              <a:rPr lang="fr-FR" b="1" i="0" dirty="0">
                <a:latin typeface="Calibri" panose="020F0502020204030204" pitchFamily="34" charset="0"/>
              </a:rPr>
              <a:t> </a:t>
            </a:r>
            <a:r>
              <a:rPr lang="fr-FR" b="0" i="0" dirty="0">
                <a:latin typeface="Calibri" panose="020F0502020204030204" pitchFamily="34" charset="0"/>
              </a:rPr>
              <a:t>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000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kg</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t. </a:t>
            </a:r>
            <a:endParaRPr lang="fr-FR" b="0" i="0" baseline="0" dirty="0">
              <a:latin typeface="Calibri" panose="020F0502020204030204" pitchFamily="34" charset="0"/>
            </a:endParaRPr>
          </a:p>
          <a:p>
            <a:pPr marL="0"/>
            <a:r>
              <a:rPr lang="fr-FR" i="1" baseline="0" dirty="0">
                <a:latin typeface="Calibri" panose="020F0502020204030204" pitchFamily="34" charset="0"/>
              </a:rPr>
              <a:t>Si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000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kg est égal à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tonne alors 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000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kg c’est 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fois plus, donc c’est égal à 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tonnes.  </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16</a:t>
            </a:fld>
            <a:endParaRPr lang="fr-FR"/>
          </a:p>
        </p:txBody>
      </p:sp>
    </p:spTree>
    <p:extLst>
      <p:ext uri="{BB962C8B-B14F-4D97-AF65-F5344CB8AC3E}">
        <p14:creationId xmlns:p14="http://schemas.microsoft.com/office/powerpoint/2010/main" val="28881924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baseline="0" dirty="0">
                <a:latin typeface="Calibri" panose="020F0502020204030204" pitchFamily="34" charset="0"/>
              </a:rPr>
              <a:t>Dans cet exemple, la masse est exprimée en tonnes et en kilogrammes et on veut la donner en kilogrammes. </a:t>
            </a:r>
          </a:p>
          <a:p>
            <a:pPr marL="0"/>
            <a:r>
              <a:rPr lang="fr-FR" b="1" i="0" baseline="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a:t>
            </a:r>
            <a:r>
              <a:rPr lang="fr-FR" b="1" i="0" baseline="0" dirty="0">
                <a:latin typeface="Calibri" panose="020F0502020204030204" pitchFamily="34" charset="0"/>
              </a:rPr>
              <a:t> </a:t>
            </a:r>
            <a:r>
              <a:rPr lang="fr-FR" b="0" i="0" baseline="0" dirty="0">
                <a:latin typeface="Calibri" panose="020F0502020204030204" pitchFamily="34" charset="0"/>
              </a:rPr>
              <a:t>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40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kg</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040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kg. </a:t>
            </a:r>
          </a:p>
          <a:p>
            <a:pPr marL="0"/>
            <a:r>
              <a:rPr lang="fr-FR" i="0" baseline="0" dirty="0">
                <a:latin typeface="Calibri" panose="020F0502020204030204" pitchFamily="34" charset="0"/>
              </a:rPr>
              <a:t>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tonnes c’est égal à 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000 kg. On ajoute à cela les 40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kg qui étaient déjà donnés dans la bonne unité, on trouve 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040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kg. </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17</a:t>
            </a:fld>
            <a:endParaRPr lang="fr-FR"/>
          </a:p>
        </p:txBody>
      </p:sp>
    </p:spTree>
    <p:extLst>
      <p:ext uri="{BB962C8B-B14F-4D97-AF65-F5344CB8AC3E}">
        <p14:creationId xmlns:p14="http://schemas.microsoft.com/office/powerpoint/2010/main" val="5628404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35C073-D057-62A3-62A0-8709A3C3070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1D1FAC3-0B77-0E81-B3EE-FA0837C6C4D2}"/>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34F4F6BA-A3D1-CAD0-3C95-80F8B2B1B5B8}"/>
              </a:ext>
            </a:extLst>
          </p:cNvPr>
          <p:cNvSpPr>
            <a:spLocks noGrp="1"/>
          </p:cNvSpPr>
          <p:nvPr>
            <p:ph type="body" idx="1"/>
          </p:nvPr>
        </p:nvSpPr>
        <p:spPr/>
        <p:txBody>
          <a:bodyPr/>
          <a:lstStyle/>
          <a:p>
            <a:pPr marL="0"/>
            <a:r>
              <a:rPr lang="fr-FR" i="1" baseline="0" dirty="0">
                <a:latin typeface="Calibri" panose="020F0502020204030204" pitchFamily="34" charset="0"/>
              </a:rPr>
              <a:t>On va maintenant comparer des masses mais elles ne seront pas données dans la même unité. Il faut donc convertir comme on vient de le faire une des masses afin de pouvoir les comparer. On va faire un premier exemple ensemble. </a:t>
            </a:r>
          </a:p>
        </p:txBody>
      </p:sp>
      <p:sp>
        <p:nvSpPr>
          <p:cNvPr id="4" name="Espace réservé du numéro de diapositive 3">
            <a:extLst>
              <a:ext uri="{FF2B5EF4-FFF2-40B4-BE49-F238E27FC236}">
                <a16:creationId xmlns:a16="http://schemas.microsoft.com/office/drawing/2014/main" id="{38628986-BB63-6EB5-F1E3-2507A23155FA}"/>
              </a:ext>
            </a:extLst>
          </p:cNvPr>
          <p:cNvSpPr>
            <a:spLocks noGrp="1"/>
          </p:cNvSpPr>
          <p:nvPr>
            <p:ph type="sldNum" sz="quarter" idx="10"/>
          </p:nvPr>
        </p:nvSpPr>
        <p:spPr/>
        <p:txBody>
          <a:bodyPr/>
          <a:lstStyle/>
          <a:p>
            <a:fld id="{0F5038E3-B7CF-455E-96F4-A4DE1B143443}" type="slidenum">
              <a:rPr lang="fr-FR" smtClean="0"/>
              <a:t>18</a:t>
            </a:fld>
            <a:endParaRPr lang="fr-FR"/>
          </a:p>
        </p:txBody>
      </p:sp>
    </p:spTree>
    <p:extLst>
      <p:ext uri="{BB962C8B-B14F-4D97-AF65-F5344CB8AC3E}">
        <p14:creationId xmlns:p14="http://schemas.microsoft.com/office/powerpoint/2010/main" val="26925395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baseline="0" dirty="0">
                <a:latin typeface="Calibri" panose="020F0502020204030204" pitchFamily="34" charset="0"/>
              </a:rPr>
              <a:t>En l’état, on ne peut pas comparer une masse exprimée en kilogrammes et grammes d’un côté et l’autre exprimée uniquement en grammes.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a:t>
            </a:r>
            <a:r>
              <a:rPr lang="fr-FR" b="1" i="0" dirty="0">
                <a:latin typeface="Calibri" panose="020F0502020204030204" pitchFamily="34" charset="0"/>
              </a:rPr>
              <a:t> </a:t>
            </a:r>
            <a:r>
              <a:rPr lang="fr-FR" b="0" i="0" dirty="0">
                <a:latin typeface="Calibri" panose="020F0502020204030204" pitchFamily="34" charset="0"/>
              </a:rPr>
              <a:t>3</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kg</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50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g</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&lt;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3</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500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g. </a:t>
            </a:r>
            <a:r>
              <a:rPr lang="fr-FR" b="0" i="1" baseline="0" dirty="0">
                <a:latin typeface="Calibri" panose="020F0502020204030204" pitchFamily="34" charset="0"/>
              </a:rPr>
              <a:t> </a:t>
            </a:r>
          </a:p>
          <a:p>
            <a:pPr marL="0"/>
            <a:r>
              <a:rPr lang="fr-FR" i="0" baseline="0" dirty="0">
                <a:latin typeface="Calibri" panose="020F0502020204030204" pitchFamily="34" charset="0"/>
              </a:rPr>
              <a:t>Laisser une minute de recherche aux élèves puis effectuer la mise en commun. </a:t>
            </a:r>
          </a:p>
          <a:p>
            <a:pPr marL="0"/>
            <a:r>
              <a:rPr lang="fr-FR" i="1" baseline="0" dirty="0">
                <a:latin typeface="Calibri" panose="020F0502020204030204" pitchFamily="34" charset="0"/>
              </a:rPr>
              <a:t>3</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kg</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50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g</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3</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000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g</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50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g</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3</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050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g. </a:t>
            </a:r>
            <a:r>
              <a:rPr lang="fr-FR" i="0" baseline="0" dirty="0">
                <a:latin typeface="Calibri" panose="020F0502020204030204" pitchFamily="34" charset="0"/>
              </a:rPr>
              <a:t>(L’écrire en dessous de la masse donnée à gauche).</a:t>
            </a:r>
            <a:r>
              <a:rPr lang="fr-FR" i="1" baseline="0" dirty="0">
                <a:latin typeface="Calibri" panose="020F0502020204030204" pitchFamily="34" charset="0"/>
              </a:rPr>
              <a:t> Donc c’est inférieur à 3</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500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g. </a:t>
            </a:r>
          </a:p>
          <a:p>
            <a:pPr marL="0"/>
            <a:r>
              <a:rPr lang="fr-FR" i="0" baseline="0" dirty="0">
                <a:latin typeface="Calibri" panose="020F0502020204030204" pitchFamily="34" charset="0"/>
              </a:rPr>
              <a:t>Écrire le signe de comparaison sur les pointillés. </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19</a:t>
            </a:fld>
            <a:endParaRPr lang="fr-FR"/>
          </a:p>
        </p:txBody>
      </p:sp>
    </p:spTree>
    <p:extLst>
      <p:ext uri="{BB962C8B-B14F-4D97-AF65-F5344CB8AC3E}">
        <p14:creationId xmlns:p14="http://schemas.microsoft.com/office/powerpoint/2010/main" val="535672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Interroger les élèves. </a:t>
            </a:r>
            <a:r>
              <a:rPr lang="fr-FR" i="1" dirty="0">
                <a:latin typeface="Calibri" panose="020F0502020204030204" pitchFamily="34" charset="0"/>
              </a:rPr>
              <a:t>Quelle est l’unité pour mesurer une masse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 → Le gramme. Quelles sont les autres unités de masse que vous connaissez</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 </a:t>
            </a:r>
            <a:r>
              <a:rPr lang="fr-FR" i="0" dirty="0">
                <a:latin typeface="Calibri" panose="020F0502020204030204" pitchFamily="34" charset="0"/>
              </a:rPr>
              <a:t>Laisser les élèves s’exprimer sur leurs connaissances des séances précédentes (les unités et leur objet de référence). </a:t>
            </a:r>
          </a:p>
          <a:p>
            <a:pPr marL="0" marR="0" indent="0" algn="l" defTabSz="914400" rtl="0" eaLnBrk="1" fontAlgn="auto" latinLnBrk="0" hangingPunct="1">
              <a:lnSpc>
                <a:spcPct val="100000"/>
              </a:lnSpc>
              <a:spcBef>
                <a:spcPts val="0"/>
              </a:spcBef>
              <a:spcAft>
                <a:spcPts val="0"/>
              </a:spcAft>
              <a:buClrTx/>
              <a:buSzTx/>
              <a:buFontTx/>
              <a:buNone/>
              <a:tabLst/>
              <a:defRPr/>
            </a:pPr>
            <a:r>
              <a:rPr lang="fr-FR" b="1" i="0" dirty="0">
                <a:latin typeface="Calibri" panose="020F0502020204030204" pitchFamily="34" charset="0"/>
              </a:rPr>
              <a:t>Réponses attendues</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a:t>
            </a:r>
            <a:r>
              <a:rPr lang="fr-FR" b="1" i="0" dirty="0">
                <a:latin typeface="Calibri" panose="020F0502020204030204" pitchFamily="34" charset="0"/>
              </a:rPr>
              <a:t> </a:t>
            </a:r>
            <a:r>
              <a:rPr lang="fr-FR" b="0" i="0" dirty="0">
                <a:latin typeface="Calibri" panose="020F0502020204030204" pitchFamily="34" charset="0"/>
              </a:rPr>
              <a:t>U</a:t>
            </a:r>
            <a:r>
              <a:rPr lang="fr-FR" i="0" dirty="0">
                <a:latin typeface="Calibri" panose="020F0502020204030204" pitchFamily="34" charset="0"/>
              </a:rPr>
              <a:t>n gramme, avec le trombone comme objet de référence. Un kilogramme, avec un paquet de farine comme objet de référence et enfin la tonne, avec une voiture comme objet de référence (correction diapositive suivante). </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2</a:t>
            </a:fld>
            <a:endParaRPr lang="fr-FR"/>
          </a:p>
        </p:txBody>
      </p:sp>
    </p:spTree>
    <p:extLst>
      <p:ext uri="{BB962C8B-B14F-4D97-AF65-F5344CB8AC3E}">
        <p14:creationId xmlns:p14="http://schemas.microsoft.com/office/powerpoint/2010/main" val="6495454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0" baseline="0" dirty="0">
                <a:latin typeface="Calibri" panose="020F0502020204030204" pitchFamily="34" charset="0"/>
              </a:rPr>
              <a:t>Même démarche.</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a:t>
            </a:r>
            <a:r>
              <a:rPr lang="fr-FR" b="1" i="0" dirty="0">
                <a:latin typeface="Calibri" panose="020F0502020204030204" pitchFamily="34" charset="0"/>
              </a:rPr>
              <a:t> </a:t>
            </a:r>
            <a:r>
              <a:rPr lang="fr-FR" b="0" i="0" dirty="0">
                <a:latin typeface="Calibri" panose="020F0502020204030204" pitchFamily="34" charset="0"/>
              </a:rPr>
              <a:t>8</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100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kg</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8</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100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kg.  </a:t>
            </a:r>
            <a:endParaRPr lang="fr-FR" b="0" i="0" baseline="0" dirty="0">
              <a:latin typeface="Calibri" panose="020F0502020204030204" pitchFamily="34" charset="0"/>
            </a:endParaRPr>
          </a:p>
          <a:p>
            <a:pPr marL="0"/>
            <a:r>
              <a:rPr lang="fr-FR" i="0" baseline="0" dirty="0">
                <a:latin typeface="Calibri" panose="020F0502020204030204" pitchFamily="34" charset="0"/>
              </a:rPr>
              <a:t>Lors de la correction, interroger un élève qui convertit la masse de gauche. </a:t>
            </a:r>
            <a:r>
              <a:rPr lang="fr-FR" i="1" baseline="0" dirty="0">
                <a:latin typeface="Calibri" panose="020F0502020204030204" pitchFamily="34" charset="0"/>
              </a:rPr>
              <a:t>8</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100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kg</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8</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100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kg donc les 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masses sont équivalentes. On écrit le signe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 sur les pointillés. </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20</a:t>
            </a:fld>
            <a:endParaRPr lang="fr-FR"/>
          </a:p>
        </p:txBody>
      </p:sp>
    </p:spTree>
    <p:extLst>
      <p:ext uri="{BB962C8B-B14F-4D97-AF65-F5344CB8AC3E}">
        <p14:creationId xmlns:p14="http://schemas.microsoft.com/office/powerpoint/2010/main" val="35780944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7E024A-3BF5-134A-DFBC-A0945144A12C}"/>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2674937-B381-060B-F5AE-2EF360093938}"/>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531B191A-CA2B-902C-69AD-A10A5617E4E7}"/>
              </a:ext>
            </a:extLst>
          </p:cNvPr>
          <p:cNvSpPr>
            <a:spLocks noGrp="1"/>
          </p:cNvSpPr>
          <p:nvPr>
            <p:ph type="body" idx="1"/>
          </p:nvPr>
        </p:nvSpPr>
        <p:spPr/>
        <p:txBody>
          <a:bodyPr/>
          <a:lstStyle/>
          <a:p>
            <a:pPr marL="0"/>
            <a:r>
              <a:rPr lang="fr-FR" i="1" baseline="0">
                <a:latin typeface="Calibri" panose="020F0502020204030204" pitchFamily="34" charset="0"/>
              </a:rPr>
              <a:t>Ici, on va ranger ces masses dans l’ordre croissant. Pour les comparer, </a:t>
            </a:r>
            <a:r>
              <a:rPr lang="fr-FR" i="1">
                <a:latin typeface="Calibri" panose="020F0502020204030204" pitchFamily="34" charset="0"/>
              </a:rPr>
              <a:t>on peut les</a:t>
            </a:r>
            <a:r>
              <a:rPr lang="fr-FR" i="1" baseline="0">
                <a:latin typeface="Calibri" panose="020F0502020204030204" pitchFamily="34" charset="0"/>
              </a:rPr>
              <a:t> convertir à la même unité.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a:t>
            </a:r>
            <a:r>
              <a:rPr lang="fr-FR" b="1" i="0" dirty="0">
                <a:latin typeface="Calibri" panose="020F0502020204030204" pitchFamily="34" charset="0"/>
              </a:rPr>
              <a:t> </a:t>
            </a:r>
            <a:r>
              <a:rPr lang="fr-FR" b="0" i="0" dirty="0">
                <a:latin typeface="Calibri" panose="020F0502020204030204" pitchFamily="34" charset="0"/>
              </a:rPr>
              <a:t>700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kg</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&lt;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6</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70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kg</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&lt;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t. </a:t>
            </a:r>
            <a:endParaRPr lang="fr-FR" b="0" i="0" baseline="0" dirty="0">
              <a:latin typeface="Calibri" panose="020F0502020204030204" pitchFamily="34" charset="0"/>
            </a:endParaRPr>
          </a:p>
          <a:p>
            <a:pPr marL="0"/>
            <a:r>
              <a:rPr lang="fr-FR" i="0" baseline="0" dirty="0">
                <a:latin typeface="Calibri" panose="020F0502020204030204" pitchFamily="34" charset="0"/>
              </a:rPr>
              <a:t>Lors de la correction, interroger un élève. </a:t>
            </a:r>
            <a:r>
              <a:rPr lang="fr-FR" i="1" baseline="0" dirty="0">
                <a:latin typeface="Calibri" panose="020F0502020204030204" pitchFamily="34" charset="0"/>
              </a:rPr>
              <a:t>700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kg est inférieur à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a:latin typeface="Calibri" panose="020F0502020204030204" pitchFamily="34" charset="0"/>
              </a:rPr>
              <a:t>t </a:t>
            </a:r>
            <a:r>
              <a:rPr lang="fr-FR" i="1">
                <a:latin typeface="Calibri" panose="020F0502020204030204" pitchFamily="34" charset="0"/>
              </a:rPr>
              <a:t>car 1 t =  1 000 kg donc</a:t>
            </a:r>
            <a:r>
              <a:rPr lang="fr-FR" i="1" baseline="0">
                <a:latin typeface="Calibri" panose="020F0502020204030204" pitchFamily="34" charset="0"/>
              </a:rPr>
              <a:t> </a:t>
            </a:r>
            <a:r>
              <a:rPr lang="fr-FR" i="1">
                <a:latin typeface="Calibri" panose="020F0502020204030204" pitchFamily="34" charset="0"/>
              </a:rPr>
              <a:t>700 kg est</a:t>
            </a:r>
            <a:r>
              <a:rPr lang="fr-FR" i="1" baseline="0">
                <a:latin typeface="Calibri" panose="020F0502020204030204" pitchFamily="34" charset="0"/>
              </a:rPr>
              <a:t> la masse la plus petite. Ensuite 6</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70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kg </a:t>
            </a:r>
            <a:r>
              <a:rPr lang="fr-FR" i="1" dirty="0">
                <a:latin typeface="Calibri" panose="020F0502020204030204" pitchFamily="34" charset="0"/>
              </a:rPr>
              <a:t>(qui est égale à 6 070 kg) est</a:t>
            </a:r>
            <a:r>
              <a:rPr lang="fr-FR" i="1" baseline="0" dirty="0">
                <a:latin typeface="Calibri" panose="020F0502020204030204" pitchFamily="34" charset="0"/>
              </a:rPr>
              <a:t> inférieur à 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t donc on l’écrit en deuxième, puis on finit avec la masse la plus lourde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 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t</a:t>
            </a:r>
            <a:r>
              <a:rPr lang="fr-FR" i="1" dirty="0">
                <a:latin typeface="Calibri" panose="020F0502020204030204" pitchFamily="34" charset="0"/>
              </a:rPr>
              <a:t>, qui est égale à 7 000 kg. </a:t>
            </a:r>
            <a:endParaRPr lang="fr-FR" i="1" baseline="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6E83FFEF-5047-86A9-870D-7E01356FBF12}"/>
              </a:ext>
            </a:extLst>
          </p:cNvPr>
          <p:cNvSpPr>
            <a:spLocks noGrp="1"/>
          </p:cNvSpPr>
          <p:nvPr>
            <p:ph type="sldNum" sz="quarter" idx="10"/>
          </p:nvPr>
        </p:nvSpPr>
        <p:spPr/>
        <p:txBody>
          <a:bodyPr/>
          <a:lstStyle/>
          <a:p>
            <a:fld id="{0F5038E3-B7CF-455E-96F4-A4DE1B143443}" type="slidenum">
              <a:rPr lang="fr-FR" smtClean="0"/>
              <a:t>21</a:t>
            </a:fld>
            <a:endParaRPr lang="fr-FR"/>
          </a:p>
        </p:txBody>
      </p:sp>
    </p:spTree>
    <p:extLst>
      <p:ext uri="{BB962C8B-B14F-4D97-AF65-F5344CB8AC3E}">
        <p14:creationId xmlns:p14="http://schemas.microsoft.com/office/powerpoint/2010/main" val="18531948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003398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A89094DA-D391-AF89-DD80-9DEA474BEC45}"/>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7DCB67A6-35A1-B449-4938-88C575A28E3D}"/>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A4900169-D9D7-88F8-4BBC-0C35E675228E}"/>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10453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56347B6A-07F3-3D10-7E08-10FF19DB94A5}"/>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25021629-9D63-8F31-DC77-0F952FFBFA83}"/>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EF044DE8-ADDF-038E-D103-9DCD4B3B3996}"/>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178423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CA365189-3AE2-DDD2-C1E4-B728DAAF7432}"/>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FA16CDE9-3F76-0E52-5AE1-82B135C01E7D}"/>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1002F7BC-8C62-4EEF-F19F-5B82951F1A8D}"/>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475228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A87D4634-A5CD-4A18-65DD-050E684AD7B9}"/>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C1044892-A115-E7C0-2372-3F261D47A160}"/>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4515600A-C24D-CC0F-829B-831755E2AA03}"/>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0471899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baseline="0" noProof="0" dirty="0">
                <a:latin typeface="Calibri" panose="020F0502020204030204" pitchFamily="34" charset="0"/>
              </a:rPr>
              <a:t>On utilise le gramme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noProof="0" dirty="0">
                <a:latin typeface="Calibri" panose="020F0502020204030204" pitchFamily="34" charset="0"/>
              </a:rPr>
              <a:t>: 1 gramme, c’est la masse d’un trombone. On écrit «</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noProof="0" dirty="0">
                <a:latin typeface="Calibri" panose="020F0502020204030204" pitchFamily="34" charset="0"/>
              </a:rPr>
              <a:t>g</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noProof="0" dirty="0">
                <a:latin typeface="Calibri" panose="020F0502020204030204" pitchFamily="34" charset="0"/>
              </a:rPr>
              <a:t>» en abrégé, «</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noProof="0" dirty="0">
                <a:latin typeface="Calibri" panose="020F0502020204030204" pitchFamily="34" charset="0"/>
              </a:rPr>
              <a:t>g</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noProof="0" dirty="0">
                <a:latin typeface="Calibri" panose="020F0502020204030204" pitchFamily="34" charset="0"/>
              </a:rPr>
              <a:t>» pour gramme </a:t>
            </a:r>
            <a:r>
              <a:rPr lang="fr-FR" i="0" baseline="0" noProof="0" dirty="0">
                <a:latin typeface="Calibri" panose="020F0502020204030204" pitchFamily="34" charset="0"/>
              </a:rPr>
              <a:t>(pointer la lettre «</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noProof="0" dirty="0">
                <a:latin typeface="Calibri" panose="020F0502020204030204" pitchFamily="34" charset="0"/>
              </a:rPr>
              <a:t>g</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noProof="0" dirty="0">
                <a:latin typeface="Calibri" panose="020F0502020204030204" pitchFamily="34" charset="0"/>
              </a:rPr>
              <a:t>»)</a:t>
            </a:r>
            <a:r>
              <a:rPr lang="fr-FR" i="1" baseline="0" noProof="0" dirty="0">
                <a:latin typeface="Calibri" panose="020F0502020204030204" pitchFamily="34" charset="0"/>
              </a:rPr>
              <a:t>. Pour soulever un gramme, il suffit de 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noProof="0" dirty="0">
                <a:latin typeface="Calibri" panose="020F0502020204030204" pitchFamily="34" charset="0"/>
              </a:rPr>
              <a:t>doigts. </a:t>
            </a:r>
          </a:p>
          <a:p>
            <a:pPr marL="0"/>
            <a:r>
              <a:rPr lang="fr-FR" i="1" baseline="0" noProof="0" dirty="0">
                <a:latin typeface="Calibri" panose="020F0502020204030204" pitchFamily="34" charset="0"/>
              </a:rPr>
              <a:t>On peut aussi utiliser le kilogramme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noProof="0" dirty="0">
                <a:latin typeface="Calibri" panose="020F0502020204030204" pitchFamily="34" charset="0"/>
              </a:rPr>
              <a:t>: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noProof="0" dirty="0">
                <a:latin typeface="Calibri" panose="020F0502020204030204" pitchFamily="34" charset="0"/>
              </a:rPr>
              <a:t>kilogramme </a:t>
            </a:r>
            <a:r>
              <a:rPr lang="fr-FR" i="0" baseline="0" noProof="0" dirty="0">
                <a:latin typeface="Calibri" panose="020F0502020204030204" pitchFamily="34" charset="0"/>
              </a:rPr>
              <a:t>(bien lire le mot en entier), </a:t>
            </a:r>
            <a:r>
              <a:rPr lang="fr-FR" i="1" baseline="0" noProof="0" dirty="0">
                <a:latin typeface="Calibri" panose="020F0502020204030204" pitchFamily="34" charset="0"/>
              </a:rPr>
              <a:t>c’est la masse d’un paquet </a:t>
            </a:r>
            <a:r>
              <a:rPr lang="fr-FR" i="1" dirty="0">
                <a:latin typeface="Calibri" panose="020F0502020204030204" pitchFamily="34" charset="0"/>
              </a:rPr>
              <a:t>de farine.</a:t>
            </a:r>
            <a:r>
              <a:rPr lang="fr-FR" i="1" baseline="0" noProof="0" dirty="0">
                <a:latin typeface="Calibri" panose="020F0502020204030204" pitchFamily="34" charset="0"/>
              </a:rPr>
              <a:t> On écrit «</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noProof="0" dirty="0">
                <a:latin typeface="Calibri" panose="020F0502020204030204" pitchFamily="34" charset="0"/>
              </a:rPr>
              <a:t>kg</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noProof="0" dirty="0">
                <a:latin typeface="Calibri" panose="020F0502020204030204" pitchFamily="34" charset="0"/>
              </a:rPr>
              <a:t>» en abrégé, «</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noProof="0" dirty="0">
                <a:latin typeface="Calibri" panose="020F0502020204030204" pitchFamily="34" charset="0"/>
              </a:rPr>
              <a:t>k</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noProof="0" dirty="0">
                <a:latin typeface="Calibri" panose="020F0502020204030204" pitchFamily="34" charset="0"/>
              </a:rPr>
              <a:t>» pour kilo </a:t>
            </a:r>
            <a:r>
              <a:rPr lang="fr-FR" i="0" baseline="0" noProof="0" dirty="0">
                <a:latin typeface="Calibri" panose="020F0502020204030204" pitchFamily="34" charset="0"/>
              </a:rPr>
              <a:t>(pointer la lettre «</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noProof="0" dirty="0">
                <a:latin typeface="Calibri" panose="020F0502020204030204" pitchFamily="34" charset="0"/>
              </a:rPr>
              <a:t>k</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noProof="0" dirty="0">
                <a:latin typeface="Calibri" panose="020F0502020204030204" pitchFamily="34" charset="0"/>
              </a:rPr>
              <a:t>») </a:t>
            </a:r>
            <a:r>
              <a:rPr lang="fr-FR" i="1" baseline="0" noProof="0" dirty="0">
                <a:latin typeface="Calibri" panose="020F0502020204030204" pitchFamily="34" charset="0"/>
              </a:rPr>
              <a:t>et «</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noProof="0" dirty="0">
                <a:latin typeface="Calibri" panose="020F0502020204030204" pitchFamily="34" charset="0"/>
              </a:rPr>
              <a:t>g</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noProof="0" dirty="0">
                <a:latin typeface="Calibri" panose="020F0502020204030204" pitchFamily="34" charset="0"/>
              </a:rPr>
              <a:t>» pour gramme </a:t>
            </a:r>
            <a:r>
              <a:rPr lang="fr-FR" i="0" baseline="0" noProof="0" dirty="0">
                <a:latin typeface="Calibri" panose="020F0502020204030204" pitchFamily="34" charset="0"/>
              </a:rPr>
              <a:t>(pointer la lettre «</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noProof="0" dirty="0">
                <a:latin typeface="Calibri" panose="020F0502020204030204" pitchFamily="34" charset="0"/>
              </a:rPr>
              <a:t>g</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noProof="0" dirty="0">
                <a:latin typeface="Calibri" panose="020F0502020204030204" pitchFamily="34" charset="0"/>
              </a:rPr>
              <a:t>»). </a:t>
            </a:r>
            <a:r>
              <a:rPr lang="fr-FR" i="1" baseline="0" noProof="0" dirty="0">
                <a:latin typeface="Calibri" panose="020F0502020204030204" pitchFamily="34" charset="0"/>
              </a:rPr>
              <a:t>Pour soulever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noProof="0" dirty="0">
                <a:latin typeface="Calibri" panose="020F0502020204030204" pitchFamily="34" charset="0"/>
              </a:rPr>
              <a:t>kilogramme, il faut une ou deux mains. </a:t>
            </a:r>
          </a:p>
          <a:p>
            <a:pPr marL="0"/>
            <a:r>
              <a:rPr lang="fr-FR" i="1" baseline="0" noProof="0" dirty="0">
                <a:latin typeface="Calibri" panose="020F0502020204030204" pitchFamily="34" charset="0"/>
              </a:rPr>
              <a:t>Pour des objets beaucoup plus lourds, on peut aussi utiliser la tonne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noProof="0" dirty="0">
                <a:latin typeface="Calibri" panose="020F0502020204030204" pitchFamily="34" charset="0"/>
              </a:rPr>
              <a:t>: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noProof="0" dirty="0">
                <a:latin typeface="Calibri" panose="020F0502020204030204" pitchFamily="34" charset="0"/>
              </a:rPr>
              <a:t>tonne</a:t>
            </a:r>
            <a:r>
              <a:rPr lang="fr-FR" i="0" baseline="0" noProof="0" dirty="0">
                <a:latin typeface="Calibri" panose="020F0502020204030204" pitchFamily="34" charset="0"/>
              </a:rPr>
              <a:t>, </a:t>
            </a:r>
            <a:r>
              <a:rPr lang="fr-FR" i="1" baseline="0" noProof="0" dirty="0">
                <a:latin typeface="Calibri" panose="020F0502020204030204" pitchFamily="34" charset="0"/>
              </a:rPr>
              <a:t>c’est à peu près la masse d’une voiture</a:t>
            </a:r>
            <a:r>
              <a:rPr lang="fr-FR" i="1" dirty="0">
                <a:latin typeface="Calibri" panose="020F0502020204030204" pitchFamily="34" charset="0"/>
              </a:rPr>
              <a:t>.</a:t>
            </a:r>
            <a:r>
              <a:rPr lang="fr-FR" i="1" baseline="0" noProof="0" dirty="0">
                <a:latin typeface="Calibri" panose="020F0502020204030204" pitchFamily="34" charset="0"/>
              </a:rPr>
              <a:t> On écrit «</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noProof="0" dirty="0">
                <a:latin typeface="Calibri" panose="020F0502020204030204" pitchFamily="34" charset="0"/>
              </a:rPr>
              <a:t>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noProof="0" dirty="0">
                <a:latin typeface="Calibri" panose="020F0502020204030204" pitchFamily="34" charset="0"/>
              </a:rPr>
              <a:t>» en abrégé. </a:t>
            </a:r>
            <a:endParaRPr lang="fr-FR" i="0" baseline="0" noProof="0" dirty="0">
              <a:latin typeface="Calibri" panose="020F0502020204030204" pitchFamily="34" charset="0"/>
            </a:endParaRPr>
          </a:p>
          <a:p>
            <a:pPr marL="0"/>
            <a:r>
              <a:rPr lang="fr-FR" i="1" baseline="0" noProof="0" dirty="0">
                <a:latin typeface="Calibri" panose="020F0502020204030204" pitchFamily="34" charset="0"/>
              </a:rPr>
              <a:t>Pour soulever des objets qui pèsent une tonne, il faut un chariot élévateur ou une grue. </a:t>
            </a:r>
          </a:p>
          <a:p>
            <a:endParaRPr lang="fr-FR" i="1" dirty="0"/>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3</a:t>
            </a:fld>
            <a:endParaRPr lang="fr-FR"/>
          </a:p>
        </p:txBody>
      </p:sp>
    </p:spTree>
    <p:extLst>
      <p:ext uri="{BB962C8B-B14F-4D97-AF65-F5344CB8AC3E}">
        <p14:creationId xmlns:p14="http://schemas.microsoft.com/office/powerpoint/2010/main" val="10050681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dirty="0">
                <a:latin typeface="Calibri" panose="020F0502020204030204" pitchFamily="34" charset="0"/>
              </a:rPr>
              <a:t>Vous allez écrire sur vos ardoises la masse de l’objet.</a:t>
            </a:r>
            <a:r>
              <a:rPr lang="fr-FR" dirty="0">
                <a:latin typeface="Calibri" panose="020F0502020204030204" pitchFamily="34" charset="0"/>
              </a:rPr>
              <a:t> </a:t>
            </a:r>
            <a:endParaRPr lang="fr-FR" i="0"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4</a:t>
            </a:fld>
            <a:endParaRPr lang="fr-FR"/>
          </a:p>
        </p:txBody>
      </p:sp>
    </p:spTree>
    <p:extLst>
      <p:ext uri="{BB962C8B-B14F-4D97-AF65-F5344CB8AC3E}">
        <p14:creationId xmlns:p14="http://schemas.microsoft.com/office/powerpoint/2010/main" val="17128970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dirty="0">
                <a:latin typeface="Calibri" panose="020F0502020204030204" pitchFamily="34" charset="0"/>
              </a:rPr>
              <a:t>Écrivez sur vos ardoises la masse du chat. Est-ce 40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g ou 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kg</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 </a:t>
            </a:r>
          </a:p>
          <a:p>
            <a:pPr marL="0"/>
            <a:r>
              <a:rPr lang="fr-FR" b="1" i="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a:t>
            </a:r>
            <a:r>
              <a:rPr lang="fr-FR" b="1" i="0" dirty="0">
                <a:latin typeface="Calibri" panose="020F0502020204030204" pitchFamily="34" charset="0"/>
              </a:rPr>
              <a:t> </a:t>
            </a:r>
            <a:r>
              <a:rPr lang="fr-FR" b="0" i="0" dirty="0">
                <a:latin typeface="Calibri" panose="020F0502020204030204" pitchFamily="34" charset="0"/>
              </a:rPr>
              <a:t>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kg.</a:t>
            </a:r>
          </a:p>
          <a:p>
            <a:pPr marL="0"/>
            <a:r>
              <a:rPr lang="fr-FR" i="0" dirty="0">
                <a:latin typeface="Calibri" panose="020F0502020204030204" pitchFamily="34" charset="0"/>
              </a:rPr>
              <a:t>Laisser quelques secondes, puis interroger un élève</a:t>
            </a:r>
            <a:r>
              <a:rPr lang="fr-FR" i="0" baseline="0" dirty="0">
                <a:latin typeface="Calibri" panose="020F0502020204030204" pitchFamily="34" charset="0"/>
              </a:rPr>
              <a:t> en faisant le lien avec 40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trombones ou 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paquets de </a:t>
            </a:r>
            <a:r>
              <a:rPr lang="fr-FR" dirty="0">
                <a:latin typeface="Calibri" panose="020F0502020204030204" pitchFamily="34" charset="0"/>
              </a:rPr>
              <a:t>farine</a:t>
            </a:r>
            <a:r>
              <a:rPr lang="fr-FR" i="0" baseline="0" dirty="0">
                <a:latin typeface="Calibri" panose="020F0502020204030204" pitchFamily="34" charset="0"/>
              </a:rPr>
              <a:t>.</a:t>
            </a:r>
            <a:endParaRPr lang="fr-FR" i="1"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5</a:t>
            </a:fld>
            <a:endParaRPr lang="fr-FR"/>
          </a:p>
        </p:txBody>
      </p:sp>
    </p:spTree>
    <p:extLst>
      <p:ext uri="{BB962C8B-B14F-4D97-AF65-F5344CB8AC3E}">
        <p14:creationId xmlns:p14="http://schemas.microsoft.com/office/powerpoint/2010/main" val="5963151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0" dirty="0">
                <a:latin typeface="Calibri" panose="020F0502020204030204" pitchFamily="34" charset="0"/>
              </a:rPr>
              <a:t>Même démarche.</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a:t>
            </a:r>
            <a:r>
              <a:rPr lang="fr-FR" b="1" i="0" dirty="0">
                <a:latin typeface="Calibri" panose="020F0502020204030204" pitchFamily="34" charset="0"/>
              </a:rPr>
              <a:t> </a:t>
            </a:r>
            <a:r>
              <a:rPr lang="fr-FR" b="0" i="0" dirty="0">
                <a:latin typeface="Calibri" panose="020F0502020204030204" pitchFamily="34" charset="0"/>
              </a:rPr>
              <a:t>30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g. </a:t>
            </a:r>
          </a:p>
          <a:p>
            <a:pPr marL="0"/>
            <a:r>
              <a:rPr lang="fr-FR" i="0" dirty="0">
                <a:latin typeface="Calibri" panose="020F0502020204030204" pitchFamily="34" charset="0"/>
              </a:rPr>
              <a:t>Laisser quelques secondes, puis interroger un élève</a:t>
            </a:r>
            <a:r>
              <a:rPr lang="fr-FR" i="0" baseline="0" dirty="0">
                <a:latin typeface="Calibri" panose="020F0502020204030204" pitchFamily="34" charset="0"/>
              </a:rPr>
              <a:t> en faisant le lien avec 30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trombones ou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paquet de </a:t>
            </a:r>
            <a:r>
              <a:rPr lang="fr-FR" dirty="0">
                <a:latin typeface="Calibri" panose="020F0502020204030204" pitchFamily="34" charset="0"/>
              </a:rPr>
              <a:t>farine</a:t>
            </a:r>
            <a:r>
              <a:rPr lang="fr-FR" i="0" baseline="0" dirty="0">
                <a:latin typeface="Calibri" panose="020F0502020204030204" pitchFamily="34" charset="0"/>
              </a:rPr>
              <a:t>.</a:t>
            </a:r>
            <a:endParaRPr lang="fr-FR" i="1"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6</a:t>
            </a:fld>
            <a:endParaRPr lang="fr-FR"/>
          </a:p>
        </p:txBody>
      </p:sp>
    </p:spTree>
    <p:extLst>
      <p:ext uri="{BB962C8B-B14F-4D97-AF65-F5344CB8AC3E}">
        <p14:creationId xmlns:p14="http://schemas.microsoft.com/office/powerpoint/2010/main" val="9764627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a:t>
            </a:r>
            <a:r>
              <a:rPr lang="fr-FR" b="1" i="0" dirty="0">
                <a:latin typeface="Calibri" panose="020F0502020204030204" pitchFamily="34" charset="0"/>
              </a:rPr>
              <a:t> </a:t>
            </a:r>
            <a:r>
              <a:rPr lang="fr-FR" b="0" i="0" dirty="0">
                <a:latin typeface="Calibri" panose="020F0502020204030204" pitchFamily="34" charset="0"/>
              </a:rPr>
              <a:t>5</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t. </a:t>
            </a:r>
          </a:p>
          <a:p>
            <a:pPr marL="0"/>
            <a:r>
              <a:rPr lang="fr-FR" i="0" dirty="0">
                <a:latin typeface="Calibri" panose="020F0502020204030204" pitchFamily="34" charset="0"/>
              </a:rPr>
              <a:t>Laisser quelques secondes, puis interroger un élève</a:t>
            </a:r>
            <a:r>
              <a:rPr lang="fr-FR" i="0" baseline="0" dirty="0">
                <a:latin typeface="Calibri" panose="020F0502020204030204" pitchFamily="34" charset="0"/>
              </a:rPr>
              <a:t> en faisant le lien avec 5</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voitures ou 100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paquets de </a:t>
            </a:r>
            <a:r>
              <a:rPr lang="fr-FR" dirty="0">
                <a:latin typeface="Calibri" panose="020F0502020204030204" pitchFamily="34" charset="0"/>
              </a:rPr>
              <a:t>farine</a:t>
            </a:r>
            <a:r>
              <a:rPr lang="fr-FR" i="0" baseline="0" dirty="0">
                <a:latin typeface="Calibri" panose="020F0502020204030204" pitchFamily="34" charset="0"/>
              </a:rPr>
              <a:t>.</a:t>
            </a:r>
            <a:endParaRPr lang="fr-FR" i="1"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7</a:t>
            </a:fld>
            <a:endParaRPr lang="fr-FR"/>
          </a:p>
        </p:txBody>
      </p:sp>
    </p:spTree>
    <p:extLst>
      <p:ext uri="{BB962C8B-B14F-4D97-AF65-F5344CB8AC3E}">
        <p14:creationId xmlns:p14="http://schemas.microsoft.com/office/powerpoint/2010/main" val="22392630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8CBB8B-A73C-5F23-A0B7-EE8FE921EFB5}"/>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9FC7313-D65C-2DC8-6613-99D61A13B232}"/>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EE553E39-C6F4-6AF3-8A75-F9D6E778F786}"/>
              </a:ext>
            </a:extLst>
          </p:cNvPr>
          <p:cNvSpPr>
            <a:spLocks noGrp="1"/>
          </p:cNvSpPr>
          <p:nvPr>
            <p:ph type="body" idx="1"/>
          </p:nvPr>
        </p:nvSpPr>
        <p:spPr/>
        <p:txBody>
          <a:bodyPr/>
          <a:lstStyle/>
          <a:p>
            <a:pPr marL="0"/>
            <a:r>
              <a:rPr lang="fr-FR" i="1" baseline="0" dirty="0">
                <a:latin typeface="Calibri" panose="020F0502020204030204" pitchFamily="34" charset="0"/>
              </a:rPr>
              <a:t>Maintenant, on va passer à l’étape de mesure de masse. On veut savoir combien pèse un sac de billes. On va placer le sac de billes sur une balance Roberval et on va ajouter des masses marquées jusqu’à obtenir l’équilibre de la balance.</a:t>
            </a:r>
            <a:endParaRPr lang="fr-FR" i="0" baseline="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CCC9C6B7-6145-95A7-133D-8BAD7A34EA5A}"/>
              </a:ext>
            </a:extLst>
          </p:cNvPr>
          <p:cNvSpPr>
            <a:spLocks noGrp="1"/>
          </p:cNvSpPr>
          <p:nvPr>
            <p:ph type="sldNum" sz="quarter" idx="10"/>
          </p:nvPr>
        </p:nvSpPr>
        <p:spPr/>
        <p:txBody>
          <a:bodyPr/>
          <a:lstStyle/>
          <a:p>
            <a:fld id="{0F5038E3-B7CF-455E-96F4-A4DE1B143443}" type="slidenum">
              <a:rPr lang="fr-FR" smtClean="0"/>
              <a:t>8</a:t>
            </a:fld>
            <a:endParaRPr lang="fr-FR"/>
          </a:p>
        </p:txBody>
      </p:sp>
    </p:spTree>
    <p:extLst>
      <p:ext uri="{BB962C8B-B14F-4D97-AF65-F5344CB8AC3E}">
        <p14:creationId xmlns:p14="http://schemas.microsoft.com/office/powerpoint/2010/main" val="38686672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baseline="0" dirty="0">
                <a:latin typeface="Calibri" panose="020F0502020204030204" pitchFamily="34" charset="0"/>
                <a:cs typeface="Arial"/>
              </a:rPr>
              <a:t>On veut savoir la masse du sachet de billes. On pose le sachet sur le plateau de gauche et on place des masses marquées sur le plateau de droite</a:t>
            </a:r>
            <a:r>
              <a:rPr lang="fr-FR" i="1" dirty="0">
                <a:latin typeface="Calibri" panose="020F0502020204030204" pitchFamily="34" charset="0"/>
                <a:cs typeface="Arial"/>
              </a:rPr>
              <a:t>. </a:t>
            </a:r>
            <a:r>
              <a:rPr lang="fr-FR" i="1" baseline="0" dirty="0">
                <a:latin typeface="Calibri" panose="020F0502020204030204" pitchFamily="34" charset="0"/>
                <a:cs typeface="Arial"/>
              </a:rPr>
              <a:t>Ce </a:t>
            </a:r>
            <a:r>
              <a:rPr lang="fr-FR" i="1" baseline="0" noProof="0" dirty="0">
                <a:latin typeface="Calibri" panose="020F0502020204030204" pitchFamily="34" charset="0"/>
                <a:cs typeface="Arial"/>
              </a:rPr>
              <a:t>sont des masses dont la valeur est écrite dessus</a:t>
            </a:r>
            <a:r>
              <a:rPr lang="fr-FR" i="1" dirty="0">
                <a:latin typeface="Calibri" panose="020F0502020204030204" pitchFamily="34" charset="0"/>
                <a:cs typeface="Arial"/>
              </a:rPr>
              <a:t>. </a:t>
            </a:r>
            <a:r>
              <a:rPr lang="fr-FR" i="1" baseline="0" dirty="0">
                <a:latin typeface="Calibri" panose="020F0502020204030204" pitchFamily="34" charset="0"/>
                <a:cs typeface="Arial"/>
              </a:rPr>
              <a:t>La balance est maintenant à l’équilibre.</a:t>
            </a:r>
            <a:r>
              <a:rPr lang="fr-FR" i="1" dirty="0">
                <a:latin typeface="Calibri" panose="020F0502020204030204" pitchFamily="34" charset="0"/>
                <a:cs typeface="Arial"/>
              </a:rPr>
              <a:t> Comment voit-on qu'on a un équilibre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noProof="0" dirty="0">
                <a:latin typeface="Calibri" panose="020F0502020204030204" pitchFamily="34" charset="0"/>
                <a:cs typeface="Arial"/>
              </a:rPr>
              <a:t>? </a:t>
            </a:r>
            <a:r>
              <a:rPr lang="fr-FR" i="0" baseline="0" noProof="0" dirty="0">
                <a:latin typeface="Calibri" panose="020F0502020204030204" pitchFamily="34" charset="0"/>
                <a:cs typeface="Arial"/>
              </a:rPr>
              <a:t>→ </a:t>
            </a:r>
            <a:r>
              <a:rPr lang="fr-FR" i="1" baseline="0" noProof="0" dirty="0">
                <a:latin typeface="Calibri" panose="020F0502020204030204" pitchFamily="34" charset="0"/>
                <a:cs typeface="Arial"/>
              </a:rPr>
              <a:t>Les plateaux sont à la </a:t>
            </a:r>
            <a:r>
              <a:rPr lang="fr-FR" i="1" u="none" baseline="0" noProof="0" dirty="0">
                <a:latin typeface="Calibri" panose="020F0502020204030204" pitchFamily="34" charset="0"/>
                <a:cs typeface="Arial"/>
              </a:rPr>
              <a:t>même hauteur</a:t>
            </a:r>
            <a:r>
              <a:rPr lang="fr-FR" i="1" u="none" dirty="0">
                <a:latin typeface="Calibri" panose="020F0502020204030204" pitchFamily="34" charset="0"/>
                <a:cs typeface="Arial"/>
              </a:rPr>
              <a:t>. </a:t>
            </a:r>
            <a:r>
              <a:rPr lang="fr-FR" i="1" u="none" dirty="0">
                <a:latin typeface="Calibri" panose="020F0502020204030204" pitchFamily="34" charset="0"/>
              </a:rPr>
              <a:t>On voit que la flèche au centre est verticale, ce qui signifie que les 2 plateaux ont bien la même masse. </a:t>
            </a:r>
            <a:endParaRPr lang="fr-FR" u="none" dirty="0">
              <a:latin typeface="Calibri" panose="020F0502020204030204" pitchFamily="34" charset="0"/>
            </a:endParaRPr>
          </a:p>
          <a:p>
            <a:pPr marL="0"/>
            <a:endParaRPr lang="fr-FR" i="1" baseline="0" dirty="0">
              <a:latin typeface="Calibri" panose="020F0502020204030204" pitchFamily="34" charset="0"/>
              <a:cs typeface="Arial"/>
            </a:endParaRPr>
          </a:p>
          <a:p>
            <a:pPr marL="0"/>
            <a:r>
              <a:rPr lang="is-IS" i="1" baseline="0" dirty="0">
                <a:latin typeface="Calibri" panose="020F0502020204030204" pitchFamily="34" charset="0"/>
              </a:rPr>
              <a:t>Pour connaitre la masse des billes, il faut donc calculer la valeur totale des masses du plateau de droite.</a:t>
            </a:r>
            <a:r>
              <a:rPr lang="is-IS" i="1" dirty="0">
                <a:latin typeface="Calibri" panose="020F0502020204030204" pitchFamily="34" charset="0"/>
              </a:rPr>
              <a:t> </a:t>
            </a:r>
            <a:endParaRPr lang="is-IS" i="1" baseline="0" dirty="0">
              <a:latin typeface="Calibri" panose="020F0502020204030204" pitchFamily="34" charset="0"/>
            </a:endParaRPr>
          </a:p>
          <a:p>
            <a:pPr marL="0"/>
            <a:r>
              <a:rPr lang="fr-FR" i="1" baseline="0" dirty="0">
                <a:latin typeface="Calibri" panose="020F0502020204030204" pitchFamily="34" charset="0"/>
              </a:rPr>
              <a:t>Maintenant, répondez à la question sur votre ardoise</a:t>
            </a:r>
            <a:r>
              <a:rPr lang="fr-FR" i="0" baseline="0" dirty="0">
                <a:latin typeface="Calibri" panose="020F0502020204030204" pitchFamily="34" charset="0"/>
              </a:rPr>
              <a:t>.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a:t>
            </a:r>
            <a:r>
              <a:rPr lang="fr-FR" b="1" i="0" dirty="0">
                <a:latin typeface="Calibri" panose="020F0502020204030204" pitchFamily="34" charset="0"/>
              </a:rPr>
              <a:t> </a:t>
            </a:r>
            <a:r>
              <a:rPr lang="fr-FR" b="0" i="0" dirty="0">
                <a:latin typeface="Calibri" panose="020F0502020204030204" pitchFamily="34" charset="0"/>
              </a:rPr>
              <a:t>120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g.</a:t>
            </a:r>
          </a:p>
          <a:p>
            <a:pPr marL="0"/>
            <a:r>
              <a:rPr lang="fr-FR" i="0" baseline="0" dirty="0">
                <a:latin typeface="Calibri" panose="020F0502020204030204" pitchFamily="34" charset="0"/>
              </a:rPr>
              <a:t>Laisser quelques secondes de travail individuel. Valider </a:t>
            </a:r>
            <a:r>
              <a:rPr lang="fr-FR" dirty="0">
                <a:solidFill>
                  <a:srgbClr val="000000"/>
                </a:solidFill>
                <a:effectLst/>
                <a:latin typeface="Calibri" panose="020F0502020204030204" pitchFamily="34" charset="0"/>
                <a:cs typeface="Calibri"/>
              </a:rPr>
              <a:t>ou invalider discrètement de la tête</a:t>
            </a:r>
            <a:r>
              <a:rPr lang="fr-FR" i="0" baseline="0" dirty="0">
                <a:latin typeface="Calibri" panose="020F0502020204030204" pitchFamily="34" charset="0"/>
              </a:rPr>
              <a:t> les ardoises.</a:t>
            </a:r>
          </a:p>
          <a:p>
            <a:pPr marL="0"/>
            <a:r>
              <a:rPr lang="fr-FR" i="0" baseline="0" dirty="0">
                <a:latin typeface="Calibri" panose="020F0502020204030204" pitchFamily="34" charset="0"/>
              </a:rPr>
              <a:t>Corriger collectivement. La masse du sachet de billes est 120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g (100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g</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20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g). Écrire 120 sur les pointillés.</a:t>
            </a:r>
            <a:endParaRPr lang="fr-FR" i="1" baseline="0"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9</a:t>
            </a:fld>
            <a:endParaRPr lang="fr-FR"/>
          </a:p>
        </p:txBody>
      </p:sp>
    </p:spTree>
    <p:extLst>
      <p:ext uri="{BB962C8B-B14F-4D97-AF65-F5344CB8AC3E}">
        <p14:creationId xmlns:p14="http://schemas.microsoft.com/office/powerpoint/2010/main" val="5298645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DF1C5587-A4FC-0392-329D-5397461D0257}"/>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rgbClr val="A3949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dirty="0">
                <a:solidFill>
                  <a:schemeClr val="bg1"/>
                </a:solidFill>
                <a:latin typeface="Verdana"/>
                <a:ea typeface="Verdana"/>
                <a:cs typeface="Verdana"/>
                <a:sym typeface="Verdana"/>
              </a:rPr>
              <a:t>Réservé à la </a:t>
            </a:r>
            <a:r>
              <a:rPr lang="fr-FR" sz="2000" b="0" i="0" u="none" strike="noStrike" cap="none" dirty="0" err="1">
                <a:solidFill>
                  <a:schemeClr val="bg1"/>
                </a:solidFill>
                <a:latin typeface="Verdana"/>
                <a:ea typeface="Verdana"/>
                <a:cs typeface="Verdana"/>
                <a:sym typeface="Verdana"/>
              </a:rPr>
              <a:t>vidéoprojection</a:t>
            </a:r>
            <a:endParaRPr sz="2000" b="0" i="0" u="none" strike="noStrike" cap="none" dirty="0">
              <a:solidFill>
                <a:schemeClr val="bg1"/>
              </a:solidFill>
              <a:latin typeface="Verdana"/>
              <a:ea typeface="Verdana"/>
              <a:cs typeface="Verdana"/>
              <a:sym typeface="Verdan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43"/>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 name="Google Shape;24;p35">
            <a:extLst>
              <a:ext uri="{FF2B5EF4-FFF2-40B4-BE49-F238E27FC236}">
                <a16:creationId xmlns:a16="http://schemas.microsoft.com/office/drawing/2014/main" id="{A1B17535-1102-2C72-46E2-7517B38F137D}"/>
              </a:ext>
            </a:extLst>
          </p:cNvPr>
          <p:cNvPicPr preferRelativeResize="0"/>
          <p:nvPr userDrawn="1"/>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re et contenu" userDrawn="1">
  <p:cSld name="Titre et contenu">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32;p43">
            <a:extLst>
              <a:ext uri="{FF2B5EF4-FFF2-40B4-BE49-F238E27FC236}">
                <a16:creationId xmlns:a16="http://schemas.microsoft.com/office/drawing/2014/main" id="{154AED69-2867-E3DD-E915-47610CA33BE9}"/>
              </a:ext>
            </a:extLst>
          </p:cNvPr>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Tree>
    <p:extLst>
      <p:ext uri="{BB962C8B-B14F-4D97-AF65-F5344CB8AC3E}">
        <p14:creationId xmlns:p14="http://schemas.microsoft.com/office/powerpoint/2010/main" val="7951698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re et contenu" userDrawn="1">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6" name="Google Shape;46;p3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61;p46">
            <a:extLst>
              <a:ext uri="{FF2B5EF4-FFF2-40B4-BE49-F238E27FC236}">
                <a16:creationId xmlns:a16="http://schemas.microsoft.com/office/drawing/2014/main" id="{564A3A83-35E2-AFB6-B1DD-3BE2B9B30A4A}"/>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 name="Google Shape;32;p43">
            <a:extLst>
              <a:ext uri="{FF2B5EF4-FFF2-40B4-BE49-F238E27FC236}">
                <a16:creationId xmlns:a16="http://schemas.microsoft.com/office/drawing/2014/main" id="{2C9544A9-5E66-348E-41B9-6C54BAD8303B}"/>
              </a:ext>
            </a:extLst>
          </p:cNvPr>
          <p:cNvSpPr txBox="1">
            <a:spLocks noGrp="1"/>
          </p:cNvSpPr>
          <p:nvPr>
            <p:ph type="title" hasCustomPrompt="1"/>
          </p:nvPr>
        </p:nvSpPr>
        <p:spPr>
          <a:xfrm>
            <a:off x="-1" y="0"/>
            <a:ext cx="6391747"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eux contenus" userDrawn="1">
  <p:cSld name="TWO_OBJECTS">
    <p:spTree>
      <p:nvGrpSpPr>
        <p:cNvPr id="1" name="Shape 53"/>
        <p:cNvGrpSpPr/>
        <p:nvPr/>
      </p:nvGrpSpPr>
      <p:grpSpPr>
        <a:xfrm>
          <a:off x="0" y="0"/>
          <a:ext cx="0" cy="0"/>
          <a:chOff x="0" y="0"/>
          <a:chExt cx="0" cy="0"/>
        </a:xfrm>
      </p:grpSpPr>
      <p:sp>
        <p:nvSpPr>
          <p:cNvPr id="54" name="Google Shape;54;p45"/>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6" name="Google Shape;56;p45"/>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p45"/>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59" name="Google Shape;59;p45"/>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58;p45">
            <a:extLst>
              <a:ext uri="{FF2B5EF4-FFF2-40B4-BE49-F238E27FC236}">
                <a16:creationId xmlns:a16="http://schemas.microsoft.com/office/drawing/2014/main" id="{F21DD13B-A008-F110-CFD7-A7C842BDF3A8}"/>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 name="Google Shape;32;p43">
            <a:extLst>
              <a:ext uri="{FF2B5EF4-FFF2-40B4-BE49-F238E27FC236}">
                <a16:creationId xmlns:a16="http://schemas.microsoft.com/office/drawing/2014/main" id="{9D23FC92-F3A8-BBF1-82E8-C15DE3EF6A65}"/>
              </a:ext>
            </a:extLst>
          </p:cNvPr>
          <p:cNvSpPr txBox="1">
            <a:spLocks noGrp="1"/>
          </p:cNvSpPr>
          <p:nvPr>
            <p:ph type="title" hasCustomPrompt="1"/>
          </p:nvPr>
        </p:nvSpPr>
        <p:spPr>
          <a:xfrm>
            <a:off x="-1" y="0"/>
            <a:ext cx="6391747"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userDrawn="1">
  <p:cSld name="Vide">
    <p:spTree>
      <p:nvGrpSpPr>
        <p:cNvPr id="1" name="Shape 60"/>
        <p:cNvGrpSpPr/>
        <p:nvPr/>
      </p:nvGrpSpPr>
      <p:grpSpPr>
        <a:xfrm>
          <a:off x="0" y="0"/>
          <a:ext cx="0" cy="0"/>
          <a:chOff x="0" y="0"/>
          <a:chExt cx="0" cy="0"/>
        </a:xfrm>
      </p:grpSpPr>
      <p:sp>
        <p:nvSpPr>
          <p:cNvPr id="61" name="Google Shape;61;p46"/>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2" name="Google Shape;62;p46"/>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64" name="Google Shape;64;p46"/>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32;p43">
            <a:extLst>
              <a:ext uri="{FF2B5EF4-FFF2-40B4-BE49-F238E27FC236}">
                <a16:creationId xmlns:a16="http://schemas.microsoft.com/office/drawing/2014/main" id="{0203006D-8FB9-F145-CE9F-74A9BF22644E}"/>
              </a:ext>
            </a:extLst>
          </p:cNvPr>
          <p:cNvSpPr txBox="1">
            <a:spLocks noGrp="1"/>
          </p:cNvSpPr>
          <p:nvPr>
            <p:ph type="title" hasCustomPrompt="1"/>
          </p:nvPr>
        </p:nvSpPr>
        <p:spPr>
          <a:xfrm>
            <a:off x="-1" y="0"/>
            <a:ext cx="6391747"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ide" userDrawn="1">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 name="Google Shape;32;p43">
            <a:extLst>
              <a:ext uri="{FF2B5EF4-FFF2-40B4-BE49-F238E27FC236}">
                <a16:creationId xmlns:a16="http://schemas.microsoft.com/office/drawing/2014/main" id="{E3EA492F-989C-D173-AA63-5F11D640CEDB}"/>
              </a:ext>
            </a:extLst>
          </p:cNvPr>
          <p:cNvSpPr txBox="1">
            <a:spLocks noGrp="1"/>
          </p:cNvSpPr>
          <p:nvPr>
            <p:ph type="title" hasCustomPrompt="1"/>
          </p:nvPr>
        </p:nvSpPr>
        <p:spPr>
          <a:xfrm>
            <a:off x="-1" y="0"/>
            <a:ext cx="6391747" cy="476672"/>
          </a:xfrm>
          <a:prstGeom prst="rect">
            <a:avLst/>
          </a:prstGeom>
          <a:noFill/>
          <a:ln w="9525" cap="flat" cmpd="sng">
            <a:solidFill>
              <a:srgbClr val="FFD1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Vide" userDrawn="1">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32;p43">
            <a:extLst>
              <a:ext uri="{FF2B5EF4-FFF2-40B4-BE49-F238E27FC236}">
                <a16:creationId xmlns:a16="http://schemas.microsoft.com/office/drawing/2014/main" id="{BFCD1DEE-12CF-A1FF-B2AA-70DD6EF58519}"/>
              </a:ext>
            </a:extLst>
          </p:cNvPr>
          <p:cNvSpPr txBox="1">
            <a:spLocks noGrp="1"/>
          </p:cNvSpPr>
          <p:nvPr>
            <p:ph type="title" hasCustomPrompt="1"/>
          </p:nvPr>
        </p:nvSpPr>
        <p:spPr>
          <a:xfrm>
            <a:off x="-1" y="0"/>
            <a:ext cx="6391747"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Devoirs</a:t>
            </a:r>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Google Shape;32;p43">
            <a:extLst>
              <a:ext uri="{FF2B5EF4-FFF2-40B4-BE49-F238E27FC236}">
                <a16:creationId xmlns:a16="http://schemas.microsoft.com/office/drawing/2014/main" id="{F196410D-3218-C696-4920-7F0C6ED54209}"/>
              </a:ext>
            </a:extLst>
          </p:cNvPr>
          <p:cNvSpPr txBox="1">
            <a:spLocks noGrp="1"/>
          </p:cNvSpPr>
          <p:nvPr>
            <p:ph type="title" hasCustomPrompt="1"/>
          </p:nvPr>
        </p:nvSpPr>
        <p:spPr>
          <a:xfrm>
            <a:off x="-1" y="0"/>
            <a:ext cx="6391747" cy="476672"/>
          </a:xfrm>
          <a:prstGeom prst="rect">
            <a:avLst/>
          </a:prstGeom>
          <a:noFill/>
          <a:ln w="9525" cap="flat" cmpd="sng">
            <a:solidFill>
              <a:srgbClr val="FF9966"/>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Leçon</a:t>
            </a:r>
            <a:endParaRPr dirty="0"/>
          </a:p>
        </p:txBody>
      </p:sp>
    </p:spTree>
    <p:extLst>
      <p:ext uri="{BB962C8B-B14F-4D97-AF65-F5344CB8AC3E}">
        <p14:creationId xmlns:p14="http://schemas.microsoft.com/office/powerpoint/2010/main" val="20159300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8.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2" r:id="rId2"/>
    <p:sldLayoutId id="2147483671"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4" r:id="rId1"/>
    <p:sldLayoutId id="2147483656" r:id="rId2"/>
    <p:sldLayoutId id="2147483657"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
        <p:cNvGrpSpPr/>
        <p:nvPr/>
      </p:nvGrpSpPr>
      <p:grpSpPr>
        <a:xfrm>
          <a:off x="0" y="0"/>
          <a:ext cx="0" cy="0"/>
          <a:chOff x="0" y="0"/>
          <a:chExt cx="0" cy="0"/>
        </a:xfrm>
      </p:grpSpPr>
      <p:sp>
        <p:nvSpPr>
          <p:cNvPr id="66" name="Google Shape;66;p3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3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 name="Google Shape;68;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9" name="Google Shape;69;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Google Shape;70;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21/01/2026</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685800" y="3040905"/>
            <a:ext cx="7772400" cy="776190"/>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rgbClr val="A39491"/>
              </a:buClr>
              <a:buSzPct val="100000"/>
              <a:buFont typeface="Verdana"/>
              <a:buNone/>
            </a:pPr>
            <a:r>
              <a:rPr lang="fr-FR" dirty="0">
                <a:solidFill>
                  <a:schemeClr val="bg1"/>
                </a:solidFill>
              </a:rPr>
              <a:t>88. Estimer, mesurer </a:t>
            </a:r>
            <a:br>
              <a:rPr lang="fr-FR" dirty="0">
                <a:solidFill>
                  <a:schemeClr val="bg1"/>
                </a:solidFill>
              </a:rPr>
            </a:br>
            <a:r>
              <a:rPr lang="fr-FR" dirty="0">
                <a:solidFill>
                  <a:schemeClr val="bg1"/>
                </a:solidFill>
              </a:rPr>
              <a:t>et convertir des masses</a:t>
            </a:r>
            <a:endParaRPr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9DA362E4-0E86-ABE3-0001-433BE44B2759}"/>
              </a:ext>
            </a:extLst>
          </p:cNvPr>
          <p:cNvSpPr>
            <a:spLocks noGrp="1"/>
          </p:cNvSpPr>
          <p:nvPr>
            <p:ph type="title"/>
          </p:nvPr>
        </p:nvSpPr>
        <p:spPr/>
        <p:txBody>
          <a:bodyPr/>
          <a:lstStyle/>
          <a:p>
            <a:endParaRPr lang="fr-FR"/>
          </a:p>
        </p:txBody>
      </p:sp>
      <p:sp>
        <p:nvSpPr>
          <p:cNvPr id="17" name="Espace réservé du texte 16">
            <a:extLst>
              <a:ext uri="{FF2B5EF4-FFF2-40B4-BE49-F238E27FC236}">
                <a16:creationId xmlns:a16="http://schemas.microsoft.com/office/drawing/2014/main" id="{BBCDF06D-A8E7-44F4-442E-BDE83EA6CC56}"/>
              </a:ext>
            </a:extLst>
          </p:cNvPr>
          <p:cNvSpPr>
            <a:spLocks noGrp="1"/>
          </p:cNvSpPr>
          <p:nvPr>
            <p:ph type="body" idx="1"/>
          </p:nvPr>
        </p:nvSpPr>
        <p:spPr/>
        <p:txBody>
          <a:bodyPr/>
          <a:lstStyle/>
          <a:p>
            <a:endParaRPr lang="fr-FR"/>
          </a:p>
        </p:txBody>
      </p:sp>
      <p:pic>
        <p:nvPicPr>
          <p:cNvPr id="20" name="Image 19">
            <a:extLst>
              <a:ext uri="{FF2B5EF4-FFF2-40B4-BE49-F238E27FC236}">
                <a16:creationId xmlns:a16="http://schemas.microsoft.com/office/drawing/2014/main" id="{5D619564-B406-08B9-EA4A-E537C4D57AE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3378807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2AE726-5DFD-2F9D-5C09-BF78D28057AE}"/>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807E2216-93E5-FF36-0BCD-899E6D596020}"/>
              </a:ext>
            </a:extLst>
          </p:cNvPr>
          <p:cNvSpPr>
            <a:spLocks noGrp="1"/>
          </p:cNvSpPr>
          <p:nvPr>
            <p:ph type="title"/>
          </p:nvPr>
        </p:nvSpPr>
        <p:spPr/>
        <p:txBody>
          <a:bodyPr/>
          <a:lstStyle/>
          <a:p>
            <a:endParaRPr lang="fr-FR"/>
          </a:p>
        </p:txBody>
      </p:sp>
      <p:sp>
        <p:nvSpPr>
          <p:cNvPr id="5" name="Espace réservé du texte 4">
            <a:extLst>
              <a:ext uri="{FF2B5EF4-FFF2-40B4-BE49-F238E27FC236}">
                <a16:creationId xmlns:a16="http://schemas.microsoft.com/office/drawing/2014/main" id="{CC7AF98F-5E78-AC52-F19B-F0C1BA134973}"/>
              </a:ext>
            </a:extLst>
          </p:cNvPr>
          <p:cNvSpPr>
            <a:spLocks noGrp="1"/>
          </p:cNvSpPr>
          <p:nvPr>
            <p:ph type="body" idx="1"/>
          </p:nvPr>
        </p:nvSpPr>
        <p:spPr/>
        <p:txBody>
          <a:bodyPr/>
          <a:lstStyle/>
          <a:p>
            <a:endParaRPr lang="fr-FR"/>
          </a:p>
        </p:txBody>
      </p:sp>
      <p:pic>
        <p:nvPicPr>
          <p:cNvPr id="8" name="Image 7">
            <a:extLst>
              <a:ext uri="{FF2B5EF4-FFF2-40B4-BE49-F238E27FC236}">
                <a16:creationId xmlns:a16="http://schemas.microsoft.com/office/drawing/2014/main" id="{DCA35413-90F3-C70B-0962-1B9269E3E9D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7061228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4D52154C-EBFD-ECD3-2154-0CBBB0BFA8EC}"/>
              </a:ext>
            </a:extLst>
          </p:cNvPr>
          <p:cNvSpPr>
            <a:spLocks noGrp="1"/>
          </p:cNvSpPr>
          <p:nvPr>
            <p:ph type="title"/>
          </p:nvPr>
        </p:nvSpPr>
        <p:spPr/>
        <p:txBody>
          <a:bodyPr/>
          <a:lstStyle/>
          <a:p>
            <a:endParaRPr lang="fr-FR"/>
          </a:p>
        </p:txBody>
      </p:sp>
      <p:sp>
        <p:nvSpPr>
          <p:cNvPr id="5" name="Espace réservé du texte 4">
            <a:extLst>
              <a:ext uri="{FF2B5EF4-FFF2-40B4-BE49-F238E27FC236}">
                <a16:creationId xmlns:a16="http://schemas.microsoft.com/office/drawing/2014/main" id="{3BF8243D-0AAF-82ED-C063-73372F860DDC}"/>
              </a:ext>
            </a:extLst>
          </p:cNvPr>
          <p:cNvSpPr>
            <a:spLocks noGrp="1"/>
          </p:cNvSpPr>
          <p:nvPr>
            <p:ph type="body" idx="1"/>
          </p:nvPr>
        </p:nvSpPr>
        <p:spPr/>
        <p:txBody>
          <a:bodyPr/>
          <a:lstStyle/>
          <a:p>
            <a:endParaRPr lang="fr-FR"/>
          </a:p>
        </p:txBody>
      </p:sp>
      <p:pic>
        <p:nvPicPr>
          <p:cNvPr id="8" name="Image 7">
            <a:extLst>
              <a:ext uri="{FF2B5EF4-FFF2-40B4-BE49-F238E27FC236}">
                <a16:creationId xmlns:a16="http://schemas.microsoft.com/office/drawing/2014/main" id="{07140528-4803-C17C-7CFD-60BEE9D4AE8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454211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113A2750-2A34-869E-39C1-55DBEE4F50FC}"/>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E47772F3-BFB4-ADDE-AAB5-8F378F7647A0}"/>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DD6B1B9B-DE0F-14E7-B932-E3AC19A3CE6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3042920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5825148B-CA93-3225-DD55-B071A4778280}"/>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C134EA41-7F7E-EC5C-B81A-258C84769276}"/>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7A8CBA03-0538-E9CC-7740-4488D78C486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6179332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8484C00F-2DCF-96E9-9910-F0B5BF1DAD08}"/>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62E9796C-4D18-DD00-9459-ABAE4E117FA8}"/>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068818A7-5F9E-04DB-6F81-90A788B06EC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3519107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3DB813D0-C5DE-2870-3DD0-565DDFF77093}"/>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F9BB7B83-DF29-E945-AD9A-0DA4C0C57152}"/>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E74BAF3D-72DC-F3A7-42F1-4B01F7B48F8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842510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055E671B-3030-1F76-BC8B-05C21338DAC4}"/>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F2EEE03D-17E9-6DF8-5E95-08F5A30F1302}"/>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684C0865-40E6-708C-02A4-FA54C462E61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9945560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11DDD3-1AF2-E80C-DD41-B29FA6A1C2D9}"/>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900015A5-4E4E-2342-212E-161D71B7A9E4}"/>
              </a:ext>
            </a:extLst>
          </p:cNvPr>
          <p:cNvSpPr>
            <a:spLocks noGrp="1"/>
          </p:cNvSpPr>
          <p:nvPr>
            <p:ph type="title"/>
          </p:nvPr>
        </p:nvSpPr>
        <p:spPr/>
        <p:txBody>
          <a:bodyPr/>
          <a:lstStyle/>
          <a:p>
            <a:endParaRPr lang="fr-FR"/>
          </a:p>
        </p:txBody>
      </p:sp>
      <p:sp>
        <p:nvSpPr>
          <p:cNvPr id="5" name="Espace réservé du texte 4">
            <a:extLst>
              <a:ext uri="{FF2B5EF4-FFF2-40B4-BE49-F238E27FC236}">
                <a16:creationId xmlns:a16="http://schemas.microsoft.com/office/drawing/2014/main" id="{9E146BA8-3B20-D10A-7D59-6FD17906325F}"/>
              </a:ext>
            </a:extLst>
          </p:cNvPr>
          <p:cNvSpPr>
            <a:spLocks noGrp="1"/>
          </p:cNvSpPr>
          <p:nvPr>
            <p:ph type="body" idx="1"/>
          </p:nvPr>
        </p:nvSpPr>
        <p:spPr/>
        <p:txBody>
          <a:bodyPr/>
          <a:lstStyle/>
          <a:p>
            <a:endParaRPr lang="fr-FR"/>
          </a:p>
        </p:txBody>
      </p:sp>
      <p:pic>
        <p:nvPicPr>
          <p:cNvPr id="8" name="Image 7">
            <a:extLst>
              <a:ext uri="{FF2B5EF4-FFF2-40B4-BE49-F238E27FC236}">
                <a16:creationId xmlns:a16="http://schemas.microsoft.com/office/drawing/2014/main" id="{FA472E15-79AA-2C1D-50F2-0BC1320B627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9228014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350717CE-9D96-751D-A163-B5D1E7EFDD9F}"/>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F619ACE4-3873-D5C2-D149-9A770CF58CAA}"/>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A900E01F-F4B6-7F24-8CDB-7083AAF85D7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849394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42CA2D65-AF72-19C1-4C82-903F09C47ECB}"/>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3BF24FBB-411C-B71E-A3F2-58A591F1BC1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585815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57DA1D11-6C7F-E7E6-61D4-B916BC81F98D}"/>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CDA25E22-59B6-2D31-4083-4253A066B86D}"/>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B7F60EAE-C903-8C87-ED5D-E4DFDC1D3F8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551316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29C8F9-C016-5BA3-4232-03A6B26C602E}"/>
            </a:ext>
          </a:extLst>
        </p:cNvPr>
        <p:cNvGrpSpPr/>
        <p:nvPr/>
      </p:nvGrpSpPr>
      <p:grpSpPr>
        <a:xfrm>
          <a:off x="0" y="0"/>
          <a:ext cx="0" cy="0"/>
          <a:chOff x="0" y="0"/>
          <a:chExt cx="0" cy="0"/>
        </a:xfrm>
      </p:grpSpPr>
      <p:sp>
        <p:nvSpPr>
          <p:cNvPr id="13" name="Titre 12">
            <a:extLst>
              <a:ext uri="{FF2B5EF4-FFF2-40B4-BE49-F238E27FC236}">
                <a16:creationId xmlns:a16="http://schemas.microsoft.com/office/drawing/2014/main" id="{636BE95A-C2B9-53A0-1631-1E854A7CC8AE}"/>
              </a:ext>
            </a:extLst>
          </p:cNvPr>
          <p:cNvSpPr>
            <a:spLocks noGrp="1"/>
          </p:cNvSpPr>
          <p:nvPr>
            <p:ph type="title"/>
          </p:nvPr>
        </p:nvSpPr>
        <p:spPr/>
        <p:txBody>
          <a:bodyPr/>
          <a:lstStyle/>
          <a:p>
            <a:endParaRPr lang="fr-FR"/>
          </a:p>
        </p:txBody>
      </p:sp>
      <p:sp>
        <p:nvSpPr>
          <p:cNvPr id="15" name="Espace réservé du texte 14">
            <a:extLst>
              <a:ext uri="{FF2B5EF4-FFF2-40B4-BE49-F238E27FC236}">
                <a16:creationId xmlns:a16="http://schemas.microsoft.com/office/drawing/2014/main" id="{7541B3B6-35FF-D961-CBE2-C44FAE4A86BE}"/>
              </a:ext>
            </a:extLst>
          </p:cNvPr>
          <p:cNvSpPr>
            <a:spLocks noGrp="1"/>
          </p:cNvSpPr>
          <p:nvPr>
            <p:ph type="body" idx="1"/>
          </p:nvPr>
        </p:nvSpPr>
        <p:spPr/>
        <p:txBody>
          <a:bodyPr/>
          <a:lstStyle/>
          <a:p>
            <a:endParaRPr lang="fr-FR"/>
          </a:p>
        </p:txBody>
      </p:sp>
      <p:pic>
        <p:nvPicPr>
          <p:cNvPr id="17" name="Image 16">
            <a:extLst>
              <a:ext uri="{FF2B5EF4-FFF2-40B4-BE49-F238E27FC236}">
                <a16:creationId xmlns:a16="http://schemas.microsoft.com/office/drawing/2014/main" id="{FA3D9B08-A0B3-A0B6-95BD-1AAC1ED3E56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3473390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82BFAA1D-41C5-03AC-7312-0DD7A5841AB3}"/>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3258D703-A963-42A2-F4B0-5EA8E0483FE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5" name="Titre 4">
            <a:extLst>
              <a:ext uri="{FF2B5EF4-FFF2-40B4-BE49-F238E27FC236}">
                <a16:creationId xmlns:a16="http://schemas.microsoft.com/office/drawing/2014/main" id="{66EEB168-58DB-B63C-1AFC-D5CAD88FCE6A}"/>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E190456C-FCFD-C214-DEB0-7464BC58ED3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946828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F0E37066-6448-FF37-8A71-0D348BEC287B}"/>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6FA352B7-5FDB-8C85-423C-25875263CB2A}"/>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75F71D5C-C1C3-3636-DCC6-D071FE1EF60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353024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28D18F0A-C57D-8E4A-1602-2E05888A6452}"/>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77D1AF0F-7EC2-3F42-C60E-BE826E97F090}"/>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A0026AD6-9EDF-BDA1-CF32-AEF60994F1A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093341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C6EDC49E-BB76-E987-3776-15DCC14CC898}"/>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17B1EE00-A8AD-BD96-951E-9250788DA706}"/>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2086AE8A-2A97-71D9-6D65-B6AAE124D7E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927871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BF425937-26B8-B32B-1099-9F387D97BDD5}"/>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F218B0A4-9B7C-E378-7B8C-A9D661563348}"/>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E5A96F60-E98D-8D4B-1BF6-228BBC92534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655079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4" name="Titre 3">
            <a:extLst>
              <a:ext uri="{FF2B5EF4-FFF2-40B4-BE49-F238E27FC236}">
                <a16:creationId xmlns:a16="http://schemas.microsoft.com/office/drawing/2014/main" id="{91FD4CF5-C3C9-5807-67E4-6238D221854D}"/>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2BC13A02-D2B1-F81C-C876-04E276CBA72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4" name="Titre 3">
            <a:extLst>
              <a:ext uri="{FF2B5EF4-FFF2-40B4-BE49-F238E27FC236}">
                <a16:creationId xmlns:a16="http://schemas.microsoft.com/office/drawing/2014/main" id="{C03176C9-F47F-3B61-FF3E-73659ECF95A8}"/>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D6A3AC93-7BB3-D834-FFFC-CF4475208A5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a:extLst>
              <a:ext uri="{FF2B5EF4-FFF2-40B4-BE49-F238E27FC236}">
                <a16:creationId xmlns:a16="http://schemas.microsoft.com/office/drawing/2014/main" id="{A42A89B9-13F3-2562-00CA-B492ED200962}"/>
              </a:ext>
            </a:extLst>
          </p:cNvPr>
          <p:cNvSpPr>
            <a:spLocks noGrp="1"/>
          </p:cNvSpPr>
          <p:nvPr>
            <p:ph type="title"/>
          </p:nvPr>
        </p:nvSpPr>
        <p:spPr/>
        <p:txBody>
          <a:bodyPr/>
          <a:lstStyle/>
          <a:p>
            <a:endParaRPr lang="fr-FR"/>
          </a:p>
        </p:txBody>
      </p:sp>
      <p:sp>
        <p:nvSpPr>
          <p:cNvPr id="13" name="Espace réservé du texte 12">
            <a:extLst>
              <a:ext uri="{FF2B5EF4-FFF2-40B4-BE49-F238E27FC236}">
                <a16:creationId xmlns:a16="http://schemas.microsoft.com/office/drawing/2014/main" id="{250A5386-1DA6-B766-FC34-E97DB506E2D5}"/>
              </a:ext>
            </a:extLst>
          </p:cNvPr>
          <p:cNvSpPr>
            <a:spLocks noGrp="1"/>
          </p:cNvSpPr>
          <p:nvPr>
            <p:ph type="body" idx="1"/>
          </p:nvPr>
        </p:nvSpPr>
        <p:spPr/>
        <p:txBody>
          <a:bodyPr/>
          <a:lstStyle/>
          <a:p>
            <a:endParaRPr lang="fr-FR"/>
          </a:p>
        </p:txBody>
      </p:sp>
      <p:pic>
        <p:nvPicPr>
          <p:cNvPr id="15" name="Image 14">
            <a:extLst>
              <a:ext uri="{FF2B5EF4-FFF2-40B4-BE49-F238E27FC236}">
                <a16:creationId xmlns:a16="http://schemas.microsoft.com/office/drawing/2014/main" id="{ABCB61C0-79DA-F69F-794B-454D678CACE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122210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7061906F-F51E-2E26-2E28-618F9E24C2EE}"/>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4F7B42DB-C61E-9E76-DE89-26D5B6C390B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7664739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1B573AFE-A716-5352-3C8E-CC7995A0031E}"/>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B9984C09-7354-4671-9DE8-6B77C91E255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830180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3EEA15EF-D740-CDC4-A328-2D7237901327}"/>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DB8C4667-EA00-3C22-8BF0-90604F6D458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68498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FB3ED1E8-FA22-8BA2-FB5F-DE965FD2618E}"/>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3A021CEE-0FD8-218E-09A5-6E0A680E9DF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742430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E494F9-D706-0364-8D71-19B04E718C6C}"/>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777C66C6-B25A-097F-E82A-53FBF9D7EF57}"/>
              </a:ext>
            </a:extLst>
          </p:cNvPr>
          <p:cNvSpPr>
            <a:spLocks noGrp="1"/>
          </p:cNvSpPr>
          <p:nvPr>
            <p:ph type="title"/>
          </p:nvPr>
        </p:nvSpPr>
        <p:spPr/>
        <p:txBody>
          <a:bodyPr/>
          <a:lstStyle/>
          <a:p>
            <a:endParaRPr lang="fr-FR"/>
          </a:p>
        </p:txBody>
      </p:sp>
      <p:sp>
        <p:nvSpPr>
          <p:cNvPr id="5" name="Espace réservé du texte 4">
            <a:extLst>
              <a:ext uri="{FF2B5EF4-FFF2-40B4-BE49-F238E27FC236}">
                <a16:creationId xmlns:a16="http://schemas.microsoft.com/office/drawing/2014/main" id="{16DB1BD5-D79C-5099-8449-F604BEECA703}"/>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D443985D-E28A-E2DF-26CA-B587373E77E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119381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a:extLst>
              <a:ext uri="{FF2B5EF4-FFF2-40B4-BE49-F238E27FC236}">
                <a16:creationId xmlns:a16="http://schemas.microsoft.com/office/drawing/2014/main" id="{A8E6A2D5-944B-6649-8AEB-52A0213B3393}"/>
              </a:ext>
            </a:extLst>
          </p:cNvPr>
          <p:cNvSpPr>
            <a:spLocks noGrp="1"/>
          </p:cNvSpPr>
          <p:nvPr>
            <p:ph type="title"/>
          </p:nvPr>
        </p:nvSpPr>
        <p:spPr/>
        <p:txBody>
          <a:bodyPr/>
          <a:lstStyle/>
          <a:p>
            <a:endParaRPr lang="fr-FR"/>
          </a:p>
        </p:txBody>
      </p:sp>
      <p:sp>
        <p:nvSpPr>
          <p:cNvPr id="16" name="Espace réservé du texte 15">
            <a:extLst>
              <a:ext uri="{FF2B5EF4-FFF2-40B4-BE49-F238E27FC236}">
                <a16:creationId xmlns:a16="http://schemas.microsoft.com/office/drawing/2014/main" id="{1DE22793-CBE7-30EC-E5FB-E80F61CCA70D}"/>
              </a:ext>
            </a:extLst>
          </p:cNvPr>
          <p:cNvSpPr>
            <a:spLocks noGrp="1"/>
          </p:cNvSpPr>
          <p:nvPr>
            <p:ph type="body" idx="1"/>
          </p:nvPr>
        </p:nvSpPr>
        <p:spPr/>
        <p:txBody>
          <a:bodyPr/>
          <a:lstStyle/>
          <a:p>
            <a:endParaRPr lang="fr-FR"/>
          </a:p>
        </p:txBody>
      </p:sp>
      <p:pic>
        <p:nvPicPr>
          <p:cNvPr id="18" name="Image 17">
            <a:extLst>
              <a:ext uri="{FF2B5EF4-FFF2-40B4-BE49-F238E27FC236}">
                <a16:creationId xmlns:a16="http://schemas.microsoft.com/office/drawing/2014/main" id="{33ECCF03-0B6E-0093-69CA-D2D71546C8F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81073916"/>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eate a new document." ma:contentTypeScope="" ma:versionID="8e556fe96a2334c42495bf08c01f98ef">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b3bdd3667257d5e3337ab3dd29947f75"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Props1.xml><?xml version="1.0" encoding="utf-8"?>
<ds:datastoreItem xmlns:ds="http://schemas.openxmlformats.org/officeDocument/2006/customXml" ds:itemID="{DD31D020-4F48-4B3B-AC4B-DA00B68BFEE7}">
  <ds:schemaRefs>
    <ds:schemaRef ds:uri="http://schemas.microsoft.com/sharepoint/v3/contenttype/forms"/>
  </ds:schemaRefs>
</ds:datastoreItem>
</file>

<file path=customXml/itemProps2.xml><?xml version="1.0" encoding="utf-8"?>
<ds:datastoreItem xmlns:ds="http://schemas.openxmlformats.org/officeDocument/2006/customXml" ds:itemID="{F67BFDC7-5CCC-45D3-9F7F-38A47190EC3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CB6929A-325D-48F6-9877-191C169E6107}">
  <ds:schemaRefs>
    <ds:schemaRef ds:uri="http://schemas.microsoft.com/office/2006/metadata/properties"/>
    <ds:schemaRef ds:uri="http://purl.org/dc/terms/"/>
    <ds:schemaRef ds:uri="http://www.w3.org/XML/1998/namespace"/>
    <ds:schemaRef ds:uri="cd84cc96-e4f0-4e7f-873a-a508fb658c41"/>
    <ds:schemaRef ds:uri="http://schemas.microsoft.com/office/2006/documentManagement/types"/>
    <ds:schemaRef ds:uri="http://schemas.openxmlformats.org/package/2006/metadata/core-properties"/>
    <ds:schemaRef ds:uri="http://purl.org/dc/dcmitype/"/>
    <ds:schemaRef ds:uri="http://purl.org/dc/elements/1.1/"/>
    <ds:schemaRef ds:uri="http://schemas.microsoft.com/office/infopath/2007/PartnerControls"/>
    <ds:schemaRef ds:uri="27f64e36-29aa-44d5-a3e0-06242cad7d4d"/>
  </ds:schemaRefs>
</ds:datastoreItem>
</file>

<file path=docProps/app.xml><?xml version="1.0" encoding="utf-8"?>
<Properties xmlns="http://schemas.openxmlformats.org/officeDocument/2006/extended-properties" xmlns:vt="http://schemas.openxmlformats.org/officeDocument/2006/docPropsVTypes">
  <TotalTime>0</TotalTime>
  <Words>1382</Words>
  <Application>Microsoft Office PowerPoint</Application>
  <PresentationFormat>Affichage à l'écran (4:3)</PresentationFormat>
  <Paragraphs>81</Paragraphs>
  <Slides>29</Slides>
  <Notes>29</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29</vt:i4>
      </vt:variant>
    </vt:vector>
  </HeadingPairs>
  <TitlesOfParts>
    <vt:vector size="38" baseType="lpstr">
      <vt:lpstr>Calibri</vt:lpstr>
      <vt:lpstr>Verdana</vt:lpstr>
      <vt:lpstr>Calibri Light</vt:lpstr>
      <vt:lpstr>Arial</vt:lpstr>
      <vt:lpstr>Thème Office</vt:lpstr>
      <vt:lpstr>1_Thème Office</vt:lpstr>
      <vt:lpstr>2_Thème Office</vt:lpstr>
      <vt:lpstr>3_Thème Office</vt:lpstr>
      <vt:lpstr>7_Thème Office</vt:lpstr>
      <vt:lpstr>88. Estimer, mesurer  et convertir des masses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LE BOT SANDRA</cp:lastModifiedBy>
  <cp:revision>2</cp:revision>
  <dcterms:created xsi:type="dcterms:W3CDTF">2022-01-07T11:15:07Z</dcterms:created>
  <dcterms:modified xsi:type="dcterms:W3CDTF">2026-01-21T13:42:06Z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