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27"/>
  </p:notesMasterIdLst>
  <p:sldIdLst>
    <p:sldId id="256" r:id="rId8"/>
    <p:sldId id="332" r:id="rId9"/>
    <p:sldId id="333" r:id="rId10"/>
    <p:sldId id="316" r:id="rId11"/>
    <p:sldId id="323" r:id="rId12"/>
    <p:sldId id="325" r:id="rId13"/>
    <p:sldId id="324" r:id="rId14"/>
    <p:sldId id="334" r:id="rId15"/>
    <p:sldId id="326" r:id="rId16"/>
    <p:sldId id="327" r:id="rId17"/>
    <p:sldId id="328" r:id="rId18"/>
    <p:sldId id="317" r:id="rId19"/>
    <p:sldId id="329" r:id="rId20"/>
    <p:sldId id="285" r:id="rId21"/>
    <p:sldId id="309" r:id="rId22"/>
    <p:sldId id="311" r:id="rId23"/>
    <p:sldId id="298" r:id="rId24"/>
    <p:sldId id="335" r:id="rId25"/>
    <p:sldId id="287"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ri.dracos@outlook.fr" initials="c"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333"/>
    <a:srgbClr val="FF9966"/>
    <a:srgbClr val="61C4D1"/>
    <a:srgbClr val="EC527E"/>
    <a:srgbClr val="00B050"/>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D89CFC-10AA-4330-9AAF-AC884BD5E86E}" v="11" dt="2026-01-21T13:39:02.0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392" autoAdjust="0"/>
    <p:restoredTop sz="59080" autoAdjust="0"/>
  </p:normalViewPr>
  <p:slideViewPr>
    <p:cSldViewPr snapToGrid="0">
      <p:cViewPr varScale="1">
        <p:scale>
          <a:sx n="111" d="100"/>
          <a:sy n="111" d="100"/>
        </p:scale>
        <p:origin x="1212" y="114"/>
      </p:cViewPr>
      <p:guideLst>
        <p:guide orient="horz" pos="2160"/>
        <p:guide pos="288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a:t>
            </a:r>
            <a:r>
              <a:rPr lang="fr-FR" i="1" baseline="0" dirty="0"/>
              <a:t> travailler sur les solides et plus particulièrement le cube.</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is-IS" i="1" baseline="0" dirty="0">
                <a:latin typeface="Calibri" panose="020F0502020204030204" pitchFamily="34" charset="0"/>
              </a:rPr>
              <a:t>Des assemblages vont apparaitre. </a:t>
            </a:r>
            <a:r>
              <a:rPr lang="fr-FR" i="1" baseline="0" dirty="0">
                <a:latin typeface="Calibri" panose="020F0502020204030204" pitchFamily="34" charset="0"/>
              </a:rPr>
              <a:t>I</a:t>
            </a:r>
            <a:r>
              <a:rPr lang="is-IS" i="1" baseline="0" dirty="0">
                <a:latin typeface="Calibri" panose="020F0502020204030204" pitchFamily="34" charset="0"/>
              </a:rPr>
              <a:t>ls sont repérés par des lettres différentes. Vous devez écrire sur votre ardoise la ou les lettres des assemblages qui vous semblent être les patrons d’un cube. </a:t>
            </a:r>
          </a:p>
          <a:p>
            <a:pPr marL="0"/>
            <a:endParaRPr lang="is-IS" i="1"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41008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Laisser</a:t>
            </a:r>
            <a:r>
              <a:rPr lang="fr-FR" i="0" baseline="0" dirty="0">
                <a:latin typeface="Calibri" panose="020F0502020204030204" pitchFamily="34" charset="0"/>
              </a:rPr>
              <a:t> un temps de recherche individuelle, puis interroger un élève en lui demandant de justifier sa proposition.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Réponses attendues</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B et</a:t>
            </a:r>
            <a:r>
              <a:rPr lang="fr-FR" baseline="0" dirty="0">
                <a:latin typeface="Calibri" panose="020F0502020204030204" pitchFamily="34" charset="0"/>
              </a:rPr>
              <a:t> D sont les patrons d’un cube. Il manque 1 face dans l’assemblage A et 1 face de l’assemblage C n’a pas une forme carrée. </a:t>
            </a:r>
            <a:endParaRPr lang="fr-FR" dirty="0">
              <a:latin typeface="Calibri" panose="020F0502020204030204" pitchFamily="34" charset="0"/>
            </a:endParaRPr>
          </a:p>
          <a:p>
            <a:pPr marL="0"/>
            <a:r>
              <a:rPr lang="fr-FR" i="0" baseline="0" dirty="0">
                <a:latin typeface="Calibri" panose="020F0502020204030204" pitchFamily="34" charset="0"/>
              </a:rPr>
              <a:t>Valider collectivement en pliant les assemblages de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87D que vous aurez préalablement découpés. Entourer les patrons de cube et barrer ceux qui n’en sont pas.</a:t>
            </a:r>
            <a:endParaRPr lang="fr-FR" i="0" dirty="0">
              <a:latin typeface="Calibri" panose="020F0502020204030204" pitchFamily="34" charset="0"/>
            </a:endParaRPr>
          </a:p>
          <a:p>
            <a:pPr marL="0"/>
            <a:endParaRPr lang="is-IS" i="1"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4039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Vous allez maintenant compléter un assemblage pour</a:t>
            </a:r>
            <a:r>
              <a:rPr lang="fr-FR" i="1" baseline="0" dirty="0">
                <a:latin typeface="Calibri" panose="020F0502020204030204" pitchFamily="34" charset="0"/>
              </a:rPr>
              <a:t> qu’il devienne le patron d’un cube.</a:t>
            </a:r>
          </a:p>
          <a:p>
            <a:pPr marL="0"/>
            <a:r>
              <a:rPr lang="fr-FR" i="1" baseline="0" dirty="0">
                <a:latin typeface="Calibri" panose="020F0502020204030204" pitchFamily="34" charset="0"/>
              </a:rPr>
              <a:t>Que faut-il pour que l’assemblage soit le patron d’un cube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faces carrées qui forme un cube en les pliant.</a:t>
            </a:r>
          </a:p>
          <a:p>
            <a:pPr marL="0"/>
            <a:r>
              <a:rPr lang="fr-FR" i="0" baseline="0" dirty="0">
                <a:latin typeface="Calibri" panose="020F0502020204030204" pitchFamily="34" charset="0"/>
              </a:rPr>
              <a:t>Insister sur le positionnement des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faces carrées qui ne doivent pas être mises au hasard.</a:t>
            </a:r>
          </a:p>
          <a:p>
            <a:pPr marL="0"/>
            <a:r>
              <a:rPr lang="fr-FR" i="0" dirty="0">
                <a:latin typeface="Calibri" panose="020F0502020204030204" pitchFamily="34" charset="0"/>
              </a:rPr>
              <a:t>Distribuer</a:t>
            </a:r>
            <a:r>
              <a:rPr lang="fr-FR" i="0" baseline="0" dirty="0">
                <a:latin typeface="Calibri" panose="020F0502020204030204" pitchFamily="34" charset="0"/>
              </a:rPr>
              <a:t>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87E.</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97797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Laisser un temps individuel de travail. Circuler pour aider et repérer les propositions</a:t>
            </a:r>
            <a:r>
              <a:rPr lang="fr-FR" i="0" baseline="0" dirty="0">
                <a:latin typeface="Calibri" panose="020F0502020204030204" pitchFamily="34" charset="0"/>
              </a:rPr>
              <a:t> intéressantes. Puis, interroger un ou plusieurs élèves et compléter l’assemblage. Les élèves proposeront certainement plusieurs solutions possibles. En traiter quelques unes au tableau en les effaçant l’une après l’autre ou en dessinant chaque assemblage sur une affiche par exemple.</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86643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18</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58146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dirty="0">
                <a:latin typeface="Calibri" panose="020F0502020204030204" pitchFamily="34" charset="0"/>
              </a:rPr>
              <a:t>Distribuer la fiche</a:t>
            </a:r>
            <a:r>
              <a:rPr lang="fr-FR" b="1" baseline="0" dirty="0">
                <a:latin typeface="Calibri" panose="020F0502020204030204" pitchFamily="34" charset="0"/>
              </a:rPr>
              <a:t> photocopiable n°</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1" baseline="0" dirty="0">
                <a:latin typeface="Calibri" panose="020F0502020204030204" pitchFamily="34" charset="0"/>
              </a:rPr>
              <a:t>87A.</a:t>
            </a:r>
          </a:p>
          <a:p>
            <a:pPr marL="0"/>
            <a:r>
              <a:rPr lang="fr-FR" i="1" baseline="0" dirty="0">
                <a:latin typeface="Calibri" panose="020F0502020204030204" pitchFamily="34" charset="0"/>
              </a:rPr>
              <a:t>Vous allez découper le contour de cet assemblage. </a:t>
            </a:r>
            <a:r>
              <a:rPr lang="fr-FR" i="1" dirty="0">
                <a:latin typeface="Calibri" panose="020F0502020204030204" pitchFamily="34" charset="0"/>
              </a:rPr>
              <a:t>C’est-à-dire qu’il</a:t>
            </a:r>
            <a:r>
              <a:rPr lang="fr-FR" i="1" strike="noStrike" baseline="0" dirty="0">
                <a:latin typeface="Calibri" panose="020F0502020204030204" pitchFamily="34" charset="0"/>
              </a:rPr>
              <a:t> faut découper en suivant les traits extérieurs, pas ceux à l’intérieur </a:t>
            </a:r>
            <a:r>
              <a:rPr lang="fr-FR" i="1" baseline="0" dirty="0">
                <a:latin typeface="Calibri" panose="020F0502020204030204" pitchFamily="34" charset="0"/>
              </a:rPr>
              <a:t>de la figure. Attention, vous devez être très précis.</a:t>
            </a:r>
            <a:r>
              <a:rPr lang="fr-FR" i="0" baseline="0" dirty="0">
                <a:latin typeface="Calibri" panose="020F0502020204030204" pitchFamily="34" charset="0"/>
              </a:rPr>
              <a:t> Repasser en rouge le contour de la figure au tableau.</a:t>
            </a:r>
            <a:r>
              <a:rPr lang="fr-FR" i="1" baseline="0" dirty="0">
                <a:latin typeface="Calibri" panose="020F0502020204030204" pitchFamily="34" charset="0"/>
              </a:rPr>
              <a:t> Vous devez suivre les segments en rouge.</a:t>
            </a:r>
          </a:p>
          <a:p>
            <a:pPr marL="0"/>
            <a:r>
              <a:rPr lang="fr-FR" i="0" baseline="0" dirty="0">
                <a:latin typeface="Calibri" panose="020F0502020204030204" pitchFamily="34" charset="0"/>
              </a:rPr>
              <a:t>Laisser un temps de découpage. Circuler pour aider les élèves à découper. </a:t>
            </a:r>
          </a:p>
          <a:p>
            <a:pPr marL="0"/>
            <a:r>
              <a:rPr lang="fr-FR" i="1" baseline="0" dirty="0">
                <a:latin typeface="Calibri" panose="020F0502020204030204" pitchFamily="34" charset="0"/>
              </a:rPr>
              <a:t>Dans cet assemblage, combien de formes y a-t-il et connaissez-vous leur nom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r>
              <a:rPr lang="is-IS" i="1" baseline="0" dirty="0">
                <a:latin typeface="Calibri" panose="020F0502020204030204" pitchFamily="34" charset="0"/>
              </a:rPr>
              <a:t>→ Il y a 6</a:t>
            </a:r>
            <a:r>
              <a:rPr lang="fr-FR" b="0" i="0" u="none" strike="noStrike" cap="none" dirty="0">
                <a:solidFill>
                  <a:schemeClr val="dk1"/>
                </a:solidFill>
                <a:effectLst/>
                <a:latin typeface="Calibri" panose="020F0502020204030204" pitchFamily="34" charset="0"/>
                <a:ea typeface="Calibri"/>
                <a:cs typeface="Calibri"/>
                <a:sym typeface="Calibri"/>
              </a:rPr>
              <a:t> </a:t>
            </a:r>
            <a:r>
              <a:rPr lang="is-IS" i="1" baseline="0" dirty="0">
                <a:latin typeface="Calibri" panose="020F0502020204030204" pitchFamily="34" charset="0"/>
              </a:rPr>
              <a:t>carrés.</a:t>
            </a:r>
          </a:p>
          <a:p>
            <a:pPr marL="0"/>
            <a:r>
              <a:rPr lang="fr-FR" i="0" dirty="0">
                <a:latin typeface="Calibri" panose="020F0502020204030204" pitchFamily="34" charset="0"/>
              </a:rPr>
              <a:t>E</a:t>
            </a:r>
            <a:r>
              <a:rPr lang="fr-FR" dirty="0">
                <a:latin typeface="Calibri" panose="020F0502020204030204" pitchFamily="34" charset="0"/>
              </a:rPr>
              <a:t>ngager</a:t>
            </a:r>
            <a:r>
              <a:rPr lang="fr-FR" i="0" baseline="0" dirty="0">
                <a:latin typeface="Calibri" panose="020F0502020204030204" pitchFamily="34" charset="0"/>
              </a:rPr>
              <a:t> une discussion sur l’utilité d’un tel assemblage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à quoi peut servir cet assemblage de formes carrées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a:r>
              <a:rPr lang="fr-FR" i="0" baseline="0" dirty="0">
                <a:latin typeface="Calibri" panose="020F0502020204030204" pitchFamily="34" charset="0"/>
              </a:rPr>
              <a:t>Si l’idée de plier pour former un solide n’émerge pas, relancer la discussion en posant une question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cet assemblage va permettre de construire un solide que vous connaissez, qui a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faces qui sont des carrés, lequel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r>
              <a:rPr lang="is-IS" i="1" baseline="0" dirty="0">
                <a:latin typeface="Calibri" panose="020F0502020204030204" pitchFamily="34" charset="0"/>
              </a:rPr>
              <a:t>→ Un cube.</a:t>
            </a:r>
          </a:p>
          <a:p>
            <a:pPr marL="0"/>
            <a:r>
              <a:rPr lang="is-IS" i="1" baseline="0" dirty="0">
                <a:latin typeface="Calibri" panose="020F0502020204030204" pitchFamily="34" charset="0"/>
              </a:rPr>
              <a:t>Aujourd’hui, nous allons donc apprendre à </a:t>
            </a:r>
            <a:r>
              <a:rPr lang="is-IS" i="1" dirty="0">
                <a:latin typeface="Calibri" panose="020F0502020204030204" pitchFamily="34" charset="0"/>
              </a:rPr>
              <a:t>reconnaitre des assemblages de formes qui permettent de construire</a:t>
            </a:r>
            <a:r>
              <a:rPr lang="is-IS" i="1" baseline="0" dirty="0">
                <a:latin typeface="Calibri" panose="020F0502020204030204" pitchFamily="34" charset="0"/>
              </a:rPr>
              <a:t> un solide.</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15134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Lire la consigne</a:t>
            </a:r>
            <a:r>
              <a:rPr lang="fr-FR" dirty="0">
                <a:latin typeface="Calibri" panose="020F0502020204030204" pitchFamily="34" charset="0"/>
              </a:rPr>
              <a:t>. </a:t>
            </a:r>
            <a:r>
              <a:rPr lang="fr-FR" i="1" dirty="0">
                <a:latin typeface="Calibri" panose="020F0502020204030204" pitchFamily="34" charset="0"/>
              </a:rPr>
              <a:t>Cet assemblage a bien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carrés qui pourraient être les faces d'un cube mais cela ne suffit pas toujours pour construire le solide. Comment</a:t>
            </a:r>
            <a:r>
              <a:rPr lang="fr-FR" i="1" baseline="0" dirty="0">
                <a:latin typeface="Calibri" panose="020F0502020204030204" pitchFamily="34" charset="0"/>
              </a:rPr>
              <a:t> allez-vous faire pour </a:t>
            </a:r>
            <a:r>
              <a:rPr lang="fr-FR" i="1" dirty="0">
                <a:latin typeface="Calibri" panose="020F0502020204030204" pitchFamily="34" charset="0"/>
              </a:rPr>
              <a:t>vérifier que l'on peut bien construire</a:t>
            </a:r>
            <a:r>
              <a:rPr lang="fr-FR" i="1" baseline="0" dirty="0">
                <a:latin typeface="Calibri" panose="020F0502020204030204" pitchFamily="34" charset="0"/>
              </a:rPr>
              <a:t> un cube avec cet assemblage de carrés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endParaRPr lang="fr-FR" i="1" baseline="0" dirty="0">
              <a:latin typeface="Calibri" panose="020F0502020204030204" pitchFamily="34" charset="0"/>
            </a:endParaRPr>
          </a:p>
          <a:p>
            <a:pPr marL="0"/>
            <a:r>
              <a:rPr lang="fr-FR" i="0" baseline="0" dirty="0">
                <a:latin typeface="Calibri" panose="020F0502020204030204" pitchFamily="34" charset="0"/>
              </a:rPr>
              <a:t>Faire émerger qu’il est nécessaire de plier en suivant les côtés des carrés, puis relancer un temps de manipulation. Circuler pour aider à plier.</a:t>
            </a:r>
          </a:p>
          <a:p>
            <a:pPr marL="0"/>
            <a:r>
              <a:rPr lang="fr-FR" i="0" baseline="0" dirty="0">
                <a:latin typeface="Calibri" panose="020F0502020204030204" pitchFamily="34" charset="0"/>
              </a:rPr>
              <a:t>En collectif, utiliser le même patron agrandi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87A) pour réaliser les pliages devant les élèves. Plier et déplier plusieurs fois pour faire constater que le cube est bien fermé. Vous pouvez faire le parallèle avec une boite.</a:t>
            </a:r>
          </a:p>
          <a:p>
            <a:pPr marL="0"/>
            <a:r>
              <a:rPr lang="fr-FR" i="1" baseline="0" dirty="0">
                <a:latin typeface="Calibri" panose="020F0502020204030204" pitchFamily="34" charset="0"/>
              </a:rPr>
              <a:t>On appelle cet assemblage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un patron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il permet de construire un solide.</a:t>
            </a:r>
            <a:r>
              <a:rPr lang="fr-FR" i="0" baseline="0" dirty="0">
                <a:latin typeface="Calibri" panose="020F0502020204030204" pitchFamily="34" charset="0"/>
              </a:rPr>
              <a:t> Écrire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un patron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sur le tableau.</a:t>
            </a:r>
          </a:p>
          <a:p>
            <a:pPr marL="0"/>
            <a:r>
              <a:rPr lang="fr-FR" i="1" baseline="0" dirty="0">
                <a:latin typeface="Calibri" panose="020F0502020204030204" pitchFamily="34" charset="0"/>
              </a:rPr>
              <a:t>Le patron d’un solide est composé des faces du solide. Il faut donc qu’il y ait exactement le même nombre de faces et qu’elles aient la même forme que dans le solide. Ici, on ne peut pas avoir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faces</a:t>
            </a:r>
            <a:r>
              <a:rPr lang="fr-FR" i="1" u="none" baseline="0" dirty="0">
                <a:latin typeface="Calibri" panose="020F0502020204030204" pitchFamily="34" charset="0"/>
              </a:rPr>
              <a: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658299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Plusieurs assemblages vont s’afficher et vous allez chercher si ces assemblages permettent de construire un cube ou non. </a:t>
            </a:r>
          </a:p>
          <a:p>
            <a:pPr marL="0"/>
            <a:r>
              <a:rPr lang="fr-FR" i="0" baseline="0" dirty="0">
                <a:latin typeface="Calibri" panose="020F0502020204030204" pitchFamily="34" charset="0"/>
              </a:rPr>
              <a:t>Faire reformuler par un ou plusieurs élèves.</a:t>
            </a:r>
            <a:endParaRPr lang="fr-FR" i="0"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35414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Laisser un temps court de recherche individuelle. Puis, interroger plusieurs élèves et leur demander de justifier leur choix.</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a:t>
            </a:r>
            <a:r>
              <a:rPr lang="is-IS" b="0" i="0" baseline="0" dirty="0">
                <a:latin typeface="Calibri" panose="020F0502020204030204" pitchFamily="34" charset="0"/>
              </a:rPr>
              <a:t>N</a:t>
            </a:r>
            <a:r>
              <a:rPr lang="is-IS" i="0" baseline="0" dirty="0">
                <a:latin typeface="Calibri" panose="020F0502020204030204" pitchFamily="34" charset="0"/>
              </a:rPr>
              <a:t>on, car il manque 1 face. </a:t>
            </a:r>
            <a:r>
              <a:rPr lang="fr-FR" i="0" baseline="0" dirty="0">
                <a:latin typeface="Calibri" panose="020F0502020204030204" pitchFamily="34" charset="0"/>
              </a:rPr>
              <a:t>S</a:t>
            </a:r>
            <a:r>
              <a:rPr lang="is-IS" i="0" baseline="0" dirty="0">
                <a:latin typeface="Calibri" panose="020F0502020204030204" pitchFamily="34" charset="0"/>
              </a:rPr>
              <a:t>i on rabat les faces des côtés, il manquerait une face.</a:t>
            </a:r>
          </a:p>
          <a:p>
            <a:pPr marL="0"/>
            <a:r>
              <a:rPr lang="is-IS" i="1" baseline="0" dirty="0">
                <a:latin typeface="Calibri" panose="020F0502020204030204" pitchFamily="34" charset="0"/>
              </a:rPr>
              <a:t>Ce n’est pas la peine de plier l’assemblage, on sait déjà que ce n’est pas un patron d’un cube.</a:t>
            </a:r>
            <a:endParaRPr lang="fr-FR" i="0" baseline="0"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44700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is-IS" i="0" baseline="0" dirty="0">
                <a:latin typeface="Calibri" panose="020F0502020204030204" pitchFamily="34" charset="0"/>
              </a:rPr>
              <a:t>Même démarche.</a:t>
            </a:r>
            <a:endParaRPr lang="fr-FR" b="1" i="0" baseline="0" dirty="0">
              <a:latin typeface="Calibri" panose="020F0502020204030204" pitchFamily="34" charset="0"/>
            </a:endParaRPr>
          </a:p>
          <a:p>
            <a:pPr marL="0"/>
            <a:r>
              <a:rPr lang="fr-FR" b="1" i="0" baseline="0"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is-IS" b="0" i="0" baseline="0" dirty="0">
                <a:latin typeface="Calibri" panose="020F0502020204030204" pitchFamily="34" charset="0"/>
              </a:rPr>
              <a:t>N</a:t>
            </a:r>
            <a:r>
              <a:rPr lang="is-IS" i="0" baseline="0" dirty="0">
                <a:latin typeface="Calibri" panose="020F0502020204030204" pitchFamily="34" charset="0"/>
              </a:rPr>
              <a:t>on, car il y a 1 face en forme de triangle à la place d’un carré</a:t>
            </a:r>
            <a:r>
              <a:rPr lang="is-IS" i="0" dirty="0">
                <a:latin typeface="Calibri" panose="020F0502020204030204" pitchFamily="34" charset="0"/>
              </a:rPr>
              <a:t>.</a:t>
            </a:r>
          </a:p>
          <a:p>
            <a:pPr marL="0"/>
            <a:r>
              <a:rPr lang="is-IS" i="0" baseline="0" dirty="0">
                <a:latin typeface="Calibri" panose="020F0502020204030204" pitchFamily="34" charset="0"/>
              </a:rPr>
              <a:t>Verbaliser qu’il n’est pas nécessaire de plier l’assemblage pour vérifier.</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02784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is-IS" b="0" i="0" baseline="0" dirty="0">
                <a:latin typeface="Calibri" panose="020F0502020204030204" pitchFamily="34" charset="0"/>
              </a:rPr>
              <a:t>Faire verbaliser qu’ici, le nombre et la forme des faces sont bien ce qui est attendu pour un cube. </a:t>
            </a:r>
            <a:r>
              <a:rPr lang="fr-FR" b="0" i="0" baseline="0" dirty="0">
                <a:latin typeface="Calibri" panose="020F0502020204030204" pitchFamily="34" charset="0"/>
              </a:rPr>
              <a:t>I</a:t>
            </a:r>
            <a:r>
              <a:rPr lang="is-IS" b="0" i="0" baseline="0" dirty="0">
                <a:latin typeface="Calibri" panose="020F0502020204030204" pitchFamily="34" charset="0"/>
              </a:rPr>
              <a:t>l faut donc plier ou imaginer que l’on plie pour vérifier.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is-IS" b="0" i="0" baseline="0" dirty="0">
                <a:latin typeface="Calibri" panose="020F0502020204030204" pitchFamily="34" charset="0"/>
              </a:rPr>
              <a:t>Distribuer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is-IS" b="0" i="0" baseline="0" dirty="0">
                <a:latin typeface="Calibri" panose="020F0502020204030204" pitchFamily="34" charset="0"/>
              </a:rPr>
              <a:t>87B et laisser un temps aux élèves pour découper et plier l’assemblage. </a:t>
            </a:r>
            <a:endParaRPr lang="is-IS" i="0" baseline="0" dirty="0">
              <a:latin typeface="Calibri" panose="020F0502020204030204" pitchFamily="34" charset="0"/>
            </a:endParaRPr>
          </a:p>
          <a:p>
            <a:pPr marL="0"/>
            <a:r>
              <a:rPr lang="fr-FR" b="1" i="0" baseline="0"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a:t>
            </a:r>
            <a:r>
              <a:rPr lang="is-IS" b="0" i="0" baseline="0" dirty="0">
                <a:latin typeface="Calibri" panose="020F0502020204030204" pitchFamily="34" charset="0"/>
              </a:rPr>
              <a:t>Oui. Il y a bien 6 carrés et si on plie on obtient bien un cube.</a:t>
            </a:r>
            <a:endParaRPr lang="is-IS"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0177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is-IS" b="0" i="0" baseline="0" dirty="0">
                <a:latin typeface="Calibri" panose="020F0502020204030204" pitchFamily="34" charset="0"/>
              </a:rPr>
              <a:t>N</a:t>
            </a:r>
            <a:r>
              <a:rPr lang="is-IS" i="0" baseline="0" dirty="0">
                <a:latin typeface="Calibri" panose="020F0502020204030204" pitchFamily="34" charset="0"/>
              </a:rPr>
              <a:t>on, car une face n’est pas un carré.</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is-IS" i="0" baseline="0" dirty="0">
                <a:latin typeface="Calibri" panose="020F0502020204030204" pitchFamily="34" charset="0"/>
              </a:rPr>
              <a:t>Verbaliser qu’il n’est pas nécessaire de plier l’assemblage pour vérifier.</a:t>
            </a:r>
          </a:p>
          <a:p>
            <a:pPr marL="0"/>
            <a:endParaRPr lang="is-IS" i="1"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7825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is-IS" dirty="0">
                <a:latin typeface="Calibri" panose="020F0502020204030204" pitchFamily="34" charset="0"/>
                <a:cs typeface="Calibri"/>
              </a:rPr>
              <a:t>Pour cet assemblage, laisser les élèves</a:t>
            </a:r>
            <a:r>
              <a:rPr lang="is-IS" baseline="0" dirty="0">
                <a:latin typeface="Calibri" panose="020F0502020204030204" pitchFamily="34" charset="0"/>
                <a:cs typeface="Calibri"/>
              </a:rPr>
              <a:t> s’exprimer. Puis, en collectif, utiliser l’assemblage de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is-IS" baseline="0" dirty="0">
                <a:latin typeface="Calibri" panose="020F0502020204030204" pitchFamily="34" charset="0"/>
                <a:cs typeface="Calibri"/>
              </a:rPr>
              <a:t>87C, que vous aurez préalablement découpé, pour montrer qu’il n’est pas possible de construire un cube.</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a:t>
            </a:r>
            <a:r>
              <a:rPr lang="is-IS" b="0" i="0" baseline="0" dirty="0">
                <a:latin typeface="Calibri" panose="020F0502020204030204" pitchFamily="34" charset="0"/>
              </a:rPr>
              <a:t>N</a:t>
            </a:r>
            <a:r>
              <a:rPr lang="is-IS" i="0" baseline="0" dirty="0">
                <a:latin typeface="Calibri" panose="020F0502020204030204" pitchFamily="34" charset="0"/>
              </a:rPr>
              <a:t>on, on ne peut pas obtenir un cube en pliant cet assemblage, car des faces se superposent l’une sur l’autre et il y a des faces vides.</a:t>
            </a:r>
          </a:p>
          <a:p>
            <a:pPr marL="0"/>
            <a:r>
              <a:rPr lang="is-IS" i="1" baseline="0" dirty="0">
                <a:latin typeface="Calibri" panose="020F0502020204030204" pitchFamily="34" charset="0"/>
              </a:rPr>
              <a:t>Nous avons ici le bon nombre de faces (6) et la bonne forme (carrée), mais cela ne suffit pas pour obtenir le patron du cube. Les faces carrés doivent être positionnées d’une certaine manière pour permettre de construire un cube.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12333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203BE3FC-CA7F-FDC4-AF4E-0DAEB5A3B4A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3" name="Google Shape;21;p35">
            <a:extLst>
              <a:ext uri="{FF2B5EF4-FFF2-40B4-BE49-F238E27FC236}">
                <a16:creationId xmlns:a16="http://schemas.microsoft.com/office/drawing/2014/main" id="{E5B934AF-BB1A-4C3E-ED48-AA208B470C17}"/>
              </a:ext>
            </a:extLst>
          </p:cNvPr>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1;p35">
            <a:extLst>
              <a:ext uri="{FF2B5EF4-FFF2-40B4-BE49-F238E27FC236}">
                <a16:creationId xmlns:a16="http://schemas.microsoft.com/office/drawing/2014/main" id="{6C838B6E-71CA-4F4B-253B-292D2D246DD1}"/>
              </a:ext>
            </a:extLst>
          </p:cNvPr>
          <p:cNvSpPr txBox="1">
            <a:spLocks noGrp="1"/>
          </p:cNvSpPr>
          <p:nvPr>
            <p:ph type="title" hasCustomPrompt="1"/>
          </p:nvPr>
        </p:nvSpPr>
        <p:spPr>
          <a:xfrm>
            <a:off x="0" y="-1"/>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53"/>
        <p:cNvGrpSpPr/>
        <p:nvPr/>
      </p:nvGrpSpPr>
      <p:grpSpPr>
        <a:xfrm>
          <a:off x="0" y="0"/>
          <a:ext cx="0" cy="0"/>
          <a:chOff x="0" y="0"/>
          <a:chExt cx="0" cy="0"/>
        </a:xfrm>
      </p:grpSpPr>
      <p:sp>
        <p:nvSpPr>
          <p:cNvPr id="54" name="Google Shape;54;p45"/>
          <p:cNvSpPr/>
          <p:nvPr/>
        </p:nvSpPr>
        <p:spPr>
          <a:xfrm>
            <a:off x="0" y="0"/>
            <a:ext cx="9144000" cy="476672"/>
          </a:xfrm>
          <a:prstGeom prst="rect">
            <a:avLst/>
          </a:prstGeom>
          <a:solidFill>
            <a:srgbClr val="EC527E"/>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 name="Google Shape;21;p35">
            <a:extLst>
              <a:ext uri="{FF2B5EF4-FFF2-40B4-BE49-F238E27FC236}">
                <a16:creationId xmlns:a16="http://schemas.microsoft.com/office/drawing/2014/main" id="{12E84CE7-E12C-C847-8C17-CED0A54F4F4F}"/>
              </a:ext>
            </a:extLst>
          </p:cNvPr>
          <p:cNvSpPr txBox="1">
            <a:spLocks noGrp="1"/>
          </p:cNvSpPr>
          <p:nvPr>
            <p:ph type="title" hasCustomPrompt="1"/>
          </p:nvPr>
        </p:nvSpPr>
        <p:spPr>
          <a:xfrm>
            <a:off x="0" y="-1"/>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765AAACE-E01C-8CB0-99E4-F495770C32C7}"/>
              </a:ext>
            </a:extLst>
          </p:cNvPr>
          <p:cNvSpPr txBox="1">
            <a:spLocks noGrp="1"/>
          </p:cNvSpPr>
          <p:nvPr>
            <p:ph type="title" hasCustomPrompt="1"/>
          </p:nvPr>
        </p:nvSpPr>
        <p:spPr>
          <a:xfrm>
            <a:off x="0" y="-1"/>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632B868E-4C89-399F-3627-86C7ACC083F9}"/>
              </a:ext>
            </a:extLst>
          </p:cNvPr>
          <p:cNvSpPr txBox="1">
            <a:spLocks noGrp="1"/>
          </p:cNvSpPr>
          <p:nvPr>
            <p:ph type="title" hasCustomPrompt="1"/>
          </p:nvPr>
        </p:nvSpPr>
        <p:spPr>
          <a:xfrm>
            <a:off x="0" y="-1"/>
            <a:ext cx="6029608" cy="476673"/>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Devoirs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Google Shape;21;p35">
            <a:extLst>
              <a:ext uri="{FF2B5EF4-FFF2-40B4-BE49-F238E27FC236}">
                <a16:creationId xmlns:a16="http://schemas.microsoft.com/office/drawing/2014/main" id="{44AE047F-1757-F1E7-9F24-34908209D4BE}"/>
              </a:ext>
            </a:extLst>
          </p:cNvPr>
          <p:cNvSpPr txBox="1">
            <a:spLocks noGrp="1"/>
          </p:cNvSpPr>
          <p:nvPr>
            <p:ph type="title" hasCustomPrompt="1"/>
          </p:nvPr>
        </p:nvSpPr>
        <p:spPr>
          <a:xfrm>
            <a:off x="0" y="-1"/>
            <a:ext cx="6029608"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Leçon</a:t>
            </a:r>
            <a:endParaRPr dirty="0"/>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 name="Google Shape;21;p35">
            <a:extLst>
              <a:ext uri="{FF2B5EF4-FFF2-40B4-BE49-F238E27FC236}">
                <a16:creationId xmlns:a16="http://schemas.microsoft.com/office/drawing/2014/main" id="{F6A3185D-5884-4553-B3FD-AE70175654CB}"/>
              </a:ext>
            </a:extLst>
          </p:cNvPr>
          <p:cNvSpPr txBox="1">
            <a:spLocks noGrp="1"/>
          </p:cNvSpPr>
          <p:nvPr>
            <p:ph type="title" hasCustomPrompt="1"/>
          </p:nvPr>
        </p:nvSpPr>
        <p:spPr>
          <a:xfrm>
            <a:off x="0" y="-1"/>
            <a:ext cx="6029608" cy="476673"/>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a:t>
            </a:r>
            <a:r>
              <a:rPr lang="fr-FR"/>
              <a:t>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87. Les patrons du cube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C44DC74-3484-328C-DA61-A73528AB739D}"/>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EAD36C99-BCC8-780C-0A00-1058B1F23FDB}"/>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06D0B1C6-11F7-5902-EBF6-6DE6018799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8955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C03F7DC1-F29E-F7D6-8127-45C3841480CD}"/>
              </a:ext>
            </a:extLst>
          </p:cNvPr>
          <p:cNvSpPr>
            <a:spLocks noGrp="1"/>
          </p:cNvSpPr>
          <p:nvPr>
            <p:ph type="title"/>
          </p:nvPr>
        </p:nvSpPr>
        <p:spPr/>
        <p:txBody>
          <a:bodyPr/>
          <a:lstStyle/>
          <a:p>
            <a:endParaRPr lang="fr-FR"/>
          </a:p>
        </p:txBody>
      </p:sp>
      <p:sp>
        <p:nvSpPr>
          <p:cNvPr id="16" name="Espace réservé du texte 15">
            <a:extLst>
              <a:ext uri="{FF2B5EF4-FFF2-40B4-BE49-F238E27FC236}">
                <a16:creationId xmlns:a16="http://schemas.microsoft.com/office/drawing/2014/main" id="{0682F259-1D17-07CD-50B1-0CBF9CE788BE}"/>
              </a:ext>
            </a:extLst>
          </p:cNvPr>
          <p:cNvSpPr>
            <a:spLocks noGrp="1"/>
          </p:cNvSpPr>
          <p:nvPr>
            <p:ph type="body" idx="1"/>
          </p:nvPr>
        </p:nvSpPr>
        <p:spPr/>
        <p:txBody>
          <a:bodyPr/>
          <a:lstStyle/>
          <a:p>
            <a:endParaRPr lang="fr-FR"/>
          </a:p>
        </p:txBody>
      </p:sp>
      <p:pic>
        <p:nvPicPr>
          <p:cNvPr id="18" name="Image 17">
            <a:extLst>
              <a:ext uri="{FF2B5EF4-FFF2-40B4-BE49-F238E27FC236}">
                <a16:creationId xmlns:a16="http://schemas.microsoft.com/office/drawing/2014/main" id="{004ACE0F-84D9-302F-9976-5397874442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44340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4121C22-CB8A-24E4-AB9A-1D984D03B313}"/>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91DEE5C3-CBC0-96E4-F72E-07BAF063D610}"/>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222D5C03-3AB7-CD6A-66C4-7B5D557B4EB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1041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85342CC-A162-1ECD-01D4-F51AE9E2A40F}"/>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C9EA5111-F99D-98C3-285E-66E95FB9CB6E}"/>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F94C650D-80AF-F938-F3BF-ADD4862C28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86804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76E2EB7F-C48D-C5EB-77BD-7487013FB81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35C1FA9-4EBE-40A6-D7BA-CFA26E38A5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6E5A042-CF57-79FB-62C9-51DA894A609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E6A2998-1F1E-8688-0B9E-489A4EDFDC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26CCC4C-EE01-6DEE-5D9F-CBE4579B430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610AA29-13EE-7A72-08DD-51A279E4341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32DCFC3-A874-C133-A11F-A3618A17160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614E8E7-DF05-CF93-3119-3C32F50EBD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C994462-6F59-2A3C-7B99-BD88EC50256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C3042B9-C34A-0180-9581-E2A8FEFDAA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41465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56EA5691-8316-25B6-D2FC-84FE37749A5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F27A2BA-36DA-C5CA-3D86-7BEF1BA1153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C0BE439-BB8D-3329-0D17-8FD9DD67713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2B5DB86C-B3B9-14BE-AA8C-3CC062E7DC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62133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CFAFDE1-62E2-CD0A-CB12-FC6C09869A6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867452B-D423-AA6E-2900-9FFB35A064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481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2708C08-68D5-DE04-9520-213D34D9E6B5}"/>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E7E90AAC-EF98-1510-8429-5D2B56DC7A37}"/>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A6DD7E4A-2858-A33F-94BF-C983C26F15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33851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DD09003-A039-2065-2644-5CB55693EC83}"/>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DB74E340-B1FC-F666-F3D0-0E80AEF9E165}"/>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D805F34F-21D7-A51B-6134-0F609CF462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60236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EDDBFD4-024B-A722-4782-83996D949A5C}"/>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6AD55E16-2A5C-8C2D-F7FF-2CF93874F32B}"/>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FA9DF30-BAF8-0E92-4D22-EB61F4340E2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51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174D6CE-FCC5-866A-AF31-EBC28BBAE1AB}"/>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18EE3D9E-0C51-2BC8-DEDE-2774595A18C9}"/>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626ED76D-B121-6C52-A1B4-933F0329BC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13663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43AD9A08-5156-1F62-380C-7DBD102DD8E8}"/>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1F7827BB-CBE9-F1B5-3EAB-D978DB26D1BC}"/>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5D1F7FC-8F9D-7DB4-E500-965826C94F0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29165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172765E-AA50-214C-1CF7-D9B9CB9F1497}"/>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6A42C17E-1026-2752-089D-E51DF5D1511D}"/>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783EC401-5546-7CF5-71EF-421CBBDBA5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9485327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2CDCB022-D6ED-4713-9AAD-ABEBA02836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987</Words>
  <Application>Microsoft Office PowerPoint</Application>
  <PresentationFormat>Affichage à l'écran (4:3)</PresentationFormat>
  <Paragraphs>53</Paragraphs>
  <Slides>19</Slides>
  <Notes>19</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19</vt:i4>
      </vt:variant>
    </vt:vector>
  </HeadingPairs>
  <TitlesOfParts>
    <vt:vector size="27" baseType="lpstr">
      <vt:lpstr>Arial</vt:lpstr>
      <vt:lpstr>Calibri</vt:lpstr>
      <vt:lpstr>Calibri Light</vt:lpstr>
      <vt:lpstr>Verdana</vt:lpstr>
      <vt:lpstr>Thème Office</vt:lpstr>
      <vt:lpstr>1_Thème Office</vt:lpstr>
      <vt:lpstr>3_Thème Office</vt:lpstr>
      <vt:lpstr>7_Thème Office</vt:lpstr>
      <vt:lpstr>87. Les patrons du cube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2026-01-21T13:42:00Z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