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6" r:id="rId4"/>
    <p:sldMasterId id="2147483669" r:id="rId5"/>
    <p:sldMasterId id="2147483675" r:id="rId6"/>
    <p:sldMasterId id="2147483679" r:id="rId7"/>
    <p:sldMasterId id="2147483682" r:id="rId8"/>
  </p:sldMasterIdLst>
  <p:notesMasterIdLst>
    <p:notesMasterId r:id="rId33"/>
  </p:notesMasterIdLst>
  <p:sldIdLst>
    <p:sldId id="387" r:id="rId9"/>
    <p:sldId id="455" r:id="rId10"/>
    <p:sldId id="492" r:id="rId11"/>
    <p:sldId id="493" r:id="rId12"/>
    <p:sldId id="494" r:id="rId13"/>
    <p:sldId id="495" r:id="rId14"/>
    <p:sldId id="403" r:id="rId15"/>
    <p:sldId id="496" r:id="rId16"/>
    <p:sldId id="497" r:id="rId17"/>
    <p:sldId id="498" r:id="rId18"/>
    <p:sldId id="499" r:id="rId19"/>
    <p:sldId id="500" r:id="rId20"/>
    <p:sldId id="501" r:id="rId21"/>
    <p:sldId id="437" r:id="rId22"/>
    <p:sldId id="370" r:id="rId23"/>
    <p:sldId id="427" r:id="rId24"/>
    <p:sldId id="502" r:id="rId25"/>
    <p:sldId id="279" r:id="rId26"/>
    <p:sldId id="281" r:id="rId27"/>
    <p:sldId id="280" r:id="rId28"/>
    <p:sldId id="396" r:id="rId29"/>
    <p:sldId id="283" r:id="rId30"/>
    <p:sldId id="490" r:id="rId31"/>
    <p:sldId id="284"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8" name="pauline.negrellion" initials="pa" lastIdx="3" clrIdx="8"/>
  <p:cmAuthor id="2" name="Catherine MALLARD" initials="" lastIdx="7" clrIdx="2"/>
  <p:cmAuthor id="9" name="jennifer riviere" initials="jr" lastIdx="15" clrIdx="9"/>
  <p:cmAuthor id="3" name="Pauline Negrel-Lion" initials="" lastIdx="10" clrIdx="3"/>
  <p:cmAuthor id="10" name="yaelb06" initials="ya" lastIdx="1" clrIdx="10"/>
  <p:cmAuthor id="4" name="HACHE Caroline" initials="" lastIdx="3" clrIdx="4"/>
  <p:cmAuthor id="11" name="Christophe Dracos" initials="CD" lastIdx="13" clrIdx="11"/>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C1277A-C9ED-4BC7-BA00-0A16456CC405}" v="1" dt="2026-01-19T20:47:09.062"/>
    <p1510:client id="{2E0C6C4C-EBCE-4E4E-AF5E-336E24871D5E}" v="2" dt="2026-01-19T14:15:20.332"/>
    <p1510:client id="{95AB3241-1056-4A81-A8DF-10AF5CF802A4}" v="1" dt="2026-01-19T20:07:43.100"/>
    <p1510:client id="{AD9D585C-0201-4498-97AF-74CC5FBC1CC7}" v="1" dt="2026-01-19T20:27:29.73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66465" autoAdjust="0"/>
  </p:normalViewPr>
  <p:slideViewPr>
    <p:cSldViewPr snapToGrid="0">
      <p:cViewPr varScale="1">
        <p:scale>
          <a:sx n="73" d="100"/>
          <a:sy n="73" d="100"/>
        </p:scale>
        <p:origin x="1746" y="72"/>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a:t>
            </a:r>
            <a:r>
              <a:rPr lang="fr-FR" i="1" baseline="0" dirty="0"/>
              <a:t> apprendre à enlever 9, 19, 29 ou 39 mentalement, donc sans poser l’opération.</a:t>
            </a:r>
          </a:p>
          <a:p>
            <a:pPr marL="0" lvl="0" indent="0" algn="l" rtl="0">
              <a:spcBef>
                <a:spcPts val="0"/>
              </a:spcBef>
              <a:spcAft>
                <a:spcPts val="0"/>
              </a:spcAft>
              <a:buNone/>
            </a:pPr>
            <a:endParaRPr lang="fr-FR" i="1" dirty="0"/>
          </a:p>
        </p:txBody>
      </p:sp>
      <p:sp>
        <p:nvSpPr>
          <p:cNvPr id="104" name="Google Shape;10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1D4DF-711E-ADEB-4250-8D53096FBA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CA00A68-1062-2D73-236F-2FB1E827B75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74E2279-AC55-EA52-E1C5-7B0FF201FC70}"/>
              </a:ext>
            </a:extLst>
          </p:cNvPr>
          <p:cNvSpPr>
            <a:spLocks noGrp="1"/>
          </p:cNvSpPr>
          <p:nvPr>
            <p:ph type="body" idx="1"/>
          </p:nvPr>
        </p:nvSpPr>
        <p:spPr/>
        <p:txBody>
          <a:bodyPr/>
          <a:lstStyle/>
          <a:p>
            <a:pPr marL="0"/>
            <a:r>
              <a:rPr lang="fr-FR" i="1" dirty="0">
                <a:latin typeface="Calibri" panose="020F0502020204030204" pitchFamily="34" charset="0"/>
              </a:rPr>
              <a:t>Vous allez maintenant compléter le schéma pour calculer 182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9.</a:t>
            </a:r>
          </a:p>
          <a:p>
            <a:pPr marL="0"/>
            <a:r>
              <a:rPr lang="fr-FR" b="0" i="0" dirty="0">
                <a:latin typeface="Calibri" panose="020F0502020204030204" pitchFamily="34" charset="0"/>
              </a:rPr>
              <a:t>Passer dans les rangs pour aiguiller si nécessaire. Corriger sous la dictée d’un ou plusieurs élèves.</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173.</a:t>
            </a:r>
          </a:p>
        </p:txBody>
      </p:sp>
      <p:sp>
        <p:nvSpPr>
          <p:cNvPr id="4" name="Espace réservé du numéro de diapositive 3">
            <a:extLst>
              <a:ext uri="{FF2B5EF4-FFF2-40B4-BE49-F238E27FC236}">
                <a16:creationId xmlns:a16="http://schemas.microsoft.com/office/drawing/2014/main" id="{459867DB-EF6C-3F2F-CD96-402AD513456F}"/>
              </a:ext>
            </a:extLst>
          </p:cNvPr>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133504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E5B95-A6C3-6A7D-79FA-B671F5C53FB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75BA82E-C725-A2EB-F0D2-28068A9323F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03AD287-522B-661B-755F-1607C78D6F16}"/>
              </a:ext>
            </a:extLst>
          </p:cNvPr>
          <p:cNvSpPr>
            <a:spLocks noGrp="1"/>
          </p:cNvSpPr>
          <p:nvPr>
            <p:ph type="body" idx="1"/>
          </p:nvPr>
        </p:nvSpPr>
        <p:spPr/>
        <p:txBody>
          <a:bodyPr/>
          <a:lstStyle/>
          <a:p>
            <a:pPr marL="0"/>
            <a:r>
              <a:rPr lang="fr-FR" i="1" dirty="0">
                <a:latin typeface="Calibri" panose="020F0502020204030204" pitchFamily="34" charset="0"/>
              </a:rPr>
              <a:t>Vous allez calculer de la même façon, mais cette fois-ci, on enlève 19.</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i="0" dirty="0">
                <a:latin typeface="Calibri" panose="020F0502020204030204" pitchFamily="34" charset="0"/>
              </a:rPr>
              <a:t> 638.</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Lors de retour collectif, faire verbaliser que pour enlever 19, il faut enlever 20 et ajouter 1.</a:t>
            </a:r>
          </a:p>
          <a:p>
            <a:endParaRPr lang="fr-FR" i="0" dirty="0"/>
          </a:p>
        </p:txBody>
      </p:sp>
      <p:sp>
        <p:nvSpPr>
          <p:cNvPr id="4" name="Espace réservé du numéro de diapositive 3">
            <a:extLst>
              <a:ext uri="{FF2B5EF4-FFF2-40B4-BE49-F238E27FC236}">
                <a16:creationId xmlns:a16="http://schemas.microsoft.com/office/drawing/2014/main" id="{BEC26D97-1661-AD37-4E7F-CDB35AF273B4}"/>
              </a:ext>
            </a:extLst>
          </p:cNvPr>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60661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DF648-9968-6A37-1E32-297EB04DFD0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670AC62-22AE-79C9-351E-A2D2358DFAA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59DF11B-9122-CC84-3745-B30D5D7F86F1}"/>
              </a:ext>
            </a:extLst>
          </p:cNvPr>
          <p:cNvSpPr>
            <a:spLocks noGrp="1"/>
          </p:cNvSpPr>
          <p:nvPr>
            <p:ph type="body" idx="1"/>
          </p:nvPr>
        </p:nvSpPr>
        <p:spPr/>
        <p:txBody>
          <a:bodyPr/>
          <a:lstStyle/>
          <a:p>
            <a:pPr marL="0"/>
            <a:r>
              <a:rPr lang="fr-FR" b="0" i="0" dirty="0">
                <a:latin typeface="Calibri" panose="020F0502020204030204" pitchFamily="34" charset="0"/>
              </a:rPr>
              <a:t>Même démarche.</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i="0" dirty="0">
                <a:latin typeface="Calibri" panose="020F0502020204030204" pitchFamily="34" charset="0"/>
              </a:rPr>
              <a:t> 512.</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Lors de retour collectif, faire verbaliser que pour enlever 29, il faut enlever 30 et ajouter 1.</a:t>
            </a:r>
          </a:p>
          <a:p>
            <a:endParaRPr lang="fr-FR" i="0" dirty="0"/>
          </a:p>
        </p:txBody>
      </p:sp>
      <p:sp>
        <p:nvSpPr>
          <p:cNvPr id="4" name="Espace réservé du numéro de diapositive 3">
            <a:extLst>
              <a:ext uri="{FF2B5EF4-FFF2-40B4-BE49-F238E27FC236}">
                <a16:creationId xmlns:a16="http://schemas.microsoft.com/office/drawing/2014/main" id="{1053A2D5-A64C-AB69-B811-6E9D485EC2CA}"/>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1618106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C41BB3-170D-9F65-DF5C-388A8B021AA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5D9BF88-D5E3-C03C-C97D-6082DDEDD55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2BBE7C2-3F1D-4880-2BB5-B72DEFEC91FF}"/>
              </a:ext>
            </a:extLst>
          </p:cNvPr>
          <p:cNvSpPr>
            <a:spLocks noGrp="1"/>
          </p:cNvSpPr>
          <p:nvPr>
            <p:ph type="body" idx="1"/>
          </p:nvPr>
        </p:nvSpPr>
        <p:spPr/>
        <p:txBody>
          <a:bodyPr/>
          <a:lstStyle/>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a:t>
            </a:r>
            <a:r>
              <a:rPr lang="fr-FR" i="0" dirty="0">
                <a:latin typeface="Calibri" panose="020F0502020204030204" pitchFamily="34" charset="0"/>
              </a:rPr>
              <a:t>434.</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Lors de retour collectif, faire verbaliser que pour enlever 39, il faut enlever 40 et ajouter 1.</a:t>
            </a:r>
          </a:p>
          <a:p>
            <a:endParaRPr lang="fr-FR" i="0" dirty="0"/>
          </a:p>
        </p:txBody>
      </p:sp>
      <p:sp>
        <p:nvSpPr>
          <p:cNvPr id="4" name="Espace réservé du numéro de diapositive 3">
            <a:extLst>
              <a:ext uri="{FF2B5EF4-FFF2-40B4-BE49-F238E27FC236}">
                <a16:creationId xmlns:a16="http://schemas.microsoft.com/office/drawing/2014/main" id="{78A2ECA8-88C1-674A-D6B7-43511F4E1C5E}"/>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2964692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E7B888-F1EA-003F-BC67-795F5C53B83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174DF5E-A630-14C7-E950-3EF15A13707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66C9C32-5A09-402E-41DC-D7C2CE1D433C}"/>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Maintenant, vous allez enlever 9, 19, 29 ou 39 mais sans utiliser le schéma. Vous pouvez écrire les résultats intermédiaires, par exemple, pour enlever 9 à un nombre, vous pouvez écrire sur votre ardoise le résultat lorsqu’on enlève 10, puis vous ajoutez 1 et vous écrivez le résultat final. Attention, dans les calculs, on enlève 9 ou 19 ou 29 ou 39, soyez attentifs.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Laisser le schéma en différenciation. </a:t>
            </a:r>
            <a:endParaRPr lang="fr-FR" i="0" dirty="0">
              <a:latin typeface="Calibri" panose="020F0502020204030204" pitchFamily="34" charset="0"/>
            </a:endParaRPr>
          </a:p>
          <a:p>
            <a:endParaRPr lang="fr-FR" i="1" dirty="0"/>
          </a:p>
        </p:txBody>
      </p:sp>
      <p:sp>
        <p:nvSpPr>
          <p:cNvPr id="4" name="Espace réservé du numéro de diapositive 3">
            <a:extLst>
              <a:ext uri="{FF2B5EF4-FFF2-40B4-BE49-F238E27FC236}">
                <a16:creationId xmlns:a16="http://schemas.microsoft.com/office/drawing/2014/main" id="{7E93B4F1-B244-91B4-61BC-3158E670D2AF}"/>
              </a:ext>
            </a:extLst>
          </p:cNvPr>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8385124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 un temps de travail individuel, puis, interroger un élève en lui demandant</a:t>
            </a:r>
            <a:r>
              <a:rPr lang="fr-FR" baseline="0" dirty="0">
                <a:latin typeface="Calibri" panose="020F0502020204030204" pitchFamily="34" charset="0"/>
              </a:rPr>
              <a:t> de justifier. Faire valider par un autre, puis compléter les pointillés.</a:t>
            </a:r>
            <a:endParaRPr lang="fr-FR"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dirty="0">
                <a:latin typeface="Calibri" panose="020F0502020204030204" pitchFamily="34" charset="0"/>
              </a:rPr>
              <a:t>:</a:t>
            </a:r>
            <a:r>
              <a:rPr lang="fr-FR" b="1" i="0" u="none" dirty="0">
                <a:latin typeface="Calibri" panose="020F0502020204030204" pitchFamily="34" charset="0"/>
              </a:rPr>
              <a:t> </a:t>
            </a:r>
            <a:r>
              <a:rPr lang="fr-FR" b="0" i="0" u="none" dirty="0">
                <a:latin typeface="Calibri" panose="020F0502020204030204" pitchFamily="34" charset="0"/>
              </a:rPr>
              <a:t>315.</a:t>
            </a:r>
            <a:r>
              <a:rPr lang="fr-FR" b="0" i="0" u="none" baseline="0" dirty="0">
                <a:latin typeface="Calibri" panose="020F0502020204030204" pitchFamily="34" charset="0"/>
              </a:rPr>
              <a:t>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baseline="0" dirty="0">
                <a:latin typeface="Calibri" panose="020F0502020204030204" pitchFamily="34" charset="0"/>
              </a:rPr>
              <a:t>Lors de la correction, faire </a:t>
            </a:r>
            <a:r>
              <a:rPr lang="fr-FR" b="0" i="0" u="none" baseline="0" dirty="0">
                <a:solidFill>
                  <a:schemeClr val="tx1"/>
                </a:solidFill>
                <a:latin typeface="Calibri" panose="020F0502020204030204" pitchFamily="34" charset="0"/>
              </a:rPr>
              <a:t>verbaliser : </a:t>
            </a:r>
            <a:r>
              <a:rPr lang="fr-FR" b="0" i="1" u="none" baseline="0" dirty="0">
                <a:solidFill>
                  <a:schemeClr val="tx1"/>
                </a:solidFill>
                <a:latin typeface="Calibri" panose="020F0502020204030204" pitchFamily="34" charset="0"/>
              </a:rPr>
              <a:t>on enlève 9, c’est pareil qu’enlever 10 et ajouter 1. Donc 324</a:t>
            </a:r>
            <a:r>
              <a:rPr lang="fr-FR" b="0" i="0" u="none" strike="noStrike" cap="none" dirty="0">
                <a:solidFill>
                  <a:schemeClr val="dk1"/>
                </a:solidFill>
                <a:effectLst/>
                <a:latin typeface="Calibri" panose="020F0502020204030204" pitchFamily="34" charset="0"/>
                <a:ea typeface="Calibri"/>
                <a:cs typeface="Calibri"/>
                <a:sym typeface="Calibri"/>
              </a:rPr>
              <a:t> – </a:t>
            </a:r>
            <a:r>
              <a:rPr lang="fr-FR" b="0" i="1" u="none" baseline="0" dirty="0">
                <a:solidFill>
                  <a:schemeClr val="tx1"/>
                </a:solidFill>
                <a:latin typeface="Calibri" panose="020F0502020204030204" pitchFamily="34" charset="0"/>
              </a:rPr>
              <a:t>10, ça fait 314 car on enlève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dizaine et 314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315 car on ajoute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baseline="0" dirty="0">
                <a:solidFill>
                  <a:schemeClr val="tx1"/>
                </a:solidFill>
                <a:latin typeface="Calibri" panose="020F0502020204030204" pitchFamily="34" charset="0"/>
              </a:rPr>
              <a:t>unité.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baseline="0" dirty="0">
                <a:solidFill>
                  <a:schemeClr val="tx1"/>
                </a:solidFill>
                <a:latin typeface="Calibri" panose="020F0502020204030204" pitchFamily="34" charset="0"/>
              </a:rPr>
              <a:t>Sur l’ardoise, on aurait pu écrire 314 pour s’en rappeler puis 315, le résultat de la différence.</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390879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2EB8D-07B4-5AEE-378F-523A408C706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E7F6C9C-3294-A162-CCC8-CC6D481A48C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197DB95-125C-11BA-A521-04809C41800E}"/>
              </a:ext>
            </a:extLst>
          </p:cNvPr>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68.</a:t>
            </a:r>
          </a:p>
        </p:txBody>
      </p:sp>
      <p:sp>
        <p:nvSpPr>
          <p:cNvPr id="4" name="Espace réservé du numéro de diapositive 3">
            <a:extLst>
              <a:ext uri="{FF2B5EF4-FFF2-40B4-BE49-F238E27FC236}">
                <a16:creationId xmlns:a16="http://schemas.microsoft.com/office/drawing/2014/main" id="{B1A2D142-95C7-0E0A-509D-7412F614A8A0}"/>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308389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7312E6-60A2-43C2-72BD-52F8A1F1718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BB18DA0-5B3F-9437-AAD3-6AE40759DF1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242FFEB-B9AF-23E2-E0F1-17A6BA427E95}"/>
              </a:ext>
            </a:extLst>
          </p:cNvPr>
          <p:cNvSpPr>
            <a:spLocks noGrp="1"/>
          </p:cNvSpPr>
          <p:nvPr>
            <p:ph type="body" idx="1"/>
          </p:nvPr>
        </p:nvSpPr>
        <p:spPr/>
        <p:txBody>
          <a:bodyPr/>
          <a:lstStyle/>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561.</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Lors du retour collectif, faire verbaliser le franchissement de centaine. On enlève ici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dizaines à 60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dizaines, il reste 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dizaines soit 560. On ajoute 1 ensuite.</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26927D2C-BF84-128F-04AD-B23BCB266DA5}"/>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2128214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5" name="Google Shape;315;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0" u="none" strike="noStrike" cap="none" dirty="0">
                <a:solidFill>
                  <a:schemeClr val="dk1"/>
                </a:solidFill>
                <a:effectLst/>
                <a:latin typeface="Calibri"/>
                <a:ea typeface="Calibri"/>
                <a:cs typeface="Calibri"/>
                <a:sym typeface="Calibri"/>
              </a:rPr>
              <a:t>​Les élèves ont 2 minutes (chronomètre en main) pour compléter au stylo bleu les 9 résultats. Une fois le temps écoulé, les élèves reprennent leur crayon gris pour terminer l’exercice de fluence. Seuls les résultats justes écrits au stylo bleu seront comptabilisés pour le score de fluence de calcul. Les élèves poursuivent ensuite la fiche durant les minutes restantes de la séance.</a:t>
            </a:r>
            <a:endParaRPr lang="fr-FR" dirty="0"/>
          </a:p>
          <a:p>
            <a:pPr marL="0" lvl="0" indent="0" algn="l" rtl="0">
              <a:lnSpc>
                <a:spcPct val="100000"/>
              </a:lnSpc>
              <a:spcBef>
                <a:spcPts val="0"/>
              </a:spcBef>
              <a:spcAft>
                <a:spcPts val="0"/>
              </a:spcAft>
              <a:buSzPts val="1400"/>
              <a:buNone/>
            </a:pPr>
            <a:endParaRPr dirty="0"/>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Nous allons commencer par calculer des différences en enlevant un nombre entier de dizaines.</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59571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7" name="Google Shape;327;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51820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dirty="0"/>
          </a:p>
        </p:txBody>
      </p:sp>
      <p:sp>
        <p:nvSpPr>
          <p:cNvPr id="340" name="Google Shape;34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8974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6" name="Google Shape;34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F5687-C814-D252-AF09-736C703BF8B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F246961-1CFC-489B-8992-35C5A630F58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F479D6A-FA9B-392E-8212-251179ECC129}"/>
              </a:ext>
            </a:extLst>
          </p:cNvPr>
          <p:cNvSpPr>
            <a:spLocks noGrp="1"/>
          </p:cNvSpPr>
          <p:nvPr>
            <p:ph type="body" idx="1"/>
          </p:nvPr>
        </p:nvSpPr>
        <p:spPr/>
        <p:txBody>
          <a:bodyPr/>
          <a:lstStyle/>
          <a:p>
            <a:pPr marL="0"/>
            <a:r>
              <a:rPr lang="fr-FR" i="0" baseline="0" dirty="0">
                <a:latin typeface="Calibri" panose="020F0502020204030204" pitchFamily="34" charset="0"/>
              </a:rPr>
              <a:t>Cette partie doit être assez rythmée.</a:t>
            </a:r>
          </a:p>
          <a:p>
            <a:pPr marL="0"/>
            <a:r>
              <a:rPr lang="fr-FR" i="0" baseline="0" dirty="0">
                <a:latin typeface="Calibri" panose="020F0502020204030204" pitchFamily="34" charset="0"/>
              </a:rPr>
              <a:t>Les élèves écrivent le résultat sur l’ardoise et la lèvent. Valider d’un signe discret.</a:t>
            </a:r>
          </a:p>
          <a:p>
            <a:pPr marL="0"/>
            <a:r>
              <a:rPr lang="fr-FR" i="1" baseline="0" dirty="0">
                <a:latin typeface="Calibri" panose="020F0502020204030204" pitchFamily="34" charset="0"/>
              </a:rPr>
              <a:t>On enlève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dizaine à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dizaines, il reste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dizaines. Les unités restantes ne changent pas, puisqu’on n’en enlève pas.</a:t>
            </a:r>
          </a:p>
          <a:p>
            <a:pPr marL="0"/>
            <a:r>
              <a:rPr lang="fr-FR" b="1" i="0"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43.</a:t>
            </a:r>
            <a:endParaRPr lang="fr-FR" b="1"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1EBBDDC-1ABA-6F10-14D7-16C5F992E3E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9776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95467-DF98-410F-9890-F6671A388FF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484E39F-6599-4D16-C598-D761946497B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03E64427-F106-C4DC-0273-6B22E1589A8C}"/>
              </a:ext>
            </a:extLst>
          </p:cNvPr>
          <p:cNvSpPr>
            <a:spLocks noGrp="1"/>
          </p:cNvSpPr>
          <p:nvPr>
            <p:ph type="body" idx="1"/>
          </p:nvPr>
        </p:nvSpPr>
        <p:spPr/>
        <p:txBody>
          <a:bodyPr/>
          <a:lstStyle/>
          <a:p>
            <a:pPr marL="0"/>
            <a:r>
              <a:rPr lang="fr-FR" i="0" baseline="0" dirty="0">
                <a:latin typeface="Calibri" panose="020F0502020204030204" pitchFamily="34" charset="0"/>
              </a:rPr>
              <a:t>Même démarche.</a:t>
            </a:r>
            <a:endParaRPr lang="fr-FR" i="1" baseline="0" dirty="0">
              <a:latin typeface="Calibri" panose="020F0502020204030204" pitchFamily="34" charset="0"/>
            </a:endParaRP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476.</a:t>
            </a:r>
            <a:endParaRPr lang="fr-FR" b="1"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EAAE391C-037F-BA0A-E692-FABC4E59350E}"/>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19998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9AB884-EA7F-DD66-1B43-9A5E264AD6F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FB180AF-1880-E146-3655-5D3EF7100AF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4C65390-5085-73FA-B1DC-27ACE0FC2F86}"/>
              </a:ext>
            </a:extLst>
          </p:cNvPr>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617.</a:t>
            </a:r>
            <a:endParaRPr lang="fr-FR" b="1"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7BEF682-D7E6-ADB2-8D0F-ACCFC51BA021}"/>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45353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732CFE-5D87-6A59-B4BF-55BC70E8AED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5063AA-A374-1159-DB9D-4D71CEB750D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1DAF05D-C153-5B8E-C41F-388D084C80ED}"/>
              </a:ext>
            </a:extLst>
          </p:cNvPr>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52.</a:t>
            </a:r>
            <a:endParaRPr lang="fr-FR" b="1"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86BDD90-9262-4F76-E6E4-5576D9A5B33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2506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2820F-6B0E-6464-0834-169B4FC3765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ECD632-43F5-9F57-E1F9-5B093DECB5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63C8A62-A063-F560-91B6-BD0E0D0E140C}"/>
              </a:ext>
            </a:extLst>
          </p:cNvPr>
          <p:cNvSpPr>
            <a:spLocks noGrp="1"/>
          </p:cNvSpPr>
          <p:nvPr>
            <p:ph type="body" idx="1"/>
          </p:nvPr>
        </p:nvSpPr>
        <p:spPr/>
        <p:txBody>
          <a:bodyPr/>
          <a:lstStyle/>
          <a:p>
            <a:pPr marL="0"/>
            <a:r>
              <a:rPr lang="fr-FR" i="1" dirty="0">
                <a:latin typeface="Calibri" panose="020F0502020204030204" pitchFamily="34" charset="0"/>
              </a:rPr>
              <a:t>Nous allons maintenant voir comment enlever 9 à un nombre, puis, apprendre à enlever 19, 29 ou 39 à un nombre. Pour cela, vous allez tout d’abord vous servir d’un schéma.</a:t>
            </a:r>
          </a:p>
        </p:txBody>
      </p:sp>
      <p:sp>
        <p:nvSpPr>
          <p:cNvPr id="4" name="Espace réservé du numéro de diapositive 3">
            <a:extLst>
              <a:ext uri="{FF2B5EF4-FFF2-40B4-BE49-F238E27FC236}">
                <a16:creationId xmlns:a16="http://schemas.microsoft.com/office/drawing/2014/main" id="{94FD4698-40B9-C46D-A616-ECF09E220029}"/>
              </a:ext>
            </a:extLst>
          </p:cNvPr>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3269578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8C51D-DBAF-26A5-C37E-B345A03948B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84F6D76-F71C-71C4-7316-6BC7030E969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1584A05-CB7E-1F99-92A0-3991F5C74D54}"/>
              </a:ext>
            </a:extLst>
          </p:cNvPr>
          <p:cNvSpPr>
            <a:spLocks noGrp="1"/>
          </p:cNvSpPr>
          <p:nvPr>
            <p:ph type="body" idx="1"/>
          </p:nvPr>
        </p:nvSpPr>
        <p:spPr/>
        <p:txBody>
          <a:bodyPr/>
          <a:lstStyle/>
          <a:p>
            <a:pPr marL="0"/>
            <a:r>
              <a:rPr lang="fr-FR" i="1" dirty="0">
                <a:latin typeface="Calibri" panose="020F0502020204030204" pitchFamily="34" charset="0"/>
              </a:rPr>
              <a:t>Nous allons faire un exemple ensemble. Nous voulons calculer rapidement 265</a:t>
            </a:r>
            <a:r>
              <a:rPr lang="fr-FR" b="0" i="0" u="none" strike="noStrike" cap="none" dirty="0">
                <a:solidFill>
                  <a:schemeClr val="dk1"/>
                </a:solidFill>
                <a:effectLst/>
                <a:latin typeface="Calibri" panose="020F0502020204030204" pitchFamily="34" charset="0"/>
                <a:ea typeface="Calibri"/>
                <a:cs typeface="Calibri"/>
                <a:sym typeface="Calibri"/>
              </a:rPr>
              <a:t> – </a:t>
            </a:r>
            <a:r>
              <a:rPr lang="fr-FR" i="1" dirty="0">
                <a:latin typeface="Calibri" panose="020F0502020204030204" pitchFamily="34" charset="0"/>
              </a:rPr>
              <a:t>9. Comment peut-on faire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p>
          <a:p>
            <a:pPr marL="0"/>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236.</a:t>
            </a:r>
          </a:p>
          <a:p>
            <a:pPr marL="0"/>
            <a:r>
              <a:rPr lang="fr-FR" i="0" dirty="0">
                <a:latin typeface="Calibri" panose="020F0502020204030204" pitchFamily="34" charset="0"/>
              </a:rPr>
              <a:t>Interroger un ou plusieurs élèves, qui expliquent leurs procédures.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En calcul mental, nous avons revu que pour ajouter 9 à un nombre on pouvait ajouter 10 et enlever 1. Enlever 9, c’est </a:t>
            </a:r>
            <a:r>
              <a:rPr lang="fr-FR" i="1" u="none" baseline="0" dirty="0">
                <a:latin typeface="Calibri" panose="020F0502020204030204" pitchFamily="34" charset="0"/>
              </a:rPr>
              <a:t>l’inverse : c’est </a:t>
            </a:r>
            <a:r>
              <a:rPr lang="fr-FR" i="1" baseline="0" dirty="0">
                <a:latin typeface="Calibri" panose="020F0502020204030204" pitchFamily="34" charset="0"/>
              </a:rPr>
              <a:t>enlever 10 et ajouter 1 car c’est enlever 1 de moins que 10, il faut donc le rajouter.</a:t>
            </a:r>
            <a:endParaRPr lang="fr-FR" b="1"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E94C5C98-FE32-C20D-45BA-E0A5F6DBA9FA}"/>
              </a:ext>
            </a:extLst>
          </p:cNvPr>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805864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33BEC-F5EE-B336-F56D-BBAEBF90FA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621640C-8477-CBD7-D21B-4A97D6DFDDB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C3E4E26-55FA-5B9A-1226-705CE81EB54C}"/>
              </a:ext>
            </a:extLst>
          </p:cNvPr>
          <p:cNvSpPr>
            <a:spLocks noGrp="1"/>
          </p:cNvSpPr>
          <p:nvPr>
            <p:ph type="body" idx="1"/>
          </p:nvPr>
        </p:nvSpPr>
        <p:spPr/>
        <p:txBody>
          <a:bodyPr/>
          <a:lstStyle/>
          <a:p>
            <a:pPr marL="0"/>
            <a:r>
              <a:rPr lang="fr-FR" b="1" i="0" dirty="0">
                <a:latin typeface="Calibri" panose="020F0502020204030204" pitchFamily="34" charset="0"/>
              </a:rPr>
              <a:t>Distribuer la fiche photocopiable n°</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1" i="0" dirty="0">
                <a:latin typeface="Calibri" panose="020F0502020204030204" pitchFamily="34" charset="0"/>
              </a:rPr>
              <a:t>86 plastifiée</a:t>
            </a:r>
            <a:r>
              <a:rPr lang="fr-FR" b="1" i="1" dirty="0">
                <a:latin typeface="Calibri" panose="020F0502020204030204" pitchFamily="34" charset="0"/>
              </a:rPr>
              <a:t>.</a:t>
            </a:r>
          </a:p>
          <a:p>
            <a:pPr marL="0"/>
            <a:r>
              <a:rPr lang="fr-FR" i="1" dirty="0">
                <a:latin typeface="Calibri" panose="020F0502020204030204" pitchFamily="34" charset="0"/>
              </a:rPr>
              <a:t>Nous allons nous servir d’un schéma pour exprimer ce que nous venons de faire. Comment compléter ce schéma</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p>
          <a:p>
            <a:pPr marL="0"/>
            <a:r>
              <a:rPr lang="fr-FR" i="0" dirty="0">
                <a:latin typeface="Calibri" panose="020F0502020204030204" pitchFamily="34" charset="0"/>
              </a:rPr>
              <a:t>Compléter sous la dictée d’un ou plusieurs élèves, les élèves complètent leur schéma en même temps.</a:t>
            </a:r>
          </a:p>
          <a:p>
            <a:pPr marL="0"/>
            <a:r>
              <a:rPr lang="fr-FR" i="0" dirty="0">
                <a:latin typeface="Calibri" panose="020F0502020204030204" pitchFamily="34" charset="0"/>
              </a:rPr>
              <a:t>Reprendre éventuellement la procédure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 </a:t>
            </a:r>
            <a:r>
              <a:rPr lang="fr-FR" i="1" dirty="0">
                <a:latin typeface="Calibri" panose="020F0502020204030204" pitchFamily="34" charset="0"/>
              </a:rPr>
              <a:t>j’écris dans la dernière case le nombre de départ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245. Je l’écris ici car on fait une soustraction, on cherche donc quelque chose de plus petit, qui sera placé avant ce nombre.</a:t>
            </a:r>
          </a:p>
          <a:p>
            <a:pPr marL="0"/>
            <a:r>
              <a:rPr lang="fr-FR" i="1" dirty="0">
                <a:latin typeface="Calibri" panose="020F0502020204030204" pitchFamily="34" charset="0"/>
              </a:rPr>
              <a:t>On enlève 10, donc, j’écris 10 sous la flèche à côté du signe </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245</a:t>
            </a:r>
            <a:r>
              <a:rPr lang="fr-FR" b="0" i="0" u="none" strike="noStrike" cap="none" dirty="0">
                <a:solidFill>
                  <a:schemeClr val="dk1"/>
                </a:solidFill>
                <a:effectLst/>
                <a:latin typeface="Calibri" panose="020F0502020204030204" pitchFamily="34" charset="0"/>
                <a:ea typeface="Calibri"/>
                <a:cs typeface="Calibri"/>
                <a:sym typeface="Calibri"/>
              </a:rPr>
              <a:t> –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235, j’écris 235 dans la case pointée par la flèche. Je vais maintenant ajouter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j’écris 1 à côté du signe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au-dessus de la flèche. 235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236, j’écris 236 dans la case. 245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236, je complète l’égalité.</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1" i="0" baseline="0" dirty="0"/>
          </a:p>
        </p:txBody>
      </p:sp>
      <p:sp>
        <p:nvSpPr>
          <p:cNvPr id="4" name="Espace réservé du numéro de diapositive 3">
            <a:extLst>
              <a:ext uri="{FF2B5EF4-FFF2-40B4-BE49-F238E27FC236}">
                <a16:creationId xmlns:a16="http://schemas.microsoft.com/office/drawing/2014/main" id="{7195CB31-E72D-3A1D-9944-A6ACCE0CE471}"/>
              </a:ext>
            </a:extLst>
          </p:cNvPr>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1702992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68"/>
        <p:cNvGrpSpPr/>
        <p:nvPr/>
      </p:nvGrpSpPr>
      <p:grpSpPr>
        <a:xfrm>
          <a:off x="0" y="0"/>
          <a:ext cx="0" cy="0"/>
          <a:chOff x="0" y="0"/>
          <a:chExt cx="0" cy="0"/>
        </a:xfrm>
      </p:grpSpPr>
      <p:sp>
        <p:nvSpPr>
          <p:cNvPr id="69" name="Google Shape;69;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70" name="Google Shape;70;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3" name="Google Shape;73;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extLst>
      <p:ext uri="{BB962C8B-B14F-4D97-AF65-F5344CB8AC3E}">
        <p14:creationId xmlns:p14="http://schemas.microsoft.com/office/powerpoint/2010/main" val="722980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0"/>
        <p:cNvGrpSpPr/>
        <p:nvPr/>
      </p:nvGrpSpPr>
      <p:grpSpPr>
        <a:xfrm>
          <a:off x="0" y="0"/>
          <a:ext cx="0" cy="0"/>
          <a:chOff x="0" y="0"/>
          <a:chExt cx="0" cy="0"/>
        </a:xfrm>
      </p:grpSpPr>
      <p:sp>
        <p:nvSpPr>
          <p:cNvPr id="81" name="Google Shape;81;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2" name="Google Shape;82;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3" name="Google Shape;83;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4" name="Google Shape;84;p42"/>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543614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6"/>
        <p:cNvGrpSpPr/>
        <p:nvPr/>
      </p:nvGrpSpPr>
      <p:grpSpPr>
        <a:xfrm>
          <a:off x="0" y="0"/>
          <a:ext cx="0" cy="0"/>
          <a:chOff x="0" y="0"/>
          <a:chExt cx="0" cy="0"/>
        </a:xfrm>
      </p:grpSpPr>
      <p:sp>
        <p:nvSpPr>
          <p:cNvPr id="87" name="Google Shape;87;p50"/>
          <p:cNvSpPr/>
          <p:nvPr/>
        </p:nvSpPr>
        <p:spPr>
          <a:xfrm>
            <a:off x="0" y="0"/>
            <a:ext cx="9144000" cy="476672"/>
          </a:xfrm>
          <a:prstGeom prst="rect">
            <a:avLst/>
          </a:prstGeom>
          <a:solidFill>
            <a:srgbClr val="61C4D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88" name="Google Shape;88;p50"/>
          <p:cNvSpPr txBox="1">
            <a:spLocks noGrp="1"/>
          </p:cNvSpPr>
          <p:nvPr>
            <p:ph type="title"/>
          </p:nvPr>
        </p:nvSpPr>
        <p:spPr>
          <a:xfrm>
            <a:off x="72468" y="0"/>
            <a:ext cx="4113032" cy="476673"/>
          </a:xfrm>
          <a:prstGeom prst="rect">
            <a:avLst/>
          </a:prstGeom>
          <a:solidFill>
            <a:srgbClr val="61C4D1"/>
          </a:solidFill>
          <a:ln w="9525" cap="flat" cmpd="sng">
            <a:no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677662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7E55CAE-509F-1E01-8D02-A39B15B6F32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extLst>
      <p:ext uri="{BB962C8B-B14F-4D97-AF65-F5344CB8AC3E}">
        <p14:creationId xmlns:p14="http://schemas.microsoft.com/office/powerpoint/2010/main" val="2632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274754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809572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5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529272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536314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856721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69433614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640824280"/>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4136426000"/>
      </p:ext>
    </p:extLst>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420724348"/>
      </p:ext>
    </p:extLst>
  </p:cSld>
  <p:clrMap bg1="lt1" tx1="dk1" bg2="dk2" tx2="lt2" accent1="accent1" accent2="accent2" accent3="accent3" accent4="accent4" accent5="accent5" accent6="accent6" hlink="hlink" folHlink="folHlink"/>
  <p:sldLayoutIdLst>
    <p:sldLayoutId id="2147483680" r:id="rId1"/>
    <p:sldLayoutId id="214748368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4"/>
        <p:cNvGrpSpPr/>
        <p:nvPr/>
      </p:nvGrpSpPr>
      <p:grpSpPr>
        <a:xfrm>
          <a:off x="0" y="0"/>
          <a:ext cx="0" cy="0"/>
          <a:chOff x="0" y="0"/>
          <a:chExt cx="0" cy="0"/>
        </a:xfrm>
      </p:grpSpPr>
      <p:sp>
        <p:nvSpPr>
          <p:cNvPr id="75" name="Google Shape;75;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6" name="Google Shape;76;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9" name="Google Shape;79;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80355402"/>
      </p:ext>
    </p:extLst>
  </p:cSld>
  <p:clrMap bg1="lt1" tx1="dk1" bg2="dk2" tx2="lt2" accent1="accent1" accent2="accent2" accent3="accent3" accent4="accent4" accent5="accent5" accent6="accent6" hlink="hlink" folHlink="folHlink"/>
  <p:sldLayoutIdLst>
    <p:sldLayoutId id="2147483683" r:id="rId1"/>
    <p:sldLayoutId id="214748368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
          <p:cNvSpPr txBox="1">
            <a:spLocks noGrp="1"/>
          </p:cNvSpPr>
          <p:nvPr>
            <p:ph type="ctrTitle"/>
          </p:nvPr>
        </p:nvSpPr>
        <p:spPr>
          <a:xfrm>
            <a:off x="644652" y="3040905"/>
            <a:ext cx="7854696" cy="776190"/>
          </a:xfrm>
          <a:prstGeom prst="rect">
            <a:avLst/>
          </a:prstGeom>
          <a:noFill/>
          <a:ln>
            <a:noFill/>
          </a:ln>
        </p:spPr>
        <p:txBody>
          <a:bodyPr spcFirstLastPara="1" wrap="square" lIns="91425" tIns="45700" rIns="91425" bIns="45700" anchor="b" anchorCtr="0">
            <a:normAutofit/>
          </a:bodyPr>
          <a:lstStyle/>
          <a:p>
            <a:pPr lvl="0">
              <a:buSzPct val="100000"/>
            </a:pPr>
            <a:r>
              <a:rPr lang="fr-FR" dirty="0">
                <a:solidFill>
                  <a:schemeClr val="lt1"/>
                </a:solidFill>
              </a:rPr>
              <a:t>86. </a:t>
            </a:r>
            <a:r>
              <a:rPr lang="fr-FR" dirty="0">
                <a:solidFill>
                  <a:schemeClr val="bg1"/>
                </a:solidFill>
              </a:rPr>
              <a:t>Enlever 9, 19, 29 ou 39</a:t>
            </a:r>
            <a:endParaRPr dirty="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6D3C8-2640-BEE0-2604-2A2187057F75}"/>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EF1E1FDB-F6BF-75F7-C1E3-B0B53B87D6EF}"/>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63473C12-20BE-1F2C-0EFB-76D42C1B0C6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E66286A-00AE-B63C-A321-30AFF1EF06B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64436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F0243E-B038-F9BC-1C96-48464FFDDDED}"/>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8A576512-E605-0741-42B0-10A905996FC5}"/>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0CE9ED7B-2A42-59E4-06F2-59765F1356C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65A29F3-1CEE-EDEA-06D2-028217C7DC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4550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E1276-6265-6D6B-035F-1B75ECD35ACB}"/>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4DD4A3CF-0B9B-BC53-1D1F-E29239421221}"/>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ED4B8DC-2FD7-7BAB-892E-AA5FBA25EB4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9C21153-601A-05DE-572C-5E8E3C3855D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84396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DB907-A7EF-BBDC-AC19-6FF6BDDCF1D8}"/>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5A5E8AF1-3AA8-6DE1-2BFE-B4B36EF62DEC}"/>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55767A5-DBFF-4695-AF06-24B3B9CC86F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A41360E-61E4-6FE7-48D5-2C20986C9B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52221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A52EC-E74C-0AF2-F34D-FC16AA36466A}"/>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612477E8-6F3C-AC6C-71A8-DCBFCE2A11F9}"/>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8ADBC32-05BA-33FB-64A7-F573C489398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153552F-B027-6B0B-CFA9-204455AC39C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37036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7501FAC0-BF75-40BC-F7C9-922C3968AED3}"/>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71891638-F4FC-68A9-3335-0DE5DE83630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274438E-031E-A205-8B36-7EDA7CD13C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1612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68B2C-6EF0-0443-686C-AB18A2352461}"/>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DA717856-A167-5850-5FE8-31900C482C4E}"/>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11472863-EDA3-9105-CD0F-7890939F5DF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4214379-1EF8-95C2-BD1C-5F38B0A28B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200076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DCC9C-2229-A2F3-35EF-C462377BFD22}"/>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6A16990-EFF5-7336-CB9D-9D46830C6524}"/>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89E42D90-5A9D-53E3-DA14-A727AE8D245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6C59147-3349-1FB7-C043-B6F5820DEC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49211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 name="Titre 2">
            <a:extLst>
              <a:ext uri="{FF2B5EF4-FFF2-40B4-BE49-F238E27FC236}">
                <a16:creationId xmlns:a16="http://schemas.microsoft.com/office/drawing/2014/main" id="{8FF291B4-EFAE-C5F3-4F1B-4C33F0967F23}"/>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D0CBDF13-21E5-E275-669C-30C8B06EF2D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32D54089-7D83-83B5-F5CD-CF84CBB27A1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EA2B496-E82D-CB8D-5539-2F36317582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F832CCD8-8C61-80A8-7C5A-E93F463093BC}"/>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97DBAB5D-105B-1AAF-8BC3-47B01E9DAED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1E7A509-2F0D-0A0F-D033-0A157D8D96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567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4" name="Titre 3">
            <a:extLst>
              <a:ext uri="{FF2B5EF4-FFF2-40B4-BE49-F238E27FC236}">
                <a16:creationId xmlns:a16="http://schemas.microsoft.com/office/drawing/2014/main" id="{AC1EF118-F1B7-1C2B-0068-49495BE336C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EA94B7E-9C76-1574-2E6B-A48809DC73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4" name="Titre 3">
            <a:extLst>
              <a:ext uri="{FF2B5EF4-FFF2-40B4-BE49-F238E27FC236}">
                <a16:creationId xmlns:a16="http://schemas.microsoft.com/office/drawing/2014/main" id="{6304DE71-6BF4-F1A0-35F2-26F2960551E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25AB99D-CE17-8835-55EA-428CB8CA5A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62725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4" name="Titre 3">
            <a:extLst>
              <a:ext uri="{FF2B5EF4-FFF2-40B4-BE49-F238E27FC236}">
                <a16:creationId xmlns:a16="http://schemas.microsoft.com/office/drawing/2014/main" id="{2868B1A1-4F04-2182-D1BC-0E2DDE8472A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9B76553-A24E-AA15-BC52-BF91EE34D6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FA81B57-C503-91D2-AD0C-EEA996ABD00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AEABCA9-9E05-C7B5-1693-F972AFADFFD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9087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4" name="Titre 3">
            <a:extLst>
              <a:ext uri="{FF2B5EF4-FFF2-40B4-BE49-F238E27FC236}">
                <a16:creationId xmlns:a16="http://schemas.microsoft.com/office/drawing/2014/main" id="{BAAF4C52-16DE-7849-08D8-8B489870B48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8C000B0-FDBE-399B-EEF0-15AB4EA197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5A7D2-C8AC-3EC1-0A9E-5C60ADEC23D3}"/>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3D83FEA-33A3-8768-136E-A1C262FED255}"/>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D6CAAB5-CCA4-071E-3F4E-F44E3EAAB1A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238E9CA-8C94-628C-F767-4AB73E1FC3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77222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FF790F-8078-EEDC-C901-FEE963CD8A44}"/>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42B32509-DD9D-E0A8-6700-1A59B6876D9E}"/>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02160786-224B-5042-4A07-4BF7D8CBBC5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9ABC47A-8A15-2317-A509-19E8A5809B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2781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74FB8-AB49-3517-27DA-9EEE308F04E3}"/>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CEFF1C2-51F6-FB17-2B7E-14C59C1F751E}"/>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75B62059-B046-D9C4-AC79-620CECB7CF0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2210306-F2C3-8BD0-EA7D-CB915E5838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7247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700895-A355-1A24-A370-230EBE1C6477}"/>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D48C3398-3651-50EB-3A86-557ABA1ABB7B}"/>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6626F5D-59B5-629A-8240-98F828DB841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04DDB81-B099-4451-77BC-356AB0CC6E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68964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11C32-18DA-9582-D783-160174FFB632}"/>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D1C4AE83-8795-8873-DE88-01365F30682A}"/>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7498CD49-D81B-4379-47A1-0CA7F6E25935}"/>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705CAE1-9BC2-DBB7-8059-83F2C7614A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3854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166AC-F9B0-12DC-20FB-14DF38FBBF6A}"/>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84C26BE8-BA8D-9690-EE39-5E3884EAC705}"/>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A778F923-8368-B8C6-497F-8F7FC33D84E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B770EB8E-0076-4077-49B1-122DD1F4F6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02117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02C88-22FD-D5A1-0440-5BA4D588105E}"/>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91A71511-0233-6B1E-51BC-6EF680BA69C6}"/>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AA991BD2-557C-1BA1-F66A-F15489FFD70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E6CA7B1-97F8-770F-D1F0-D6F8BB6C92E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193671"/>
      </p:ext>
    </p:extLst>
  </p:cSld>
  <p:clrMapOvr>
    <a:masterClrMapping/>
  </p:clrMapOvr>
</p:sld>
</file>

<file path=ppt/theme/theme1.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http://purl.org/dc/dcmitype/"/>
    <ds:schemaRef ds:uri="http://www.w3.org/XML/1998/namespace"/>
    <ds:schemaRef ds:uri="http://schemas.microsoft.com/office/2006/metadata/properties"/>
    <ds:schemaRef ds:uri="http://purl.org/dc/terms/"/>
    <ds:schemaRef ds:uri="http://purl.org/dc/elements/1.1/"/>
    <ds:schemaRef ds:uri="http://schemas.microsoft.com/office/infopath/2007/PartnerControls"/>
    <ds:schemaRef ds:uri="http://schemas.openxmlformats.org/package/2006/metadata/core-properties"/>
    <ds:schemaRef ds:uri="cd84cc96-e4f0-4e7f-873a-a508fb658c41"/>
    <ds:schemaRef ds:uri="http://schemas.microsoft.com/office/2006/documentManagement/types"/>
    <ds:schemaRef ds:uri="27f64e36-29aa-44d5-a3e0-06242cad7d4d"/>
  </ds:schemaRefs>
</ds:datastoreItem>
</file>

<file path=customXml/itemProps2.xml><?xml version="1.0" encoding="utf-8"?>
<ds:datastoreItem xmlns:ds="http://schemas.openxmlformats.org/officeDocument/2006/customXml" ds:itemID="{CD687F54-89AB-4DE6-9D00-C57D1B316B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844</Words>
  <Application>Microsoft Office PowerPoint</Application>
  <PresentationFormat>Affichage à l'écran (4:3)</PresentationFormat>
  <Paragraphs>61</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24</vt:i4>
      </vt:variant>
    </vt:vector>
  </HeadingPairs>
  <TitlesOfParts>
    <vt:vector size="33" baseType="lpstr">
      <vt:lpstr>Arial</vt:lpstr>
      <vt:lpstr>Calibri</vt:lpstr>
      <vt:lpstr>Calibri Light</vt:lpstr>
      <vt:lpstr>Verdana</vt:lpstr>
      <vt:lpstr>7_Thème Office</vt:lpstr>
      <vt:lpstr>4_Thème Office</vt:lpstr>
      <vt:lpstr>1_Thème Office</vt:lpstr>
      <vt:lpstr>2_Thème Office</vt:lpstr>
      <vt:lpstr>3_Thème Office</vt:lpstr>
      <vt:lpstr>86. Enlever 9, 19, 29 ou 39</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 Composer et décomposer avec la multiplication.</dc:title>
  <dc:creator>Éditions Hatier</dc:creator>
  <cp:lastModifiedBy>LE BOT SANDRA</cp:lastModifiedBy>
  <cp:revision>2</cp:revision>
  <dcterms:created xsi:type="dcterms:W3CDTF">2022-01-07T11:15:07Z</dcterms:created>
  <dcterms:modified xsi:type="dcterms:W3CDTF">2026-01-21T10:20:12Z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