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22"/>
  </p:notesMasterIdLst>
  <p:sldIdLst>
    <p:sldId id="256" r:id="rId8"/>
    <p:sldId id="315" r:id="rId9"/>
    <p:sldId id="316" r:id="rId10"/>
    <p:sldId id="317" r:id="rId11"/>
    <p:sldId id="318" r:id="rId12"/>
    <p:sldId id="319" r:id="rId13"/>
    <p:sldId id="320" r:id="rId14"/>
    <p:sldId id="321" r:id="rId15"/>
    <p:sldId id="322" r:id="rId16"/>
    <p:sldId id="285" r:id="rId17"/>
    <p:sldId id="309" r:id="rId18"/>
    <p:sldId id="311" r:id="rId19"/>
    <p:sldId id="298" r:id="rId20"/>
    <p:sldId id="287" r:id="rId2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33"/>
    <a:srgbClr val="FF9966"/>
    <a:srgbClr val="61C4D1"/>
    <a:srgbClr val="EC527E"/>
    <a:srgbClr val="00B050"/>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8A3C99-AA2C-4509-BCB9-AEC03C688DAF}" v="8" dt="2026-01-21T13:36:30.6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61" autoAdjust="0"/>
    <p:restoredTop sz="69007" autoAdjust="0"/>
  </p:normalViewPr>
  <p:slideViewPr>
    <p:cSldViewPr snapToGrid="0">
      <p:cViewPr varScale="1">
        <p:scale>
          <a:sx n="111" d="100"/>
          <a:sy n="111" d="100"/>
        </p:scale>
        <p:origin x="1212" y="11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a:t>
            </a:r>
            <a:r>
              <a:rPr lang="fr-FR" i="1" baseline="0" dirty="0"/>
              <a:t> reconstituer des figures, c’est-à-dire que des morceaux ont été effacés et il faut les reconstruire.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Une</a:t>
            </a:r>
            <a:r>
              <a:rPr lang="fr-FR" i="0" dirty="0">
                <a:latin typeface="Calibri" panose="020F0502020204030204" pitchFamily="34" charset="0"/>
              </a:rPr>
              <a:t> </a:t>
            </a:r>
            <a:r>
              <a:rPr lang="fr-FR" i="1" baseline="0" dirty="0">
                <a:latin typeface="Calibri" panose="020F0502020204030204" pitchFamily="34" charset="0"/>
              </a:rPr>
              <a:t>figure va apparaitre mais elle n’est pas complète. Des parties ont été effacées, ce sont les parties manquantes qu’il faut tracer. Vous allez utiliser uniquement la règle et un crayon bien taillé pour compléter la figure.</a:t>
            </a:r>
          </a:p>
          <a:p>
            <a:pPr marL="0"/>
            <a:r>
              <a:rPr lang="fr-FR" i="0" baseline="0" dirty="0">
                <a:latin typeface="Calibri" panose="020F0502020204030204" pitchFamily="34" charset="0"/>
              </a:rPr>
              <a:t>Faire préparer le matériel nécessaire.</a:t>
            </a:r>
            <a:endParaRPr lang="fr-FR" i="0" dirty="0">
              <a:latin typeface="Calibri" panose="020F0502020204030204" pitchFamily="34" charset="0"/>
            </a:endParaRPr>
          </a:p>
          <a:p>
            <a:pPr marL="0"/>
            <a:endParaRPr lang="fr-FR" i="0"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773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La figure à compléter est un carré.</a:t>
            </a:r>
          </a:p>
          <a:p>
            <a:pPr marL="0"/>
            <a:r>
              <a:rPr lang="fr-FR" i="1" baseline="0" dirty="0">
                <a:latin typeface="Calibri" panose="020F0502020204030204" pitchFamily="34" charset="0"/>
              </a:rPr>
              <a:t>Que voit-on du carré</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On voit 2 sommets </a:t>
            </a:r>
            <a:r>
              <a:rPr lang="fr-FR" i="0" baseline="0" dirty="0">
                <a:latin typeface="Calibri" panose="020F0502020204030204" pitchFamily="34" charset="0"/>
              </a:rPr>
              <a:t>(les pointer) </a:t>
            </a:r>
            <a:r>
              <a:rPr lang="fr-FR" i="1" baseline="0" dirty="0">
                <a:latin typeface="Calibri" panose="020F0502020204030204" pitchFamily="34" charset="0"/>
              </a:rPr>
              <a:t>et des morceaux des côtés</a:t>
            </a:r>
            <a:r>
              <a:rPr lang="fr-FR" i="0" baseline="0" dirty="0">
                <a:latin typeface="Calibri" panose="020F0502020204030204" pitchFamily="34" charset="0"/>
              </a:rPr>
              <a:t>.</a:t>
            </a:r>
            <a:r>
              <a:rPr lang="fr-FR" i="1" baseline="0" dirty="0">
                <a:latin typeface="Calibri" panose="020F0502020204030204" pitchFamily="34" charset="0"/>
              </a:rPr>
              <a:t> </a:t>
            </a:r>
          </a:p>
          <a:p>
            <a:pPr marL="0"/>
            <a:r>
              <a:rPr lang="fr-FR" i="1" baseline="0" dirty="0">
                <a:latin typeface="Calibri" panose="020F0502020204030204" pitchFamily="34" charset="0"/>
              </a:rPr>
              <a:t>Où vont se trouver les 2 autres sommets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fr-FR" i="0" baseline="0" dirty="0">
                <a:latin typeface="Calibri" panose="020F0502020204030204" pitchFamily="34" charset="0"/>
              </a:rPr>
              <a:t>Mener une discussion pour faire émerger que deux sommets consécutifs se trouvent sur le même côté et qu’un sommet se trouve au croisement de deux côtés. On peut donc positionner approximativement les deux autres sommets en imaginant le prolongement des côtés. Des élèves peuvent venir au tableau pour montrer des positions approximatives ou encore prolonger les côtés avec leur doigt.</a:t>
            </a:r>
          </a:p>
          <a:p>
            <a:pPr marL="0"/>
            <a:r>
              <a:rPr lang="fr-FR" b="1" i="0" baseline="0" dirty="0">
                <a:latin typeface="Calibri" panose="020F0502020204030204" pitchFamily="34" charset="0"/>
              </a:rPr>
              <a:t>Distribuer la fiche photocopiable n°</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85A</a:t>
            </a:r>
            <a:r>
              <a:rPr lang="fr-FR" i="0" baseline="0" dirty="0">
                <a:latin typeface="Calibri" panose="020F0502020204030204" pitchFamily="34" charset="0"/>
              </a:rPr>
              <a:t>. Laisser quelques minutes de travail individuel. Circuler pour aider aux tracés. Puis, interroger un élève en suivant ses instructions pour réaliser les tracés au tableau. Verbaliser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on a prolongé les demi-droites pour qu’elles se croisent pour repérer les deux sommets manquants. Des traits vont dépasser de la figure, il faut les laisser. Le carré est formé par ces droites qui se croisent.</a:t>
            </a:r>
            <a:r>
              <a:rPr lang="fr-FR" i="0" baseline="0" dirty="0">
                <a:latin typeface="Calibri" panose="020F0502020204030204" pitchFamily="34" charset="0"/>
              </a:rPr>
              <a:t> Suivre avec le doigt les droites qui se croisent pour former les sommets.</a:t>
            </a:r>
          </a:p>
          <a:p>
            <a:pPr marL="0"/>
            <a:r>
              <a:rPr lang="fr-FR" i="0" baseline="0" dirty="0">
                <a:latin typeface="Calibri" panose="020F0502020204030204" pitchFamily="34" charset="0"/>
              </a:rPr>
              <a:t>Laisser 1 minute pour que les élèves complètent ou modifient leurs tracés. Les élèves ayant terminé peuvent aider leurs camarades.</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87695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i="0" dirty="0">
                <a:latin typeface="Calibri" panose="020F0502020204030204" pitchFamily="34" charset="0"/>
              </a:rPr>
              <a:t>Faire</a:t>
            </a:r>
            <a:r>
              <a:rPr lang="fr-FR" i="0" baseline="0" dirty="0">
                <a:latin typeface="Calibri" panose="020F0502020204030204" pitchFamily="34" charset="0"/>
              </a:rPr>
              <a:t> verbaliser qu’un losange a 4 sommets et que la figure au tableau en a déjà 3 (les pointer). Il en manque donc 1 seul.</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89840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u="none" dirty="0">
                <a:latin typeface="Calibri" panose="020F0502020204030204" pitchFamily="34" charset="0"/>
              </a:rPr>
              <a:t>Maintenant, vous allez avoir une figure à gauche et la</a:t>
            </a:r>
            <a:r>
              <a:rPr lang="fr-FR" i="1" u="none" baseline="0" dirty="0">
                <a:latin typeface="Calibri" panose="020F0502020204030204" pitchFamily="34" charset="0"/>
              </a:rPr>
              <a:t> même figure à droite mais avec des parties manquantes, il faudra la compléter.</a:t>
            </a:r>
            <a:endParaRPr lang="fr-FR" i="0" u="none"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03457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Voici la première figure</a:t>
            </a:r>
            <a:r>
              <a:rPr lang="fr-FR" i="1" dirty="0">
                <a:latin typeface="Calibri" panose="020F0502020204030204" pitchFamily="34" charset="0"/>
              </a:rPr>
              <a:t>.</a:t>
            </a:r>
            <a:r>
              <a:rPr lang="fr-FR" i="1" baseline="0" dirty="0">
                <a:latin typeface="Calibri" panose="020F0502020204030204" pitchFamily="34" charset="0"/>
              </a:rPr>
              <a:t> Que voyez-vous sur cette figure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Un rectangle avec une diagonale.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Comment vérifier que c’est un rectangle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Il faut que la figure ait 4 angles droits et les côtés opposés de la même longueur.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Quel instrument allez-vous utiliser pour vérifier que les angles sont droits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Une équerre.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Comment vérifier que les côtés opposés ont la même longueur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On mesure les côtés opposés ou on utilise un compas pour vérifier que les côtés opposés ont la même mesure de longueur.</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Laisser environ trois minutes aux élèves pour vérifier les angles droits et les mesures des côtés en codant les informations. Puis, interroger plusieurs élèves et marquer les codages sur la figure au tableau.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16547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i="0" strike="noStrike" baseline="0" dirty="0">
                <a:latin typeface="Calibri" panose="020F0502020204030204" pitchFamily="34" charset="0"/>
              </a:rPr>
              <a:t>Distribuer la fiche photocopiable n°</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1" i="0" strike="noStrike" baseline="0" dirty="0">
                <a:latin typeface="Calibri" panose="020F0502020204030204" pitchFamily="34" charset="0"/>
              </a:rPr>
              <a:t>85B.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strike="noStrike" baseline="0" dirty="0">
                <a:latin typeface="Calibri" panose="020F0502020204030204" pitchFamily="34" charset="0"/>
              </a:rPr>
              <a:t>L</a:t>
            </a:r>
            <a:r>
              <a:rPr lang="fr-FR" i="1" strike="noStrike" dirty="0">
                <a:latin typeface="Calibri" panose="020F0502020204030204" pitchFamily="34" charset="0"/>
              </a:rPr>
              <a:t>a figure de gauche </a:t>
            </a:r>
            <a:r>
              <a:rPr lang="fr-FR" i="0" strike="noStrike" dirty="0">
                <a:latin typeface="Calibri" panose="020F0502020204030204" pitchFamily="34" charset="0"/>
              </a:rPr>
              <a:t>(la pointer) </a:t>
            </a:r>
            <a:r>
              <a:rPr lang="fr-FR" i="1" strike="noStrike" dirty="0">
                <a:latin typeface="Calibri" panose="020F0502020204030204" pitchFamily="34" charset="0"/>
              </a:rPr>
              <a:t>est</a:t>
            </a:r>
            <a:r>
              <a:rPr lang="fr-FR" i="1" strike="noStrike" baseline="0" dirty="0">
                <a:latin typeface="Calibri" panose="020F0502020204030204" pitchFamily="34" charset="0"/>
              </a:rPr>
              <a:t> la figure de départ que vous devez reproduire à droite</a:t>
            </a:r>
            <a:r>
              <a:rPr lang="fr-FR" i="1" dirty="0">
                <a:latin typeface="Calibri" panose="020F0502020204030204" pitchFamily="34" charset="0"/>
              </a:rPr>
              <a:t>.</a:t>
            </a:r>
            <a:r>
              <a:rPr lang="fr-FR" i="1" strike="noStrike" baseline="0" dirty="0">
                <a:latin typeface="Calibri" panose="020F0502020204030204" pitchFamily="34" charset="0"/>
              </a:rPr>
              <a:t> </a:t>
            </a:r>
            <a:r>
              <a:rPr lang="fr-FR" i="1" dirty="0">
                <a:latin typeface="Calibri" panose="020F0502020204030204" pitchFamily="34" charset="0"/>
              </a:rPr>
              <a:t>Dans la figure de droite, </a:t>
            </a:r>
            <a:r>
              <a:rPr lang="fr-FR" i="1" baseline="0" dirty="0">
                <a:latin typeface="Calibri" panose="020F0502020204030204" pitchFamily="34" charset="0"/>
              </a:rPr>
              <a:t>certains traits ont été effacés. </a:t>
            </a:r>
            <a:r>
              <a:rPr lang="fr-FR" i="1" dirty="0">
                <a:latin typeface="Calibri" panose="020F0502020204030204" pitchFamily="34" charset="0"/>
              </a:rPr>
              <a:t>Tracez</a:t>
            </a:r>
            <a:r>
              <a:rPr lang="fr-FR" i="1" baseline="0" dirty="0">
                <a:latin typeface="Calibri" panose="020F0502020204030204" pitchFamily="34" charset="0"/>
              </a:rPr>
              <a:t> les parties manquantes pour reproduire</a:t>
            </a:r>
            <a:r>
              <a:rPr lang="fr-FR" i="1" dirty="0">
                <a:latin typeface="Calibri" panose="020F0502020204030204" pitchFamily="34" charset="0"/>
              </a:rPr>
              <a:t>,</a:t>
            </a:r>
            <a:r>
              <a:rPr lang="fr-FR" i="1" baseline="0" dirty="0">
                <a:latin typeface="Calibri" panose="020F0502020204030204" pitchFamily="34" charset="0"/>
              </a:rPr>
              <a:t> à droite</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la figure </a:t>
            </a:r>
            <a:r>
              <a:rPr lang="fr-FR" i="1" baseline="0" dirty="0">
                <a:latin typeface="Calibri" panose="020F0502020204030204" pitchFamily="34" charset="0"/>
              </a:rPr>
              <a:t>de gauche</a:t>
            </a:r>
            <a:r>
              <a:rPr lang="fr-FR" i="1" dirty="0">
                <a:latin typeface="Calibri" panose="020F0502020204030204" pitchFamily="34" charset="0"/>
              </a:rPr>
              <a:t>. </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Inviter les élèves à travailler individuellement. Circuler pour aider les élèves à se repérer sur la figure, à </a:t>
            </a:r>
            <a:r>
              <a:rPr lang="fr-FR" i="0" strike="noStrike" baseline="0" dirty="0">
                <a:latin typeface="Calibri" panose="020F0502020204030204" pitchFamily="34" charset="0"/>
              </a:rPr>
              <a:t>identifier</a:t>
            </a:r>
            <a:r>
              <a:rPr lang="fr-FR" i="0" baseline="0" dirty="0">
                <a:latin typeface="Calibri" panose="020F0502020204030204" pitchFamily="34" charset="0"/>
              </a:rPr>
              <a:t> les alignements et à effectuer les tracés.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Laisser quelques minutes, puis interroger un élève et effectuer les tracés au tableau en suivant ses instructions. Faire vérifier collectivement que la figure obtenue est bien un rectangle et coder les angles droits et les côtés de même longueur.</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44255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Que voyez-vous sur cette deuxième figure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a:t>
            </a:r>
            <a:r>
              <a:rPr lang="fr-FR" b="0" i="1" u="none" strike="noStrike" cap="none" baseline="0" dirty="0">
                <a:solidFill>
                  <a:schemeClr val="dk1"/>
                </a:solidFill>
                <a:effectLst/>
                <a:latin typeface="Calibri" panose="020F0502020204030204" pitchFamily="34" charset="0"/>
                <a:ea typeface="Calibri"/>
                <a:cs typeface="Calibri"/>
                <a:sym typeface="Calibri"/>
              </a:rPr>
              <a:t>U</a:t>
            </a:r>
            <a:r>
              <a:rPr lang="fr-FR" i="1" baseline="0" dirty="0">
                <a:latin typeface="Calibri" panose="020F0502020204030204" pitchFamily="34" charset="0"/>
              </a:rPr>
              <a:t>n carré avec une diagonale complète et une demi-diagonale ainsi qu’un segment. </a:t>
            </a:r>
            <a:r>
              <a:rPr lang="fr-FR" i="0" baseline="0" dirty="0">
                <a:latin typeface="Calibri" panose="020F0502020204030204" pitchFamily="34" charset="0"/>
              </a:rPr>
              <a:t>Pointer les différents éléments énoncés.</a:t>
            </a:r>
            <a:endParaRPr lang="fr-FR" i="1"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Vérifier que la figure est bien un carré.</a:t>
            </a:r>
            <a:r>
              <a:rPr lang="fr-FR" i="0" baseline="0" dirty="0">
                <a:latin typeface="Calibri" panose="020F0502020204030204" pitchFamily="34" charset="0"/>
              </a:rPr>
              <a:t> Laisser environ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minutes pour vérifier que les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angles droits sont droits et que les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côtés ont la même longueur.</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Interroger un ou plusieurs élèves, coder les angles droits et les longueurs des côtés sur la figure au tableau.</a:t>
            </a:r>
            <a:endParaRPr lang="fr-FR" i="1"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19810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Cette figure est complexe à reconstituer,</a:t>
            </a:r>
            <a:r>
              <a:rPr lang="fr-FR" baseline="0" dirty="0">
                <a:latin typeface="Calibri" panose="020F0502020204030204" pitchFamily="34" charset="0"/>
              </a:rPr>
              <a:t> notamment le sommet en haut à droite qui s’obtient en prolongeant le côté vertical à droite et la demi-diagonale à tracer. Cette demi-diagonale s’obtient en prenant pour repère le sommet en bas à gauche et le centre du carré. La difficulté réside dans le fait qu’on a les repères pour tracer cette demi-diagonale, mais que celle-ci ne se trace qu’à partir du centre du carré et non du sommet en bas à gauche.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Lors de la correction collective, vérifier que la figure obtenue est bien un carré et coder les angles droits et les côtés de même longueur.</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12948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3A1DCBF-4482-2A5A-8E8C-84EEFEFC928A}"/>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25879"/>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3" name="Google Shape;21;p35">
            <a:extLst>
              <a:ext uri="{FF2B5EF4-FFF2-40B4-BE49-F238E27FC236}">
                <a16:creationId xmlns:a16="http://schemas.microsoft.com/office/drawing/2014/main" id="{05B60A1B-1FCA-CDAA-4B2F-D4B53059450E}"/>
              </a:ext>
            </a:extLst>
          </p:cNvPr>
          <p:cNvSpPr txBox="1">
            <a:spLocks noGrp="1"/>
          </p:cNvSpPr>
          <p:nvPr>
            <p:ph type="title"/>
          </p:nvPr>
        </p:nvSpPr>
        <p:spPr>
          <a:xfrm>
            <a:off x="0" y="-25879"/>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1;p35">
            <a:extLst>
              <a:ext uri="{FF2B5EF4-FFF2-40B4-BE49-F238E27FC236}">
                <a16:creationId xmlns:a16="http://schemas.microsoft.com/office/drawing/2014/main" id="{220C9003-3782-ED32-CFE9-C97DD06B6023}"/>
              </a:ext>
            </a:extLst>
          </p:cNvPr>
          <p:cNvSpPr txBox="1">
            <a:spLocks noGrp="1"/>
          </p:cNvSpPr>
          <p:nvPr>
            <p:ph type="title" hasCustomPrompt="1"/>
          </p:nvPr>
        </p:nvSpPr>
        <p:spPr>
          <a:xfrm>
            <a:off x="0" y="-25879"/>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1;p35">
            <a:extLst>
              <a:ext uri="{FF2B5EF4-FFF2-40B4-BE49-F238E27FC236}">
                <a16:creationId xmlns:a16="http://schemas.microsoft.com/office/drawing/2014/main" id="{300D0615-6742-1774-881D-99A0F0D72A58}"/>
              </a:ext>
            </a:extLst>
          </p:cNvPr>
          <p:cNvSpPr txBox="1">
            <a:spLocks noGrp="1"/>
          </p:cNvSpPr>
          <p:nvPr>
            <p:ph type="title" hasCustomPrompt="1"/>
          </p:nvPr>
        </p:nvSpPr>
        <p:spPr>
          <a:xfrm>
            <a:off x="0" y="-25879"/>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A27B517B-A996-1E43-954D-AA6D91CDBAA1}"/>
              </a:ext>
            </a:extLst>
          </p:cNvPr>
          <p:cNvSpPr txBox="1">
            <a:spLocks noGrp="1"/>
          </p:cNvSpPr>
          <p:nvPr>
            <p:ph type="title" hasCustomPrompt="1"/>
          </p:nvPr>
        </p:nvSpPr>
        <p:spPr>
          <a:xfrm>
            <a:off x="0" y="-25879"/>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89F5C860-1990-F22C-8BAF-CE52B4E27E9B}"/>
              </a:ext>
            </a:extLst>
          </p:cNvPr>
          <p:cNvSpPr txBox="1">
            <a:spLocks noGrp="1"/>
          </p:cNvSpPr>
          <p:nvPr>
            <p:ph type="title" hasCustomPrompt="1"/>
          </p:nvPr>
        </p:nvSpPr>
        <p:spPr>
          <a:xfrm>
            <a:off x="0" y="-25879"/>
            <a:ext cx="6029608" cy="476673"/>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Google Shape;21;p35">
            <a:extLst>
              <a:ext uri="{FF2B5EF4-FFF2-40B4-BE49-F238E27FC236}">
                <a16:creationId xmlns:a16="http://schemas.microsoft.com/office/drawing/2014/main" id="{11239F83-7D64-6047-1006-A8CCF175B286}"/>
              </a:ext>
            </a:extLst>
          </p:cNvPr>
          <p:cNvSpPr txBox="1">
            <a:spLocks noGrp="1"/>
          </p:cNvSpPr>
          <p:nvPr>
            <p:ph type="title" hasCustomPrompt="1"/>
          </p:nvPr>
        </p:nvSpPr>
        <p:spPr>
          <a:xfrm>
            <a:off x="0" y="-25879"/>
            <a:ext cx="6029608"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Leçon</a:t>
            </a:r>
            <a:endParaRPr dirty="0"/>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Google Shape;21;p35">
            <a:extLst>
              <a:ext uri="{FF2B5EF4-FFF2-40B4-BE49-F238E27FC236}">
                <a16:creationId xmlns:a16="http://schemas.microsoft.com/office/drawing/2014/main" id="{CD30A67A-5B70-2B8B-FAA8-9D044F6D80A8}"/>
              </a:ext>
            </a:extLst>
          </p:cNvPr>
          <p:cNvSpPr txBox="1">
            <a:spLocks noGrp="1"/>
          </p:cNvSpPr>
          <p:nvPr>
            <p:ph type="title" hasCustomPrompt="1"/>
          </p:nvPr>
        </p:nvSpPr>
        <p:spPr>
          <a:xfrm>
            <a:off x="0" y="-25879"/>
            <a:ext cx="6029608" cy="476673"/>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a:solidFill>
                  <a:schemeClr val="bg1"/>
                </a:solidFill>
              </a:rPr>
              <a:t>85. </a:t>
            </a:r>
            <a:r>
              <a:rPr lang="fr-FR" dirty="0">
                <a:solidFill>
                  <a:schemeClr val="bg1"/>
                </a:solidFill>
              </a:rPr>
              <a:t>Reconstituer des figures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4334D4EB-E2BB-4F8E-B7A0-E41FEAE8E99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ED23920-AB1D-89F1-C478-30274B886CB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5C6B3F66-B8D9-F3C1-328B-7F80711A0F3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99FF4C8-77A0-DC63-A367-DF20E7D20B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B8D61FB-8DF5-F90E-6A27-5F05A9D5E47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CD34E2C-82BC-312A-1DC1-7D6927BE0E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8CADB7F1-694E-7E34-B342-A6EE85A7062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D636C23-330B-151E-87CA-EE5A0232E0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34E3ED87-6859-3671-9FA5-9736DCE0130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22E98A7-8992-768F-D294-5CBB810B53F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C6F05AA-7A02-0C4B-F4BB-50396C903B64}"/>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5483B09F-2CE9-A064-56D0-043856ED82B5}"/>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6378DBBB-40D4-E554-3AEE-EF7A354C8C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4466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6DE4455D-DDA5-4835-7A8B-DBDA28C671AB}"/>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08BE3861-4075-5D5F-1DB8-A4E1EE282D65}"/>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35F4DDC8-7161-5A09-1008-A90E259AB5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24827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EDC76309-72B5-3591-5097-7F328D6976C7}"/>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C31135DE-F368-558E-44B9-026DEAA3FADB}"/>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ED9AAB34-820A-7766-B363-E8F92673D8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38302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DFC7FF2-9962-A2AC-CCB9-5C1C57907F5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1275DF00-9A75-987C-0869-AC5ED2F7FBFE}"/>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DA6D30BE-CF1C-B530-7AB8-EAE639A99D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89639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B1374425-E5E2-4174-E88D-84505F87D4A1}"/>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BBBD82CB-0AD7-B32C-7EE3-02A2512AA78D}"/>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5CAAC1AD-8786-6563-9BE8-0291A3CCC3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54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C3CFE1C9-7E14-8069-291C-5031FBA43876}"/>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E2A110C3-A591-1EEC-8133-69758895939C}"/>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C23B4DEC-3407-36F0-6533-7CF53C67F7E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957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912D964B-33A1-C698-99A2-133D1BFF0DF8}"/>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471FAC90-1CE7-2168-A819-A318D4C29103}"/>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891109C7-9C7D-7695-6297-AEE89FEDE9F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35364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62E4A921-DD44-F707-BA71-90ABC6E89005}"/>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095BD5E1-6BCF-BF7A-00A8-098B13BAFEA4}"/>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7D6AE3D4-44AF-F5CA-E0A1-D5E90DDCA2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566481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2E103455-1DD8-407A-935B-4AB8202D77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805</Words>
  <Application>Microsoft Office PowerPoint</Application>
  <PresentationFormat>Affichage à l'écran (4:3)</PresentationFormat>
  <Paragraphs>36</Paragraphs>
  <Slides>14</Slides>
  <Notes>14</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14</vt:i4>
      </vt:variant>
    </vt:vector>
  </HeadingPairs>
  <TitlesOfParts>
    <vt:vector size="22" baseType="lpstr">
      <vt:lpstr>Arial</vt:lpstr>
      <vt:lpstr>Calibri</vt:lpstr>
      <vt:lpstr>Calibri Light</vt:lpstr>
      <vt:lpstr>Verdana</vt:lpstr>
      <vt:lpstr>Thème Office</vt:lpstr>
      <vt:lpstr>1_Thème Office</vt:lpstr>
      <vt:lpstr>3_Thème Office</vt:lpstr>
      <vt:lpstr>7_Thème Office</vt:lpstr>
      <vt:lpstr>85. Reconstituer des figures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2026-01-21T13:41:57Z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