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5"/>
  </p:notesMasterIdLst>
  <p:sldIdLst>
    <p:sldId id="366" r:id="rId9"/>
    <p:sldId id="677" r:id="rId10"/>
    <p:sldId id="681" r:id="rId11"/>
    <p:sldId id="304" r:id="rId12"/>
    <p:sldId id="692" r:id="rId13"/>
    <p:sldId id="653" r:id="rId14"/>
    <p:sldId id="693" r:id="rId15"/>
    <p:sldId id="694" r:id="rId16"/>
    <p:sldId id="683" r:id="rId17"/>
    <p:sldId id="695" r:id="rId18"/>
    <p:sldId id="696" r:id="rId19"/>
    <p:sldId id="360" r:id="rId20"/>
    <p:sldId id="687" r:id="rId21"/>
    <p:sldId id="688" r:id="rId22"/>
    <p:sldId id="689" r:id="rId23"/>
    <p:sldId id="690" r:id="rId24"/>
    <p:sldId id="691" r:id="rId25"/>
    <p:sldId id="372" r:id="rId26"/>
    <p:sldId id="374" r:id="rId27"/>
    <p:sldId id="685" r:id="rId28"/>
    <p:sldId id="686" r:id="rId29"/>
    <p:sldId id="285" r:id="rId30"/>
    <p:sldId id="364" r:id="rId31"/>
    <p:sldId id="286" r:id="rId32"/>
    <p:sldId id="289" r:id="rId33"/>
    <p:sldId id="287" r:id="rId34"/>
  </p:sldIdLst>
  <p:sldSz cx="9144000" cy="6858000" type="screen4x3"/>
  <p:notesSz cx="6858000" cy="9144000"/>
  <p:embeddedFontLst>
    <p:embeddedFont>
      <p:font typeface="Verdana" panose="020B0604030504040204" pitchFamily="34"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A731B9A7-FB2F-8BD0-97C6-EA6906EE8F3B}" name="Justine Taillade" initials="JT" userId="Justine Taillade" providerId="None"/>
  <p188:author id="{2EACF4B5-B5D6-1F77-434B-4ACC816D40DA}" name="Caroline HACHE" initials="CH" userId="Caroline HACHE" providerId="None"/>
  <p188:author id="{EC690DC6-A5A8-45CC-58AB-0C5F588EDC89}" name="LION Pascal" initials="PL" userId="S::pascal.lion@kemone.com::fbec95ae-2e6f-4ba0-8a1e-416917b9e63f" providerId="AD"/>
  <p188:author id="{4FF4CFEC-E717-A85B-221E-54576BCF7E1A}" name="Pauline Negrel" initials="PN" userId="S::pauline.negrel@ac-aix-marseille.fr::26a6f53f-97b6-482a-86bf-81043e9826c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BEA57C-58C7-4EE5-B855-53029395B983}" v="2" dt="2026-01-19T14:06:42.2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74697" autoAdjust="0"/>
  </p:normalViewPr>
  <p:slideViewPr>
    <p:cSldViewPr snapToGrid="0">
      <p:cViewPr varScale="1">
        <p:scale>
          <a:sx n="82" d="100"/>
          <a:sy n="82" d="100"/>
        </p:scale>
        <p:origin x="1818" y="96"/>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font" Target="fonts/font4.fntdata"/><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font" Target="fonts/font3.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font" Target="fonts/font2.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font" Target="fonts/font1.fntdata"/><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notesMaster" Target="notesMasters/notesMaster1.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apprendre à calculer des soustractions posées, mais en utilisant une autre technique que le cassage de la dizaine ou de la centaine que vous connaissez déjà. On va utiliser le principe de la conservation de l’écart que vous avez appris hier.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9DBB06-8925-41BD-6F9A-2F14B11327A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14DF6D9-3A94-F5F3-5558-377042D9F1A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FA9F4A1-EC0A-5530-73B0-164DA2350703}"/>
              </a:ext>
            </a:extLst>
          </p:cNvPr>
          <p:cNvSpPr>
            <a:spLocks noGrp="1"/>
          </p:cNvSpPr>
          <p:nvPr>
            <p:ph type="body" idx="1"/>
          </p:nvPr>
        </p:nvSpPr>
        <p:spPr/>
        <p:txBody>
          <a:bodyPr/>
          <a:lstStyle/>
          <a:p>
            <a:pPr marL="0"/>
            <a:r>
              <a:rPr lang="fr-FR" b="0" i="0" dirty="0">
                <a:latin typeface="Calibri" panose="020F0502020204030204" pitchFamily="34" charset="0"/>
              </a:rPr>
              <a:t>Expliquer l’exemple.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3. Si j’ajoute 1 à 7 et que j’ajoute 1 à 4 alors l’écart ne change pas, c’est toujours 3. </a:t>
            </a:r>
          </a:p>
          <a:p>
            <a:pPr marL="0"/>
            <a:r>
              <a:rPr lang="fr-FR" b="0" i="1" dirty="0">
                <a:latin typeface="Calibri" panose="020F0502020204030204" pitchFamily="34" charset="0"/>
              </a:rPr>
              <a:t>Vous utilisez parfois cette règle dans le rituel de CJC pour trouver des soustractions à partir de celles déjà écrites. </a:t>
            </a:r>
          </a:p>
          <a:p>
            <a:pPr marL="0"/>
            <a:r>
              <a:rPr lang="fr-FR" b="0" i="1" dirty="0">
                <a:latin typeface="Calibri" panose="020F0502020204030204" pitchFamily="34" charset="0"/>
              </a:rPr>
              <a:t>Vous allez voir que l’on va utiliser cette règle pour calculer des soustractions posées. </a:t>
            </a:r>
          </a:p>
        </p:txBody>
      </p:sp>
      <p:sp>
        <p:nvSpPr>
          <p:cNvPr id="4" name="Espace réservé du numéro de diapositive 3">
            <a:extLst>
              <a:ext uri="{FF2B5EF4-FFF2-40B4-BE49-F238E27FC236}">
                <a16:creationId xmlns:a16="http://schemas.microsoft.com/office/drawing/2014/main" id="{5B3A6223-6310-3CCF-12A3-FED862366ACB}"/>
              </a:ext>
            </a:extLst>
          </p:cNvPr>
          <p:cNvSpPr>
            <a:spLocks noGrp="1"/>
          </p:cNvSpPr>
          <p:nvPr>
            <p:ph type="sldNum" sz="quarter" idx="5"/>
          </p:nvPr>
        </p:nvSpPr>
        <p:spPr/>
        <p:txBody>
          <a:bodyPr/>
          <a:lstStyle/>
          <a:p>
            <a:fld id="{DC4CA2FC-D1C5-4624-9102-4B14FFF7AD23}" type="slidenum">
              <a:rPr lang="fr-FR" smtClean="0"/>
              <a:t>10</a:t>
            </a:fld>
            <a:endParaRPr lang="fr-FR" dirty="0"/>
          </a:p>
        </p:txBody>
      </p:sp>
    </p:spTree>
    <p:extLst>
      <p:ext uri="{BB962C8B-B14F-4D97-AF65-F5344CB8AC3E}">
        <p14:creationId xmlns:p14="http://schemas.microsoft.com/office/powerpoint/2010/main" val="32019766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C843CC-68CB-EF8C-8B5D-17FD5821C58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DC440B6-9C02-3866-9964-4EFCEE73C2D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02818F8-8C7E-DAE8-9693-4E0D5853A49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va utiliser cette règle de la conversation de l’écart pour calculer une soustraction posée. Pour commencer, on va calculer une soustraction posée avec des nombres inférieurs à 100. </a:t>
            </a:r>
          </a:p>
        </p:txBody>
      </p:sp>
      <p:sp>
        <p:nvSpPr>
          <p:cNvPr id="4" name="Espace réservé du numéro de diapositive 3">
            <a:extLst>
              <a:ext uri="{FF2B5EF4-FFF2-40B4-BE49-F238E27FC236}">
                <a16:creationId xmlns:a16="http://schemas.microsoft.com/office/drawing/2014/main" id="{BC4CEDEB-7A89-AC04-FCE5-C20A2566BFFF}"/>
              </a:ext>
            </a:extLst>
          </p:cNvPr>
          <p:cNvSpPr>
            <a:spLocks noGrp="1"/>
          </p:cNvSpPr>
          <p:nvPr>
            <p:ph type="sldNum" sz="quarter" idx="5"/>
          </p:nvPr>
        </p:nvSpPr>
        <p:spPr/>
        <p:txBody>
          <a:bodyPr/>
          <a:lstStyle/>
          <a:p>
            <a:fld id="{0F5038E3-B7CF-455E-96F4-A4DE1B143443}" type="slidenum">
              <a:rPr lang="fr-FR" smtClean="0"/>
              <a:t>11</a:t>
            </a:fld>
            <a:endParaRPr lang="fr-FR" dirty="0"/>
          </a:p>
        </p:txBody>
      </p:sp>
    </p:spTree>
    <p:extLst>
      <p:ext uri="{BB962C8B-B14F-4D97-AF65-F5344CB8AC3E}">
        <p14:creationId xmlns:p14="http://schemas.microsoft.com/office/powerpoint/2010/main" val="1070043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veut calculer 84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26. On pose l’opération comme d’habitude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on écrit le 1</a:t>
            </a:r>
            <a:r>
              <a:rPr lang="fr-FR" i="1" baseline="30000" dirty="0">
                <a:latin typeface="Calibri" panose="020F0502020204030204" pitchFamily="34" charset="0"/>
              </a:rPr>
              <a:t>er</a:t>
            </a:r>
            <a:r>
              <a:rPr lang="fr-FR" i="1" dirty="0">
                <a:latin typeface="Calibri" panose="020F0502020204030204" pitchFamily="34" charset="0"/>
              </a:rPr>
              <a:t> nombre (84) en haut et, en dessous, on écrit le signe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moins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à gauche, puis, on écrit le 2</a:t>
            </a:r>
            <a:r>
              <a:rPr lang="fr-FR" i="1" baseline="30000" dirty="0">
                <a:latin typeface="Calibri" panose="020F0502020204030204" pitchFamily="34" charset="0"/>
              </a:rPr>
              <a:t>e</a:t>
            </a:r>
            <a:r>
              <a:rPr lang="fr-FR" i="1" dirty="0">
                <a:latin typeface="Calibri" panose="020F0502020204030204" pitchFamily="34" charset="0"/>
              </a:rPr>
              <a:t> nombre (26), en prenant soin d’écrire les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dizaines de 26 en dessous des 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dizaines de 84 et les 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unités restantes de 26 en dessous des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unités restantes de 84. </a:t>
            </a:r>
            <a:r>
              <a:rPr lang="fr-FR" i="0" dirty="0">
                <a:latin typeface="Calibri" panose="020F0502020204030204" pitchFamily="34" charset="0"/>
              </a:rPr>
              <a:t>On va aussi demander aux élèves de commencer par placer le chiffre des unités afin d’éviter certaines erreurs, notamment lorsque les nombres n’ont pas le même nombre de chiffres.</a:t>
            </a:r>
            <a:r>
              <a:rPr lang="fr-FR" i="1" dirty="0">
                <a:latin typeface="Calibri" panose="020F0502020204030204" pitchFamily="34" charset="0"/>
              </a:rPr>
              <a:t> Le trait en dessous signifie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égal</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on écrira la différence en dessous.</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12</a:t>
            </a:fld>
            <a:endParaRPr lang="fr-FR" dirty="0"/>
          </a:p>
        </p:txBody>
      </p:sp>
    </p:spTree>
    <p:extLst>
      <p:ext uri="{BB962C8B-B14F-4D97-AF65-F5344CB8AC3E}">
        <p14:creationId xmlns:p14="http://schemas.microsoft.com/office/powerpoint/2010/main" val="39994035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commence toujours par les unités.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6, on ne peut pas calculer car 4 est inférieur à 6. Dans cette technique, au lieu de casser une dizaine de 84 pour l’échanger contre 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unités, on va ajouter 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unités à 84, mais pour que l’écart reste le même, on doit ajouter aussi une dizaine au nombre qui est en bas. </a:t>
            </a:r>
            <a:r>
              <a:rPr lang="fr-FR" b="0" i="1" u="none" strike="noStrike" cap="none" dirty="0">
                <a:solidFill>
                  <a:schemeClr val="dk1"/>
                </a:solidFill>
                <a:effectLst/>
                <a:latin typeface="Calibri" panose="020F0502020204030204" pitchFamily="34" charset="0"/>
                <a:ea typeface="Calibri"/>
                <a:cs typeface="Calibri"/>
                <a:sym typeface="Calibri"/>
              </a:rPr>
              <a:t>On doit ajouter la même chose aux deux nombres pour que l’écart ne change pas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 j’ajoute 10 aux deux nombres, mais, pour que je puisse calculer, il faut que j’ajoute 10 unités à un nombre, et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dizaine à l’autre. Si j’ajoutais 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unités à 26, on aurait 14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unités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16 unités, ça serait toujours impossible à calculer.</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13</a:t>
            </a:fld>
            <a:endParaRPr lang="fr-FR" dirty="0"/>
          </a:p>
        </p:txBody>
      </p:sp>
    </p:spTree>
    <p:extLst>
      <p:ext uri="{BB962C8B-B14F-4D97-AF65-F5344CB8AC3E}">
        <p14:creationId xmlns:p14="http://schemas.microsoft.com/office/powerpoint/2010/main" val="883824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aura donc 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dizaines et 14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unités. Pour que l’écart soit toujours le même, c’est-à-dire pour que le résultat de la soustraction ne change pas, on doit aussi ajouter 10 au nombre qui est en bas. On va ajouter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dizaine.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dirty="0"/>
          </a:p>
        </p:txBody>
      </p:sp>
    </p:spTree>
    <p:extLst>
      <p:ext uri="{BB962C8B-B14F-4D97-AF65-F5344CB8AC3E}">
        <p14:creationId xmlns:p14="http://schemas.microsoft.com/office/powerpoint/2010/main" val="27997680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écrit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 à côté des dizaines du nombre 26 pour dire que l’on ajoute une dizaine aux 2 dizaines de 26.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a bien ajouté 10 aux 2 nombres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unités au nombre d’en haut et une dizaine au nombre d’en bas.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La différence entre les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nombres sera bien la même qu’au début.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Maintenant, on a 14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unités. C’est suffisant pour en enlever 6. On calcule 14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8. On écrit 8 sous la barre dans la partie des unités restantes.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dirty="0"/>
          </a:p>
        </p:txBody>
      </p:sp>
    </p:spTree>
    <p:extLst>
      <p:ext uri="{BB962C8B-B14F-4D97-AF65-F5344CB8AC3E}">
        <p14:creationId xmlns:p14="http://schemas.microsoft.com/office/powerpoint/2010/main" val="10656959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Puis, on passe aux dizaines. En bas, nous avons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dizaines. On doit donc calculer 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3. Cela fait 5 dizaines. On écrit le 5 sous le trait du « égale » dans la partie des dizaines.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dirty="0"/>
          </a:p>
        </p:txBody>
      </p:sp>
    </p:spTree>
    <p:extLst>
      <p:ext uri="{BB962C8B-B14F-4D97-AF65-F5344CB8AC3E}">
        <p14:creationId xmlns:p14="http://schemas.microsoft.com/office/powerpoint/2010/main" val="20003858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Quel est donc le résultat de la soustraction 84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C’est 58.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Dans cette technique, l’avantage est que l’on ne barre pas les nombres. Le travail est souvent plus propre qu’avec l’autre technique. Aujourd’hui, nous allons nous entrainer avec celle-ci mais ensuite, pour le reste de l’année, vous utiliserez la technique qui est la plus facile pour vous.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Si on veut vérifier que notre résultat est bon, on peut partir du résultat trouvé et ajouter le nombre soustrait pour voir si l’on tombe bien sur le nombre de départ. On peut donc calculer 58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26. Combien obtient-on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a:t>
            </a:r>
            <a:r>
              <a:rPr lang="fr-FR" i="0" dirty="0">
                <a:latin typeface="Calibri" panose="020F0502020204030204" pitchFamily="34" charset="0"/>
              </a:rPr>
              <a:t>Laisser une minute aux élèves pour qu’ils calculent la somme.</a:t>
            </a:r>
            <a:r>
              <a:rPr lang="fr-FR" i="1" dirty="0">
                <a:latin typeface="Calibri" panose="020F0502020204030204" pitchFamily="34" charset="0"/>
              </a:rPr>
              <a:t> → On trouve 84. C’est bien le nombre de départ de la soustraction. C’est que notre résultat de la soustraction est le bon.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dirty="0"/>
          </a:p>
        </p:txBody>
      </p:sp>
    </p:spTree>
    <p:extLst>
      <p:ext uri="{BB962C8B-B14F-4D97-AF65-F5344CB8AC3E}">
        <p14:creationId xmlns:p14="http://schemas.microsoft.com/office/powerpoint/2010/main" val="41380947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Maintenant que vous avez compris comment fonctionne cette technique de la conservation de l’écart, on va s’entrainer avec cette technique. Posez les opérations sur votre ardoise, du côté des lignes, comme sur le cahier. D’abord, on va travailler avec les nombres inférieurs à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000, puis, les nombres inférieurs à 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000.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18</a:t>
            </a:fld>
            <a:endParaRPr lang="fr-FR" dirty="0"/>
          </a:p>
        </p:txBody>
      </p:sp>
    </p:spTree>
    <p:extLst>
      <p:ext uri="{BB962C8B-B14F-4D97-AF65-F5344CB8AC3E}">
        <p14:creationId xmlns:p14="http://schemas.microsoft.com/office/powerpoint/2010/main" val="39070871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Laisser un temps de recherche individuelle. Passer dans les rangs pour un étayage personnalisé.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692.</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collectif, faire verbaliser la procédure tout en pointant à chaque fois au tableau : </a:t>
            </a:r>
            <a:r>
              <a:rPr lang="fr-FR" i="1" dirty="0">
                <a:latin typeface="Calibri" panose="020F0502020204030204" pitchFamily="34" charset="0"/>
              </a:rPr>
              <a:t>on écrit le premier nombre en haut (948) en faisant bien attention de mettre un chiffre par carreau. En dessous, on écrit le deuxième nombre (256), en prenant soin de bien écrire l</a:t>
            </a:r>
            <a:r>
              <a:rPr lang="fr-FR" b="0" i="1" u="none" strike="noStrike" dirty="0">
                <a:solidFill>
                  <a:srgbClr val="000000"/>
                </a:solidFill>
                <a:effectLst/>
                <a:latin typeface="Calibri" panose="020F0502020204030204" pitchFamily="34" charset="0"/>
              </a:rPr>
              <a:t>e signe « moins » sur le côté gauche, puis </a:t>
            </a:r>
            <a:r>
              <a:rPr lang="fr-FR" i="1" dirty="0">
                <a:latin typeface="Calibri" panose="020F0502020204030204" pitchFamily="34" charset="0"/>
              </a:rPr>
              <a:t>les centaines de 256 en dessous des 9 centaines de 948 et de faire la même chose avec les dizaines restantes et les unités restantes. Le trait en dessous signifie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égal</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on écrira la différence en dessous du trait.</a:t>
            </a:r>
          </a:p>
          <a:p>
            <a:pPr marL="0"/>
            <a:r>
              <a:rPr lang="fr-FR" i="0" dirty="0">
                <a:latin typeface="Calibri" panose="020F0502020204030204" pitchFamily="34" charset="0"/>
              </a:rPr>
              <a:t>Interroger ensuite les élèves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 </a:t>
            </a:r>
            <a:r>
              <a:rPr lang="fr-FR" i="1" dirty="0">
                <a:latin typeface="Calibri" panose="020F0502020204030204" pitchFamily="34" charset="0"/>
              </a:rPr>
              <a:t>par quoi avez-vous commencé le calcul</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 </a:t>
            </a:r>
            <a:r>
              <a:rPr lang="fr-FR" sz="1200" i="1" dirty="0">
                <a:latin typeface="+mn-lt"/>
              </a:rPr>
              <a:t>On commence toujours par soustraire les unités restantes, afin de voir si on peut le faire ou s’il faut ajouter 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unités. 8 est plus grand que 6, donc on peut calculer 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 On passe aux dizaines. 4 est plus petit que 5, donc on ne peut pas calculer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5. On va donc ajouter 10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dizaines au nombre 948. On n’oublie pas d’ajouter également 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centaine au nombre du bas. On a maintenant 14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dizaines en haut. </a:t>
            </a:r>
            <a:r>
              <a:rPr lang="fr-FR" i="0" dirty="0">
                <a:latin typeface="Calibri" panose="020F0502020204030204" pitchFamily="34" charset="0"/>
              </a:rPr>
              <a:t>Mettre l’arc de cercle au-dessus du 14. </a:t>
            </a:r>
            <a:r>
              <a:rPr lang="fr-FR" i="1" dirty="0">
                <a:latin typeface="Calibri" panose="020F0502020204030204" pitchFamily="34" charset="0"/>
              </a:rPr>
              <a:t>On peut désormais calculer 14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9. Puis, on passe aux chiffres des centaines : 9 centaines moins 2 centaines auxquelles on doit ajouter la centaine ajoutée. 9 – 3 = 6. On écrit le 6 dans la partie des centaines. </a:t>
            </a:r>
            <a:r>
              <a:rPr lang="fr-FR" i="0" dirty="0">
                <a:latin typeface="Calibri" panose="020F0502020204030204" pitchFamily="34" charset="0"/>
              </a:rPr>
              <a:t>Faire énoncer le résultat par un élève. </a:t>
            </a:r>
            <a:r>
              <a:rPr lang="fr-FR" i="1" dirty="0">
                <a:latin typeface="Calibri" panose="020F0502020204030204" pitchFamily="34" charset="0"/>
              </a:rPr>
              <a:t>948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256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 692. </a:t>
            </a:r>
            <a:r>
              <a:rPr lang="fr-FR" i="0" dirty="0">
                <a:latin typeface="Calibri" panose="020F0502020204030204" pitchFamily="34" charset="0"/>
              </a:rPr>
              <a:t>L’écrire sur les pointillés.</a:t>
            </a:r>
          </a:p>
          <a:p>
            <a:pPr marL="0"/>
            <a:r>
              <a:rPr lang="fr-FR" i="0" dirty="0">
                <a:latin typeface="Calibri" panose="020F0502020204030204" pitchFamily="34" charset="0"/>
              </a:rPr>
              <a:t>Rappeler aux élèves qu’ils peuvent effectuer l’addition correspondante pour vérifier. 692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256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 </a:t>
            </a:r>
          </a:p>
          <a:p>
            <a:pPr marL="0"/>
            <a:endParaRPr lang="fr-FR" i="0" dirty="0">
              <a:latin typeface="Calibri" panose="020F0502020204030204" pitchFamily="34" charset="0"/>
            </a:endParaRPr>
          </a:p>
          <a:p>
            <a:endParaRPr lang="fr-FR" sz="1200" i="1" dirty="0">
              <a:latin typeface="+mn-lt"/>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19</a:t>
            </a:fld>
            <a:endParaRPr lang="fr-FR" dirty="0"/>
          </a:p>
        </p:txBody>
      </p:sp>
    </p:spTree>
    <p:extLst>
      <p:ext uri="{BB962C8B-B14F-4D97-AF65-F5344CB8AC3E}">
        <p14:creationId xmlns:p14="http://schemas.microsoft.com/office/powerpoint/2010/main" val="3294619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Rappelez-vous ce que nous avons fait lors de la dernière séance. Deux enfants qui comparent leur taille. L’écart entre les deux filles est représenté par la flèche noire, c’est leur différence de taille.</a:t>
            </a: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a:t>
            </a:fld>
            <a:endParaRPr lang="fr-F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850231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Laisser un temps de recherche individuelle. Passer dans les rangs pour un étayage personnalisé.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145.</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latin typeface="Calibri" panose="020F0502020204030204" pitchFamily="34" charset="0"/>
              </a:rPr>
              <a:t>Lors du retour collectif, faire remarquer qu’il n’y a pas de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retenue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 dans cette soustraction posée. </a:t>
            </a:r>
          </a:p>
          <a:p>
            <a:endParaRPr lang="fr-FR" i="0" dirty="0">
              <a:latin typeface="Calibri" panose="020F0502020204030204" pitchFamily="34" charset="0"/>
            </a:endParaRPr>
          </a:p>
          <a:p>
            <a:endParaRPr lang="fr-FR" sz="1200" i="1" dirty="0">
              <a:latin typeface="+mn-lt"/>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dirty="0"/>
          </a:p>
        </p:txBody>
      </p:sp>
    </p:spTree>
    <p:extLst>
      <p:ext uri="{BB962C8B-B14F-4D97-AF65-F5344CB8AC3E}">
        <p14:creationId xmlns:p14="http://schemas.microsoft.com/office/powerpoint/2010/main" val="42845794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Laisser un temps de recherche individuelle. Passer dans les rangs pour un étayage personnalisé.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b="0" i="0"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514.</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latin typeface="Calibri" panose="020F0502020204030204" pitchFamily="34" charset="0"/>
              </a:rPr>
              <a:t>Lors du retour collectif, faire remarquer qu’il y a une double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retenue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 dans cette soustraction posée : au niveau des unités, mais également au niveau des centaines. </a:t>
            </a:r>
          </a:p>
          <a:p>
            <a:pPr marL="0"/>
            <a:r>
              <a:rPr lang="fr-FR" b="0" i="0" u="none" strike="noStrike" cap="none" dirty="0">
                <a:solidFill>
                  <a:schemeClr val="dk1"/>
                </a:solidFill>
                <a:latin typeface="Calibri" panose="020F0502020204030204" pitchFamily="34" charset="0"/>
                <a:ea typeface="Calibri"/>
                <a:cs typeface="Calibri"/>
                <a:sym typeface="Calibri"/>
              </a:rPr>
              <a:t>Rappeler aux élèves qu’ils peuvent effectuer l’addition correspondante pour vérifier.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514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917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 </a:t>
            </a:r>
          </a:p>
          <a:p>
            <a:endParaRPr lang="fr-FR" b="0" i="0" u="none" strike="noStrike" cap="none" dirty="0">
              <a:solidFill>
                <a:schemeClr val="dk1"/>
              </a:solidFill>
              <a:latin typeface="Calibri" panose="020F0502020204030204" pitchFamily="34" charset="0"/>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0" dirty="0">
              <a:latin typeface="Calibri" panose="020F0502020204030204" pitchFamily="34" charset="0"/>
            </a:endParaRPr>
          </a:p>
          <a:p>
            <a:endParaRPr lang="fr-FR" i="0" dirty="0">
              <a:latin typeface="Calibri" panose="020F0502020204030204" pitchFamily="34" charset="0"/>
            </a:endParaRPr>
          </a:p>
          <a:p>
            <a:endParaRPr lang="fr-FR" sz="1200" i="1" dirty="0">
              <a:latin typeface="+mn-lt"/>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21</a:t>
            </a:fld>
            <a:endParaRPr lang="fr-FR" dirty="0"/>
          </a:p>
        </p:txBody>
      </p:sp>
    </p:spTree>
    <p:extLst>
      <p:ext uri="{BB962C8B-B14F-4D97-AF65-F5344CB8AC3E}">
        <p14:creationId xmlns:p14="http://schemas.microsoft.com/office/powerpoint/2010/main" val="589026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A89094DA-D391-AF89-DD80-9DEA474BEC45}"/>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7DCB67A6-35A1-B449-4938-88C575A28E3D}"/>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a:extLst>
              <a:ext uri="{FF2B5EF4-FFF2-40B4-BE49-F238E27FC236}">
                <a16:creationId xmlns:a16="http://schemas.microsoft.com/office/drawing/2014/main" id="{A4900169-D9D7-88F8-4BBC-0C35E675228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10453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24</a:t>
            </a:fld>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25</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65758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Si désormais elles montent sur le même banc, et qu’elles comparent de nouveau leur taille, il est évident qu’elles ont conservé la même différence de taille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l’écart reste le même car la hauteur du banc est identique pour les deux enfants. C’est le principe de conservation de l’écart que nous utilisons en mathématiques.</a:t>
            </a: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3</a:t>
            </a:fld>
            <a:endParaRPr lang="fr-F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35424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Prenons les réglettes 7 et 4. On les place comme au tableau. On cherche l’écart entre ces deux réglettes, c’est-à-dire la différence entre 7 et 4 </a:t>
            </a:r>
            <a:r>
              <a:rPr lang="fr-FR" i="0" dirty="0">
                <a:latin typeface="Calibri" panose="020F0502020204030204" pitchFamily="34" charset="0"/>
              </a:rPr>
              <a:t>(passer le doigt le long de la flèche noire). On est en train de calculer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4.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4</a:t>
            </a:fld>
            <a:endParaRPr lang="fr-FR" dirty="0"/>
          </a:p>
        </p:txBody>
      </p:sp>
    </p:spTree>
    <p:extLst>
      <p:ext uri="{BB962C8B-B14F-4D97-AF65-F5344CB8AC3E}">
        <p14:creationId xmlns:p14="http://schemas.microsoft.com/office/powerpoint/2010/main" val="2477666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2AD6DC-F3C3-870B-0E30-E2E9DC30B99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695C17F-DCD7-0628-4CA9-8FBDA44C1A2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5F70A7D-215E-8F4D-BC0D-07315335420A}"/>
              </a:ext>
            </a:extLst>
          </p:cNvPr>
          <p:cNvSpPr>
            <a:spLocks noGrp="1"/>
          </p:cNvSpPr>
          <p:nvPr>
            <p:ph type="body" idx="1"/>
          </p:nvPr>
        </p:nvSpPr>
        <p:spPr/>
        <p:txBody>
          <a:bodyPr/>
          <a:lstStyle/>
          <a:p>
            <a:pPr marL="0"/>
            <a:r>
              <a:rPr lang="fr-FR" i="0" dirty="0">
                <a:latin typeface="Calibri" panose="020F0502020204030204" pitchFamily="34" charset="0"/>
              </a:rPr>
              <a:t>On voit que l’écart est de 3. </a:t>
            </a:r>
          </a:p>
        </p:txBody>
      </p:sp>
      <p:sp>
        <p:nvSpPr>
          <p:cNvPr id="4" name="Espace réservé du numéro de diapositive 3">
            <a:extLst>
              <a:ext uri="{FF2B5EF4-FFF2-40B4-BE49-F238E27FC236}">
                <a16:creationId xmlns:a16="http://schemas.microsoft.com/office/drawing/2014/main" id="{37BEE084-D73A-F1AF-5658-B94FA073FF05}"/>
              </a:ext>
            </a:extLst>
          </p:cNvPr>
          <p:cNvSpPr>
            <a:spLocks noGrp="1"/>
          </p:cNvSpPr>
          <p:nvPr>
            <p:ph type="sldNum" sz="quarter" idx="5"/>
          </p:nvPr>
        </p:nvSpPr>
        <p:spPr/>
        <p:txBody>
          <a:bodyPr/>
          <a:lstStyle/>
          <a:p>
            <a:fld id="{DC4CA2FC-D1C5-4624-9102-4B14FFF7AD23}" type="slidenum">
              <a:rPr lang="fr-FR" smtClean="0"/>
              <a:t>5</a:t>
            </a:fld>
            <a:endParaRPr lang="fr-FR" dirty="0"/>
          </a:p>
        </p:txBody>
      </p:sp>
    </p:spTree>
    <p:extLst>
      <p:ext uri="{BB962C8B-B14F-4D97-AF65-F5344CB8AC3E}">
        <p14:creationId xmlns:p14="http://schemas.microsoft.com/office/powerpoint/2010/main" val="988725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On ajoute 1 à chaque réglette. On a donc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 que l’on compare avec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 On cherche à nouveau l’écart entre ces réglettes, c’est-à-dire la différence entre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 et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 </a:t>
            </a:r>
            <a:r>
              <a:rPr lang="fr-FR" b="0" i="1" dirty="0">
                <a:latin typeface="Calibri" panose="020F0502020204030204" pitchFamily="34" charset="0"/>
              </a:rPr>
              <a:t>L’écart est toujours de 3. Il y a donc une règle en mathématiques</a:t>
            </a:r>
            <a:r>
              <a:rPr lang="fr-FR" b="0" i="1"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 quand on ajoute le même nombre à chaque terme de la soustraction, l’écart ne change pas.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6</a:t>
            </a:fld>
            <a:endParaRPr lang="fr-FR" dirty="0"/>
          </a:p>
        </p:txBody>
      </p:sp>
    </p:spTree>
    <p:extLst>
      <p:ext uri="{BB962C8B-B14F-4D97-AF65-F5344CB8AC3E}">
        <p14:creationId xmlns:p14="http://schemas.microsoft.com/office/powerpoint/2010/main" val="3297652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34BE17-4F5F-B28F-D259-01E442CCC46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7B9B8C1-F50A-983B-540E-7922EED18E0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527BB1E-97E6-0F94-3000-F64791CAF192}"/>
              </a:ext>
            </a:extLst>
          </p:cNvPr>
          <p:cNvSpPr>
            <a:spLocks noGrp="1"/>
          </p:cNvSpPr>
          <p:nvPr>
            <p:ph type="body" idx="1"/>
          </p:nvPr>
        </p:nvSpPr>
        <p:spPr/>
        <p:txBody>
          <a:bodyPr/>
          <a:lstStyle/>
          <a:p>
            <a:pPr marL="0"/>
            <a:r>
              <a:rPr lang="fr-FR" b="0" i="1" dirty="0">
                <a:latin typeface="Calibri" panose="020F0502020204030204" pitchFamily="34" charset="0"/>
              </a:rPr>
              <a:t>On a ajouté 1 à la règle 7 donc on obtient le nombre 8. De même, on a ajouté 1 à la réglette 4, on obtient le nombre 5. On cherche donc l’écart entre 5 et 8. </a:t>
            </a:r>
          </a:p>
        </p:txBody>
      </p:sp>
      <p:sp>
        <p:nvSpPr>
          <p:cNvPr id="4" name="Espace réservé du numéro de diapositive 3">
            <a:extLst>
              <a:ext uri="{FF2B5EF4-FFF2-40B4-BE49-F238E27FC236}">
                <a16:creationId xmlns:a16="http://schemas.microsoft.com/office/drawing/2014/main" id="{CE7705FC-780C-D654-531D-9EDCEDF4EC39}"/>
              </a:ext>
            </a:extLst>
          </p:cNvPr>
          <p:cNvSpPr>
            <a:spLocks noGrp="1"/>
          </p:cNvSpPr>
          <p:nvPr>
            <p:ph type="sldNum" sz="quarter" idx="5"/>
          </p:nvPr>
        </p:nvSpPr>
        <p:spPr/>
        <p:txBody>
          <a:bodyPr/>
          <a:lstStyle/>
          <a:p>
            <a:fld id="{DC4CA2FC-D1C5-4624-9102-4B14FFF7AD23}" type="slidenum">
              <a:rPr lang="fr-FR" smtClean="0"/>
              <a:t>7</a:t>
            </a:fld>
            <a:endParaRPr lang="fr-FR" dirty="0"/>
          </a:p>
        </p:txBody>
      </p:sp>
    </p:spTree>
    <p:extLst>
      <p:ext uri="{BB962C8B-B14F-4D97-AF65-F5344CB8AC3E}">
        <p14:creationId xmlns:p14="http://schemas.microsoft.com/office/powerpoint/2010/main" val="41170980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1B5E0-79C5-6A3C-63C4-05C8BCE7AA2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9E5D3D6-22ED-D8AB-1564-1B9F5F09A72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D2257E9-C2C8-9BA0-636D-69678E3D1625}"/>
              </a:ext>
            </a:extLst>
          </p:cNvPr>
          <p:cNvSpPr>
            <a:spLocks noGrp="1"/>
          </p:cNvSpPr>
          <p:nvPr>
            <p:ph type="body" idx="1"/>
          </p:nvPr>
        </p:nvSpPr>
        <p:spPr/>
        <p:txBody>
          <a:bodyPr/>
          <a:lstStyle/>
          <a:p>
            <a:pPr marL="0"/>
            <a:r>
              <a:rPr lang="fr-FR" b="0" i="1" dirty="0">
                <a:latin typeface="Calibri" panose="020F0502020204030204" pitchFamily="34" charset="0"/>
              </a:rPr>
              <a:t>C’est 3. L’écart est toujours le même. </a:t>
            </a:r>
          </a:p>
          <a:p>
            <a:pPr marL="0"/>
            <a:r>
              <a:rPr lang="fr-FR" b="0" i="1" dirty="0">
                <a:latin typeface="Calibri" panose="020F0502020204030204" pitchFamily="34" charset="0"/>
              </a:rPr>
              <a:t>On peut donc dire que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3. </a:t>
            </a:r>
          </a:p>
        </p:txBody>
      </p:sp>
      <p:sp>
        <p:nvSpPr>
          <p:cNvPr id="4" name="Espace réservé du numéro de diapositive 3">
            <a:extLst>
              <a:ext uri="{FF2B5EF4-FFF2-40B4-BE49-F238E27FC236}">
                <a16:creationId xmlns:a16="http://schemas.microsoft.com/office/drawing/2014/main" id="{70E7FB53-F94D-5D02-C7ED-4F34643DD660}"/>
              </a:ext>
            </a:extLst>
          </p:cNvPr>
          <p:cNvSpPr>
            <a:spLocks noGrp="1"/>
          </p:cNvSpPr>
          <p:nvPr>
            <p:ph type="sldNum" sz="quarter" idx="5"/>
          </p:nvPr>
        </p:nvSpPr>
        <p:spPr/>
        <p:txBody>
          <a:bodyPr/>
          <a:lstStyle/>
          <a:p>
            <a:fld id="{DC4CA2FC-D1C5-4624-9102-4B14FFF7AD23}" type="slidenum">
              <a:rPr lang="fr-FR" smtClean="0"/>
              <a:t>8</a:t>
            </a:fld>
            <a:endParaRPr lang="fr-FR" dirty="0"/>
          </a:p>
        </p:txBody>
      </p:sp>
    </p:spTree>
    <p:extLst>
      <p:ext uri="{BB962C8B-B14F-4D97-AF65-F5344CB8AC3E}">
        <p14:creationId xmlns:p14="http://schemas.microsoft.com/office/powerpoint/2010/main" val="1719794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b="0" i="0" dirty="0">
                <a:latin typeface="Calibri" panose="020F0502020204030204" pitchFamily="34" charset="0"/>
              </a:rPr>
              <a:t>Lire la règle.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9</a:t>
            </a:fld>
            <a:endParaRPr lang="fr-FR" dirty="0"/>
          </a:p>
        </p:txBody>
      </p:sp>
    </p:spTree>
    <p:extLst>
      <p:ext uri="{BB962C8B-B14F-4D97-AF65-F5344CB8AC3E}">
        <p14:creationId xmlns:p14="http://schemas.microsoft.com/office/powerpoint/2010/main" val="32984334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DF1C5587-A4FC-0392-329D-5397461D0257}"/>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4209722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3643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dirty="0"/>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68" r:id="rId3"/>
    <p:sldLayoutId id="2147483670"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dirty="0"/>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dirty="0"/>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dirty="0"/>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83. LES NOMBRES JUSQU’À 10 000</a:t>
            </a:r>
            <a:br>
              <a:rPr lang="fr-FR" dirty="0">
                <a:solidFill>
                  <a:schemeClr val="bg1"/>
                </a:solidFill>
              </a:rPr>
            </a:br>
            <a:r>
              <a:rPr lang="fr-FR" dirty="0">
                <a:solidFill>
                  <a:schemeClr val="bg1"/>
                </a:solidFill>
              </a:rPr>
              <a:t>La soustraction posée (3)</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CD5156-BB80-C90E-A3B0-68676B6EBA3E}"/>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7152CA15-686F-1517-E2C4-1FA5E9797AB5}"/>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10765DCD-3D62-20B3-F530-99F038B09F7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20903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02044E-CB06-D15A-8767-361C77BC082E}"/>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62406A0B-502B-5429-2C9A-1A6FE4FF69A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F87EA33-515E-DCA6-CB4A-8C64437D275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6479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F2790CFA-56F5-C88C-4129-484C335AEFE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8E96E811-4FC8-EE3B-58FF-FBBDE4E6A42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21812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8636DB7-8B9D-6309-CF39-1D52FD5B6E13}"/>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3BDFF43A-8C40-C8CB-2E25-D17BD2B2DDB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033895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81F65AE7-9923-D8D9-6B2D-72D38A72ACC0}"/>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0795E891-DDE1-FCD8-BD21-20935C1CA08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553164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EBD34B50-E891-A342-4DB6-E3084A1D4E8C}"/>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E5F69002-56B0-7AAA-AB95-445FB673FC3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052686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8854981D-E46B-BC4C-E134-91D0FA03F551}"/>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D9122385-3798-A6FA-B03E-F2816DC42FD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32715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0611A133-76A6-A832-82E7-FF78C625D1C9}"/>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493AD243-A218-0917-0046-10D04BF213C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915826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DFB6C7AC-E12C-087E-E4BE-B2BBF4413CE3}"/>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22C6B722-EB4A-247D-7EA3-0A6F455854C8}"/>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E492B35D-AF7C-D43D-341A-9D1F546FCCB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253765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BBF638D-68C1-9A81-017C-79408A14469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C6007B06-9429-6DFD-3683-A08FC91C1CD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13137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texte 8">
            <a:extLst>
              <a:ext uri="{FF2B5EF4-FFF2-40B4-BE49-F238E27FC236}">
                <a16:creationId xmlns:a16="http://schemas.microsoft.com/office/drawing/2014/main" id="{A7A65513-5EA6-FC5E-BA2B-5F270C3817F2}"/>
              </a:ext>
            </a:extLst>
          </p:cNvPr>
          <p:cNvSpPr>
            <a:spLocks noGrp="1"/>
          </p:cNvSpPr>
          <p:nvPr>
            <p:ph type="body" idx="1"/>
          </p:nvPr>
        </p:nvSpPr>
        <p:spPr/>
        <p:txBody>
          <a:bodyPr/>
          <a:lstStyle/>
          <a:p>
            <a:endParaRPr lang="fr-FR"/>
          </a:p>
        </p:txBody>
      </p:sp>
      <p:sp>
        <p:nvSpPr>
          <p:cNvPr id="11" name="Titre 10">
            <a:extLst>
              <a:ext uri="{FF2B5EF4-FFF2-40B4-BE49-F238E27FC236}">
                <a16:creationId xmlns:a16="http://schemas.microsoft.com/office/drawing/2014/main" id="{A104E001-01F2-45F3-C754-B7A297AB7C0E}"/>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E2D5AE19-D91F-A2BF-FA4E-336FD2044FD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758195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96C29F83-24A7-BB4D-89B5-9D60803CC10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FF2B63D-99BA-1068-3295-CDE1ADAC63F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90784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497A1FE-1145-4683-63D0-D91653B6C4B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2E60518-9AAD-F7C3-0E86-14BF2D54D90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697595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E60EDBEC-F128-FE3B-8803-ED740EF5A69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F775531-7418-E84D-12D4-7E6F22E847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F0E37066-6448-FF37-8A71-0D348BEC287B}"/>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464B6EFA-BA0B-89B9-3179-93EBE9AC900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4A8C2F5-CF66-26E4-C84B-CE88701DBB7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35302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B0212069-0BAF-2179-64D6-19C37FBE087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468224C-1687-B23B-EAD9-3EFFB32B495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F723BC2-F425-A07F-2CB3-6F2FBD35981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2EBC7EE-8556-9702-5AEF-0D2A5867380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337920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DFD06D14-1928-081F-F8E2-6C8862FA7C5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502BD02-EF5F-807E-7DA8-6EB61494B51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CE4B5149-5D5C-2986-7065-315CBACBDC25}"/>
              </a:ext>
            </a:extLst>
          </p:cNvPr>
          <p:cNvSpPr>
            <a:spLocks noGrp="1"/>
          </p:cNvSpPr>
          <p:nvPr>
            <p:ph type="body" idx="1"/>
          </p:nvPr>
        </p:nvSpPr>
        <p:spPr/>
        <p:txBody>
          <a:bodyPr/>
          <a:lstStyle/>
          <a:p>
            <a:endParaRPr lang="fr-FR"/>
          </a:p>
        </p:txBody>
      </p:sp>
      <p:sp>
        <p:nvSpPr>
          <p:cNvPr id="12" name="Titre 11">
            <a:extLst>
              <a:ext uri="{FF2B5EF4-FFF2-40B4-BE49-F238E27FC236}">
                <a16:creationId xmlns:a16="http://schemas.microsoft.com/office/drawing/2014/main" id="{6F32406B-52B3-B279-4026-1865D6B43168}"/>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0CD3A3B7-D84B-6FDA-B894-0CC5430590F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2070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9E9B9FA-29BC-7D17-D40C-AF138A1E0B8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94CD96B-D983-97D9-7DA9-943317AAC61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74660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397EB5-E1A6-A655-B097-CDA3CB86B667}"/>
            </a:ext>
          </a:extLst>
        </p:cNvPr>
        <p:cNvGrpSpPr/>
        <p:nvPr/>
      </p:nvGrpSpPr>
      <p:grpSpPr>
        <a:xfrm>
          <a:off x="0" y="0"/>
          <a:ext cx="0" cy="0"/>
          <a:chOff x="0" y="0"/>
          <a:chExt cx="0" cy="0"/>
        </a:xfrm>
      </p:grpSpPr>
      <p:sp>
        <p:nvSpPr>
          <p:cNvPr id="10" name="Titre 9">
            <a:extLst>
              <a:ext uri="{FF2B5EF4-FFF2-40B4-BE49-F238E27FC236}">
                <a16:creationId xmlns:a16="http://schemas.microsoft.com/office/drawing/2014/main" id="{FC294DA1-49C8-1292-2BE6-A2DF04D78108}"/>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ACBBC6DD-59D8-227D-7AC9-990B61A4B00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76799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FC5DD673-EC8F-CBFF-D02B-EFA30FE84C7C}"/>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40FDB185-46FB-8371-7597-C957ADE9F27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093274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A1C09-D996-988F-0BE0-CCE2BE201AE2}"/>
            </a:ext>
          </a:extLst>
        </p:cNvPr>
        <p:cNvGrpSpPr/>
        <p:nvPr/>
      </p:nvGrpSpPr>
      <p:grpSpPr>
        <a:xfrm>
          <a:off x="0" y="0"/>
          <a:ext cx="0" cy="0"/>
          <a:chOff x="0" y="0"/>
          <a:chExt cx="0" cy="0"/>
        </a:xfrm>
      </p:grpSpPr>
      <p:sp>
        <p:nvSpPr>
          <p:cNvPr id="7" name="Titre 6">
            <a:extLst>
              <a:ext uri="{FF2B5EF4-FFF2-40B4-BE49-F238E27FC236}">
                <a16:creationId xmlns:a16="http://schemas.microsoft.com/office/drawing/2014/main" id="{A3482172-414B-3DA1-9397-098F18938153}"/>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A96007C7-E50D-F203-537F-B9BC719FBDF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463594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E63B0C-E6D2-8547-7729-18AC90FE8127}"/>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E57BB01C-8EA0-7F9F-C36A-ACDBAAB972EF}"/>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79F0CCD2-D227-E5D0-5F18-81A26203F7B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626424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0A6C090D-203C-78F7-AD46-AA482A415A6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6711764-3085-6D27-5956-60A0693B693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37334578"/>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e556fe96a2334c42495bf08c01f98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b3bdd3667257d5e3337ab3dd29947f7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B6929A-325D-48F6-9877-191C169E6107}">
  <ds:schemaRefs>
    <ds:schemaRef ds:uri="http://schemas.microsoft.com/office/infopath/2007/PartnerControls"/>
    <ds:schemaRef ds:uri="http://www.w3.org/XML/1998/namespace"/>
    <ds:schemaRef ds:uri="http://schemas.openxmlformats.org/package/2006/metadata/core-properties"/>
    <ds:schemaRef ds:uri="http://schemas.microsoft.com/office/2006/metadata/properties"/>
    <ds:schemaRef ds:uri="http://schemas.microsoft.com/office/2006/documentManagement/types"/>
    <ds:schemaRef ds:uri="http://purl.org/dc/terms/"/>
    <ds:schemaRef ds:uri="27f64e36-29aa-44d5-a3e0-06242cad7d4d"/>
    <ds:schemaRef ds:uri="cd84cc96-e4f0-4e7f-873a-a508fb658c41"/>
    <ds:schemaRef ds:uri="http://purl.org/dc/dcmitype/"/>
    <ds:schemaRef ds:uri="http://purl.org/dc/elements/1.1/"/>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28F3D6D0-5A62-400A-B74B-F9633A3E57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1601</Words>
  <Application>Microsoft Office PowerPoint</Application>
  <PresentationFormat>Affichage à l'écran (4:3)</PresentationFormat>
  <Paragraphs>63</Paragraphs>
  <Slides>26</Slides>
  <Notes>26</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26</vt:i4>
      </vt:variant>
    </vt:vector>
  </HeadingPairs>
  <TitlesOfParts>
    <vt:vector size="35" baseType="lpstr">
      <vt:lpstr>Calibri</vt:lpstr>
      <vt:lpstr>Verdana</vt:lpstr>
      <vt:lpstr>Calibri Light</vt:lpstr>
      <vt:lpstr>Arial</vt:lpstr>
      <vt:lpstr>Thème Office</vt:lpstr>
      <vt:lpstr>1_Thème Office</vt:lpstr>
      <vt:lpstr>2_Thème Office</vt:lpstr>
      <vt:lpstr>3_Thème Office</vt:lpstr>
      <vt:lpstr>7_Thème Office</vt:lpstr>
      <vt:lpstr>83. LES NOMBRES JUSQU’À 10 000 La soustraction posée (3)</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2026-01-21T10:20:02Z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