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62" r:id="rId5"/>
  </p:sldMasterIdLst>
  <p:notesMasterIdLst>
    <p:notesMasterId r:id="rId45"/>
  </p:notesMasterIdLst>
  <p:sldIdLst>
    <p:sldId id="299" r:id="rId6"/>
    <p:sldId id="303" r:id="rId7"/>
    <p:sldId id="304" r:id="rId8"/>
    <p:sldId id="651" r:id="rId9"/>
    <p:sldId id="652" r:id="rId10"/>
    <p:sldId id="654" r:id="rId11"/>
    <p:sldId id="653" r:id="rId12"/>
    <p:sldId id="675" r:id="rId13"/>
    <p:sldId id="655" r:id="rId14"/>
    <p:sldId id="658" r:id="rId15"/>
    <p:sldId id="676" r:id="rId16"/>
    <p:sldId id="659" r:id="rId17"/>
    <p:sldId id="660" r:id="rId18"/>
    <p:sldId id="661" r:id="rId19"/>
    <p:sldId id="662" r:id="rId20"/>
    <p:sldId id="678" r:id="rId21"/>
    <p:sldId id="663" r:id="rId22"/>
    <p:sldId id="679" r:id="rId23"/>
    <p:sldId id="677" r:id="rId24"/>
    <p:sldId id="681" r:id="rId25"/>
    <p:sldId id="332" r:id="rId26"/>
    <p:sldId id="329" r:id="rId27"/>
    <p:sldId id="665" r:id="rId28"/>
    <p:sldId id="670" r:id="rId29"/>
    <p:sldId id="682" r:id="rId30"/>
    <p:sldId id="683" r:id="rId31"/>
    <p:sldId id="684" r:id="rId32"/>
    <p:sldId id="680" r:id="rId33"/>
    <p:sldId id="306" r:id="rId34"/>
    <p:sldId id="685" r:id="rId35"/>
    <p:sldId id="686" r:id="rId36"/>
    <p:sldId id="687" r:id="rId37"/>
    <p:sldId id="365" r:id="rId38"/>
    <p:sldId id="399" r:id="rId39"/>
    <p:sldId id="400" r:id="rId40"/>
    <p:sldId id="401" r:id="rId41"/>
    <p:sldId id="402" r:id="rId42"/>
    <p:sldId id="286" r:id="rId43"/>
    <p:sldId id="298" r:id="rId4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4" roundtripDataSignature="AMtx7mj+FK/MfLF0IDfqG5L8po0Fto38n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BF5A0C-B0EB-839A-131C-955373972CF5}" name="LE BOT SANDRA" initials="SL" userId="S::SLEBOT@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A731B9A7-FB2F-8BD0-97C6-EA6906EE8F3B}" name="Justine Taillade" initials="JT" userId="Justine Taillade" providerId="Non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 id="{3AE103E3-5B5D-9446-BE1D-82E47926AE64}" name="LEMAIRE LOUHANNE" initials="LL" userId="S::LLEMAIRE@editions-hatier.fr::a1b6b622-126c-424e-b556-9693f133b9e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Yaël Fernandez" initials="" lastIdx="2" clrIdx="0"/>
  <p:cmAuthor id="1" name="Pauline Negrel-Lion" initial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300891-74B8-4ACA-A54C-BFC243BAECAB}" v="1" dt="2026-01-19T14:05:04.6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308" autoAdjust="0"/>
  </p:normalViewPr>
  <p:slideViewPr>
    <p:cSldViewPr snapToGrid="0">
      <p:cViewPr>
        <p:scale>
          <a:sx n="66" d="100"/>
          <a:sy n="66" d="100"/>
        </p:scale>
        <p:origin x="2904" y="348"/>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55"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customschemas.google.com/relationships/presentationmetadata" Target="meta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57" Type="http://schemas.openxmlformats.org/officeDocument/2006/relationships/viewProps" Target="viewProps.xml"/><Relationship Id="rId61"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6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56" Type="http://schemas.openxmlformats.org/officeDocument/2006/relationships/presProps" Target="presProps.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Aujourd’hui, nous allons travailler quelque chose de nouveau, que l’on appelle la conservation des écarts</a:t>
            </a:r>
            <a:r>
              <a:rPr lang="fr-FR" sz="1200" b="0" i="0" u="none" strike="noStrike" cap="none" dirty="0">
                <a:solidFill>
                  <a:schemeClr val="dk1"/>
                </a:solidFill>
                <a:effectLst/>
                <a:latin typeface="Calibri"/>
                <a:ea typeface="Calibri"/>
                <a:cs typeface="Calibri"/>
                <a:sym typeface="Calibri"/>
              </a:rPr>
              <a:t> </a:t>
            </a:r>
            <a:r>
              <a:rPr lang="fr-FR" i="1" dirty="0"/>
              <a:t>; je vous expliquerai ce terme plus tard. Pour comprendre, on va commencer par manipuler les réglettes </a:t>
            </a:r>
            <a:r>
              <a:rPr lang="fr-FR" i="1" dirty="0" err="1"/>
              <a:t>Cuisenaire</a:t>
            </a:r>
            <a:r>
              <a:rPr lang="fr-FR" i="1" dirty="0"/>
              <a:t>, puis vous verrez en quoi ça peut vous servir en calcul.</a:t>
            </a:r>
            <a:endParaRPr lang="fr-FR"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On peut remplacer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par la réglette 8 </a:t>
            </a:r>
            <a:r>
              <a:rPr lang="fr-FR" i="0" dirty="0">
                <a:latin typeface="Calibri" panose="020F0502020204030204" pitchFamily="34" charset="0"/>
              </a:rPr>
              <a:t>(marron) </a:t>
            </a:r>
            <a:r>
              <a:rPr lang="fr-FR" i="1" dirty="0">
                <a:latin typeface="Calibri" panose="020F0502020204030204" pitchFamily="34" charset="0"/>
              </a:rPr>
              <a:t>et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par la réglette 5 </a:t>
            </a:r>
            <a:r>
              <a:rPr lang="fr-FR" i="0" dirty="0">
                <a:latin typeface="Calibri" panose="020F0502020204030204" pitchFamily="34" charset="0"/>
              </a:rPr>
              <a:t>(jaune)</a:t>
            </a:r>
            <a:r>
              <a:rPr lang="fr-FR" i="1" dirty="0">
                <a:latin typeface="Calibri" panose="020F0502020204030204" pitchFamily="34" charset="0"/>
              </a:rPr>
              <a:t>.</a:t>
            </a:r>
          </a:p>
          <a:p>
            <a:pPr marL="0"/>
            <a:r>
              <a:rPr lang="fr-FR" i="1" dirty="0">
                <a:latin typeface="Calibri" panose="020F0502020204030204" pitchFamily="34" charset="0"/>
              </a:rPr>
              <a:t>On peut alors écrire la soustraction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10</a:t>
            </a:fld>
            <a:endParaRPr lang="fr-FR"/>
          </a:p>
        </p:txBody>
      </p:sp>
    </p:spTree>
    <p:extLst>
      <p:ext uri="{BB962C8B-B14F-4D97-AF65-F5344CB8AC3E}">
        <p14:creationId xmlns:p14="http://schemas.microsoft.com/office/powerpoint/2010/main" val="2052725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L’écart entre 7 et 4 est le même qu’entre 8 et 5 car on a ajouté la même chose (ici 1) aux deux réglettes de départ. On peut donc écrire que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11</a:t>
            </a:fld>
            <a:endParaRPr lang="fr-FR"/>
          </a:p>
        </p:txBody>
      </p:sp>
    </p:spTree>
    <p:extLst>
      <p:ext uri="{BB962C8B-B14F-4D97-AF65-F5344CB8AC3E}">
        <p14:creationId xmlns:p14="http://schemas.microsoft.com/office/powerpoint/2010/main" val="14315175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Prenez maintenant les réglettes 9 et 5 et placez-les comme au tableau. Vous devez trouver l’écart entre ces deux réglettes, c’est-à-dire la différence entre 9 et 5.</a:t>
            </a:r>
          </a:p>
          <a:p>
            <a:pPr marL="0"/>
            <a:r>
              <a:rPr lang="fr-FR" i="1" dirty="0">
                <a:latin typeface="Calibri" panose="020F0502020204030204" pitchFamily="34" charset="0"/>
              </a:rPr>
              <a:t>Trouver la réglette et écrivez l’opération qui traduit cette différence</a:t>
            </a:r>
            <a:r>
              <a:rPr lang="fr-FR" b="0" i="1" dirty="0">
                <a:latin typeface="Calibri" panose="020F0502020204030204" pitchFamily="34" charset="0"/>
              </a:rPr>
              <a:t>.</a:t>
            </a:r>
          </a:p>
          <a:p>
            <a:pPr marL="0"/>
            <a:r>
              <a:rPr lang="fr-FR" b="0" i="0" dirty="0">
                <a:latin typeface="Calibri" panose="020F0502020204030204" pitchFamily="34" charset="0"/>
              </a:rPr>
              <a:t>Laisser un très court instant, puis, interroger un élève.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12</a:t>
            </a:fld>
            <a:endParaRPr lang="fr-FR"/>
          </a:p>
        </p:txBody>
      </p:sp>
    </p:spTree>
    <p:extLst>
      <p:ext uri="{BB962C8B-B14F-4D97-AF65-F5344CB8AC3E}">
        <p14:creationId xmlns:p14="http://schemas.microsoft.com/office/powerpoint/2010/main" val="2241521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 C’est la réglette rose. On peut écrire la soustraction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4.</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13</a:t>
            </a:fld>
            <a:endParaRPr lang="fr-FR"/>
          </a:p>
        </p:txBody>
      </p:sp>
    </p:spTree>
    <p:extLst>
      <p:ext uri="{BB962C8B-B14F-4D97-AF65-F5344CB8AC3E}">
        <p14:creationId xmlns:p14="http://schemas.microsoft.com/office/powerpoint/2010/main" val="720979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Maintenant reprenez les réglettes 9 et 5, replacez-les comme au début, puis rajoutez 2 sous chacune d’entre elles.</a:t>
            </a:r>
            <a:endParaRPr lang="fr-FR" b="0" i="0" dirty="0">
              <a:latin typeface="Calibri" panose="020F0502020204030204" pitchFamily="34" charset="0"/>
            </a:endParaRPr>
          </a:p>
          <a:p>
            <a:pPr marL="0"/>
            <a:r>
              <a:rPr lang="fr-FR" i="1" dirty="0">
                <a:latin typeface="Calibri" panose="020F0502020204030204" pitchFamily="34" charset="0"/>
              </a:rPr>
              <a:t>On cherche à nouveau l’écart entre ces réglettes, c’est-à-dire la différence entre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 </a:t>
            </a:r>
            <a:r>
              <a:rPr lang="fr-FR" i="0" dirty="0">
                <a:latin typeface="Calibri" panose="020F0502020204030204" pitchFamily="34" charset="0"/>
              </a:rPr>
              <a:t>(pointer à droite les réglettes bleue et rouge) </a:t>
            </a:r>
            <a:r>
              <a:rPr lang="fr-FR" i="1" dirty="0">
                <a:latin typeface="Calibri" panose="020F0502020204030204" pitchFamily="34" charset="0"/>
              </a:rPr>
              <a:t>et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 </a:t>
            </a:r>
            <a:r>
              <a:rPr lang="fr-FR" i="0" dirty="0">
                <a:latin typeface="Calibri" panose="020F0502020204030204" pitchFamily="34" charset="0"/>
              </a:rPr>
              <a:t>(pointer à gauche les réglettes jaune et rouge)</a:t>
            </a:r>
            <a:r>
              <a:rPr lang="fr-FR" i="1" dirty="0">
                <a:latin typeface="Calibri" panose="020F0502020204030204" pitchFamily="34" charset="0"/>
              </a:rPr>
              <a:t>. J</a:t>
            </a:r>
            <a:r>
              <a:rPr lang="fr-FR" b="0" i="1" dirty="0">
                <a:latin typeface="Calibri" panose="020F0502020204030204" pitchFamily="34" charset="0"/>
              </a:rPr>
              <a:t>e vous laisse chercher la bonne réglette à ajouter aux réglettes jaune et rouge pour atteindre la longueur des réglettes bleue et rouge. Vous pouvez essayer d’écrire l’opération avec les parenthèses.</a:t>
            </a:r>
          </a:p>
          <a:p>
            <a:pPr marL="0"/>
            <a:r>
              <a:rPr lang="fr-FR" b="0" i="0" dirty="0">
                <a:latin typeface="Calibri" panose="020F0502020204030204" pitchFamily="34" charset="0"/>
              </a:rPr>
              <a:t>Laisser un court instant, puis, interroger un élève.</a:t>
            </a:r>
          </a:p>
          <a:p>
            <a:pPr marL="0"/>
            <a:endParaRPr lang="fr-FR" b="0" i="0" dirty="0"/>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14</a:t>
            </a:fld>
            <a:endParaRPr lang="fr-FR"/>
          </a:p>
        </p:txBody>
      </p:sp>
    </p:spTree>
    <p:extLst>
      <p:ext uri="{BB962C8B-B14F-4D97-AF65-F5344CB8AC3E}">
        <p14:creationId xmlns:p14="http://schemas.microsoft.com/office/powerpoint/2010/main" val="563778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 C’est toujours la réglette 4. On peut écrire la soustraction (</a:t>
            </a:r>
            <a:r>
              <a:rPr lang="fr-FR" i="1" dirty="0">
                <a:solidFill>
                  <a:schemeClr val="tx1"/>
                </a:solidFill>
                <a:latin typeface="Calibri" panose="020F0502020204030204" pitchFamily="34" charset="0"/>
              </a:rPr>
              <a:t>9</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i="1" dirty="0">
                <a:solidFill>
                  <a:schemeClr val="tx1"/>
                </a:solidFill>
                <a:latin typeface="Calibri" panose="020F0502020204030204" pitchFamily="34" charset="0"/>
              </a:rPr>
              <a:t>+</a:t>
            </a:r>
            <a:r>
              <a:rPr lang="fr-FR" b="0" i="1" u="none" strike="noStrike" cap="none" dirty="0">
                <a:solidFill>
                  <a:schemeClr val="dk1"/>
                </a:solidFill>
                <a:effectLst/>
                <a:latin typeface="Calibri" panose="020F0502020204030204" pitchFamily="34" charset="0"/>
                <a:ea typeface="Calibri"/>
                <a:cs typeface="Calibri"/>
                <a:sym typeface="Calibri"/>
              </a:rPr>
              <a:t> </a:t>
            </a:r>
            <a:r>
              <a:rPr lang="fr-FR" i="1" dirty="0">
                <a:solidFill>
                  <a:schemeClr val="tx1"/>
                </a:solidFill>
                <a:latin typeface="Calibri" panose="020F0502020204030204" pitchFamily="34" charset="0"/>
              </a:rPr>
              <a:t>2) –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solidFill>
                  <a:schemeClr val="tx1"/>
                </a:solidFill>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solidFill>
                  <a:schemeClr val="tx1"/>
                </a:solidFill>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solidFill>
                  <a:schemeClr val="tx1"/>
                </a:solidFill>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solidFill>
                  <a:schemeClr val="tx1"/>
                </a:solidFill>
                <a:latin typeface="Calibri" panose="020F0502020204030204" pitchFamily="34" charset="0"/>
              </a:rPr>
              <a:t>4</a:t>
            </a:r>
            <a:r>
              <a:rPr lang="fr-FR" i="1" dirty="0">
                <a:latin typeface="Calibri" panose="020F0502020204030204" pitchFamily="34" charset="0"/>
              </a:rPr>
              <a:t>.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15</a:t>
            </a:fld>
            <a:endParaRPr lang="fr-FR"/>
          </a:p>
        </p:txBody>
      </p:sp>
    </p:spTree>
    <p:extLst>
      <p:ext uri="{BB962C8B-B14F-4D97-AF65-F5344CB8AC3E}">
        <p14:creationId xmlns:p14="http://schemas.microsoft.com/office/powerpoint/2010/main" val="25281671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 L’écart n’a pas changé, car on a ajouté aux deux réglettes de départ la réglette rouge. </a:t>
            </a:r>
          </a:p>
          <a:p>
            <a:pPr marL="0"/>
            <a:r>
              <a:rPr lang="fr-FR" i="1" dirty="0">
                <a:latin typeface="Calibri" panose="020F0502020204030204" pitchFamily="34" charset="0"/>
              </a:rPr>
              <a:t>Quand on cherche la différence entre deux nombres, on peut ajouter le même nombre (ici 2) aux deux termes de la soustraction (ici 9 et 5), la différence ne change pas.</a:t>
            </a:r>
          </a:p>
          <a:p>
            <a:pPr marL="0"/>
            <a:r>
              <a:rPr lang="fr-FR" i="1" dirty="0">
                <a:latin typeface="Calibri" panose="020F0502020204030204" pitchFamily="34" charset="0"/>
              </a:rPr>
              <a:t>C’est ici </a:t>
            </a:r>
            <a:r>
              <a:rPr lang="fr-FR" b="0" i="1" dirty="0">
                <a:latin typeface="Calibri" panose="020F0502020204030204" pitchFamily="34" charset="0"/>
              </a:rPr>
              <a:t>encore la conservation des écarts.</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16</a:t>
            </a:fld>
            <a:endParaRPr lang="fr-FR"/>
          </a:p>
        </p:txBody>
      </p:sp>
    </p:spTree>
    <p:extLst>
      <p:ext uri="{BB962C8B-B14F-4D97-AF65-F5344CB8AC3E}">
        <p14:creationId xmlns:p14="http://schemas.microsoft.com/office/powerpoint/2010/main" val="40636016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On peut remplacer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 par 11 (10 et 1 avec les réglettes) et 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 par la réglette 7 (noire).</a:t>
            </a:r>
          </a:p>
          <a:p>
            <a:pPr marL="0"/>
            <a:r>
              <a:rPr lang="fr-FR" i="1" dirty="0">
                <a:latin typeface="Calibri" panose="020F0502020204030204" pitchFamily="34" charset="0"/>
              </a:rPr>
              <a:t>On peut alors écrire la soustraction 11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4.</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17</a:t>
            </a:fld>
            <a:endParaRPr lang="fr-FR"/>
          </a:p>
        </p:txBody>
      </p:sp>
    </p:spTree>
    <p:extLst>
      <p:ext uri="{BB962C8B-B14F-4D97-AF65-F5344CB8AC3E}">
        <p14:creationId xmlns:p14="http://schemas.microsoft.com/office/powerpoint/2010/main" val="1111588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L’écart entre 9 et 5 est le même qu’entre 11 et 7 car on a ajouté la même chose (2) aux deux réglettes de départ. On peut donc écrire que 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4.</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18</a:t>
            </a:fld>
            <a:endParaRPr lang="fr-FR"/>
          </a:p>
        </p:txBody>
      </p:sp>
    </p:spTree>
    <p:extLst>
      <p:ext uri="{BB962C8B-B14F-4D97-AF65-F5344CB8AC3E}">
        <p14:creationId xmlns:p14="http://schemas.microsoft.com/office/powerpoint/2010/main" val="2072320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Pour illustrer en dehors des mathématiques ce principe de conservation des écarts, on peut imaginer deux enfants qui comparent leur taille. L’écart entre les deux filles est représenté par la flèche noire, comme tout à l’heure entre les réglettes, c’est leur différence de taille.</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85023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gn="l" rtl="0">
              <a:spcBef>
                <a:spcPts val="0"/>
              </a:spcBef>
              <a:spcAft>
                <a:spcPts val="0"/>
              </a:spcAft>
              <a:buNone/>
            </a:pPr>
            <a:r>
              <a:rPr lang="fr-FR" i="1" dirty="0">
                <a:latin typeface="Calibri" panose="020F0502020204030204" pitchFamily="34" charset="0"/>
              </a:rPr>
              <a:t>Nous allons chercher l’écart entre deux réglettes. </a:t>
            </a:r>
            <a:r>
              <a:rPr lang="fr-FR" b="0" i="1" dirty="0">
                <a:solidFill>
                  <a:schemeClr val="dk1"/>
                </a:solidFill>
                <a:latin typeface="Calibri" panose="020F0502020204030204" pitchFamily="34" charset="0"/>
                <a:cs typeface="Calibri"/>
                <a:sym typeface="Calibri"/>
              </a:rPr>
              <a:t>P</a:t>
            </a:r>
            <a:r>
              <a:rPr lang="fr-FR" b="0" i="1" dirty="0">
                <a:solidFill>
                  <a:schemeClr val="dk1"/>
                </a:solidFill>
                <a:latin typeface="Calibri" panose="020F0502020204030204" pitchFamily="34" charset="0"/>
                <a:ea typeface="Calibri"/>
                <a:cs typeface="Calibri"/>
                <a:sym typeface="Calibri"/>
              </a:rPr>
              <a:t>renez les réglettes 7 </a:t>
            </a:r>
            <a:r>
              <a:rPr lang="fr-FR" b="0" i="0" dirty="0">
                <a:solidFill>
                  <a:schemeClr val="dk1"/>
                </a:solidFill>
                <a:latin typeface="Calibri" panose="020F0502020204030204" pitchFamily="34" charset="0"/>
                <a:ea typeface="Calibri"/>
                <a:cs typeface="Calibri"/>
                <a:sym typeface="Calibri"/>
              </a:rPr>
              <a:t>(noire) </a:t>
            </a:r>
            <a:r>
              <a:rPr lang="fr-FR" b="0" i="1" dirty="0">
                <a:solidFill>
                  <a:schemeClr val="dk1"/>
                </a:solidFill>
                <a:latin typeface="Calibri" panose="020F0502020204030204" pitchFamily="34" charset="0"/>
                <a:ea typeface="Calibri"/>
                <a:cs typeface="Calibri"/>
                <a:sym typeface="Calibri"/>
              </a:rPr>
              <a:t>et 4 </a:t>
            </a:r>
            <a:r>
              <a:rPr lang="fr-FR" b="0" i="0" dirty="0">
                <a:solidFill>
                  <a:schemeClr val="dk1"/>
                </a:solidFill>
                <a:latin typeface="Calibri" panose="020F0502020204030204" pitchFamily="34" charset="0"/>
                <a:ea typeface="Calibri"/>
                <a:cs typeface="Calibri"/>
                <a:sym typeface="Calibri"/>
              </a:rPr>
              <a:t>(rose).</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a:t>
            </a:fld>
            <a:endParaRPr lang="fr-FR"/>
          </a:p>
        </p:txBody>
      </p:sp>
    </p:spTree>
    <p:extLst>
      <p:ext uri="{BB962C8B-B14F-4D97-AF65-F5344CB8AC3E}">
        <p14:creationId xmlns:p14="http://schemas.microsoft.com/office/powerpoint/2010/main" val="1362206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Si désormais elles montent sur le même banc, et qu’elles comparent à nouveau leur taille</a:t>
            </a:r>
            <a:r>
              <a:rPr lang="fr-FR" b="0" i="0" u="none" strike="noStrike" cap="none" dirty="0">
                <a:solidFill>
                  <a:schemeClr val="dk1"/>
                </a:solidFill>
                <a:effectLst/>
                <a:latin typeface="Calibri" panose="020F0502020204030204" pitchFamily="34" charset="0"/>
                <a:ea typeface="Calibri"/>
                <a:cs typeface="Calibri"/>
                <a:sym typeface="Calibri"/>
              </a:rPr>
              <a:t>,</a:t>
            </a:r>
            <a:r>
              <a:rPr lang="fr-FR" i="1" dirty="0">
                <a:latin typeface="Calibri" panose="020F0502020204030204" pitchFamily="34" charset="0"/>
              </a:rPr>
              <a:t> il est évident qu’elles ont conservé la même différence de taille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l’écart reste le même car la hauteur du banc est identique pour les deux enfants. C’est le principe de conservation des écarts que nous utilisons en mathématiques.</a:t>
            </a: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20</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354245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Je vais désormais vous donner une soustraction. Vous allez </a:t>
            </a:r>
            <a:r>
              <a:rPr lang="fr-FR" i="1" kern="1200" dirty="0">
                <a:solidFill>
                  <a:schemeClr val="tx1"/>
                </a:solidFill>
                <a:latin typeface="Calibri" panose="020F0502020204030204" pitchFamily="34" charset="0"/>
                <a:ea typeface="+mn-ea"/>
                <a:cs typeface="+mn-cs"/>
              </a:rPr>
              <a:t>devoir compléter une autre soustraction en mettant en œuvre le principe de la conservation des écarts que l’on vient de voir. </a:t>
            </a:r>
            <a:r>
              <a:rPr lang="fr-FR" b="0" i="1" u="none" strike="noStrike" cap="none" dirty="0">
                <a:solidFill>
                  <a:schemeClr val="dk1"/>
                </a:solidFill>
                <a:effectLst/>
                <a:latin typeface="Calibri" panose="020F0502020204030204" pitchFamily="34" charset="0"/>
                <a:ea typeface="Calibri"/>
                <a:cs typeface="Calibri"/>
                <a:sym typeface="Calibri"/>
              </a:rPr>
              <a:t>Vous devez donc observer et trouver combien on a ajouté à un des nombres et ajouter la même quantité au deuxième nombre pour respecter la conservation des écarts. </a:t>
            </a:r>
          </a:p>
          <a:p>
            <a:pPr marL="0" marR="0" indent="0" algn="l" defTabSz="914400" rtl="0" eaLnBrk="1" fontAlgn="auto" latinLnBrk="0" hangingPunct="1">
              <a:lnSpc>
                <a:spcPct val="100000"/>
              </a:lnSpc>
              <a:spcBef>
                <a:spcPts val="0"/>
              </a:spcBef>
              <a:spcAft>
                <a:spcPts val="0"/>
              </a:spcAft>
              <a:buClrTx/>
              <a:buSzTx/>
              <a:buFontTx/>
              <a:buNone/>
              <a:tabLst/>
              <a:defRPr/>
            </a:pPr>
            <a:r>
              <a:rPr lang="fr-FR" i="1" kern="1200" dirty="0">
                <a:solidFill>
                  <a:schemeClr val="tx1"/>
                </a:solidFill>
                <a:latin typeface="Calibri" panose="020F0502020204030204" pitchFamily="34" charset="0"/>
                <a:ea typeface="+mn-ea"/>
                <a:cs typeface="+mn-cs"/>
              </a:rPr>
              <a:t>Je ne vous demande pas le résultat.</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21</a:t>
            </a:fld>
            <a:endParaRPr lang="fr-FR"/>
          </a:p>
        </p:txBody>
      </p:sp>
    </p:spTree>
    <p:extLst>
      <p:ext uri="{BB962C8B-B14F-4D97-AF65-F5344CB8AC3E}">
        <p14:creationId xmlns:p14="http://schemas.microsoft.com/office/powerpoint/2010/main" val="32454135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i="1" u="none" strike="noStrike" cap="none" dirty="0">
                <a:solidFill>
                  <a:schemeClr val="dk1"/>
                </a:solidFill>
                <a:effectLst/>
                <a:latin typeface="Calibri" panose="020F0502020204030204" pitchFamily="34" charset="0"/>
                <a:ea typeface="Calibri"/>
                <a:cs typeface="Calibri"/>
                <a:sym typeface="Calibri"/>
              </a:rPr>
              <a:t>On a écrit la soustraction 29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14</a:t>
            </a:r>
            <a:r>
              <a:rPr lang="fr-FR" i="1" dirty="0">
                <a:latin typeface="Calibri" panose="020F0502020204030204" pitchFamily="34" charset="0"/>
              </a:rPr>
              <a:t>. Écrivez cette soustraction, puis complétez la suivante pour conserver le même écart entre les nombres.</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Valider les réponses d’un signe discret dès que les élèves montrent leur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interroger un élève sur l’autre soustraction en demandant de justifier la réponse grâce à la conservation des écarts. Reformuler si besoin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l’écart entre 29 et 14 reste le même si j’ajoute le même nombre aux deux nombres. J</a:t>
            </a:r>
            <a:r>
              <a:rPr lang="fr-FR" b="0" i="1" u="none" strike="noStrike" cap="none" dirty="0">
                <a:solidFill>
                  <a:schemeClr val="dk1"/>
                </a:solidFill>
                <a:effectLst/>
                <a:latin typeface="Calibri" panose="020F0502020204030204" pitchFamily="34" charset="0"/>
                <a:ea typeface="Calibri"/>
                <a:cs typeface="Calibri"/>
                <a:sym typeface="Calibri"/>
              </a:rPr>
              <a:t>'observe que je suis passé de 29 à 30, on a ajouté 1 au premier nombre. On doit donc ajouter 1 également au nombre 14 pour conserver l'écart,</a:t>
            </a:r>
            <a:r>
              <a:rPr lang="fr-FR" i="1" dirty="0">
                <a:latin typeface="Calibri" panose="020F0502020204030204" pitchFamily="34" charset="0"/>
              </a:rPr>
              <a:t> c’est-à-dire que les soustractions soient égales. 29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15. </a:t>
            </a:r>
            <a:r>
              <a:rPr lang="fr-FR" i="0" dirty="0">
                <a:latin typeface="Calibri" panose="020F0502020204030204" pitchFamily="34" charset="0"/>
              </a:rPr>
              <a:t>Compléter les pointillés. </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les élèves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 </a:t>
            </a:r>
            <a:r>
              <a:rPr lang="fr-FR" i="1" dirty="0">
                <a:latin typeface="Calibri" panose="020F0502020204030204" pitchFamily="34" charset="0"/>
              </a:rPr>
              <a:t>pourquoi est-on passé de 29 à 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30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15 est plus facile à calculer que 29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14, on peut donc se servir de ce principe de conservation des écarts pour calculer plus facilement.</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22</a:t>
            </a:fld>
            <a:endParaRPr lang="fr-FR"/>
          </a:p>
        </p:txBody>
      </p:sp>
    </p:spTree>
    <p:extLst>
      <p:ext uri="{BB962C8B-B14F-4D97-AF65-F5344CB8AC3E}">
        <p14:creationId xmlns:p14="http://schemas.microsoft.com/office/powerpoint/2010/main" val="22462343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Même démarche.</a:t>
            </a:r>
          </a:p>
          <a:p>
            <a:pPr marL="0" marR="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680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257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700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277.</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O</a:t>
            </a:r>
            <a:r>
              <a:rPr lang="fr-FR" b="0" i="1" u="none" strike="noStrike" cap="none" dirty="0">
                <a:solidFill>
                  <a:schemeClr val="dk1"/>
                </a:solidFill>
                <a:effectLst/>
                <a:latin typeface="Calibri" panose="020F0502020204030204" pitchFamily="34" charset="0"/>
                <a:ea typeface="Calibri"/>
                <a:cs typeface="Calibri"/>
                <a:sym typeface="Calibri"/>
              </a:rPr>
              <a:t>n a ajouté 20 au premier nombre donc on ajoute également 20 au deuxième nombre.</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23</a:t>
            </a:fld>
            <a:endParaRPr lang="fr-FR"/>
          </a:p>
        </p:txBody>
      </p:sp>
    </p:spTree>
    <p:extLst>
      <p:ext uri="{BB962C8B-B14F-4D97-AF65-F5344CB8AC3E}">
        <p14:creationId xmlns:p14="http://schemas.microsoft.com/office/powerpoint/2010/main" val="4808990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 </a:t>
            </a:r>
            <a:r>
              <a:rPr lang="fr-FR" i="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848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613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850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615.</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On a ajouté 2 au premier nombre, on ajoute 2 au second nombre.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24</a:t>
            </a:fld>
            <a:endParaRPr lang="fr-FR"/>
          </a:p>
        </p:txBody>
      </p:sp>
    </p:spTree>
    <p:extLst>
      <p:ext uri="{BB962C8B-B14F-4D97-AF65-F5344CB8AC3E}">
        <p14:creationId xmlns:p14="http://schemas.microsoft.com/office/powerpoint/2010/main" val="25533054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5DF79C-49E4-0526-782A-FCB12465FA6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03BA097-2558-236F-CBC9-9F2AC1FA1DB4}"/>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D2556AB-4740-2391-1B65-E78532CB703B}"/>
              </a:ext>
            </a:extLst>
          </p:cNvPr>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Ici aussi, écrivez cette soustraction, puis, compléter la suivante pour conserver le même écart entre les nombres. Mais, cette fois-ci, c’est le deuxième terme de la soustraction qui a été modifié pour simplifier le calcul (38 est devenu 40). Il faut donc trouver le premier terme pour que ces deux différences soient égales.</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Valider les réponses d’un signe discret dès que les élèves montrent leur ardoise.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interroger un élève en demandant de justifier la réponse grâce à la conservation des écarts. Reformuler si besoin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j’ai ajouté 2 pour passer de 38 à 40, donc je dois aussi ajouter 2 à 73 pour que les soustractions soient égales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l’écart entre 73 et 38 reste le même si j’ajoute le même nombre aux deux termes de la soustraction. 73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75, donc 73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75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40. </a:t>
            </a:r>
            <a:r>
              <a:rPr lang="fr-FR" i="0" dirty="0">
                <a:latin typeface="Calibri" panose="020F0502020204030204" pitchFamily="34" charset="0"/>
              </a:rPr>
              <a:t>Compléter les pointillés.</a:t>
            </a:r>
          </a:p>
        </p:txBody>
      </p:sp>
      <p:sp>
        <p:nvSpPr>
          <p:cNvPr id="4" name="Espace réservé du numéro de diapositive 3">
            <a:extLst>
              <a:ext uri="{FF2B5EF4-FFF2-40B4-BE49-F238E27FC236}">
                <a16:creationId xmlns:a16="http://schemas.microsoft.com/office/drawing/2014/main" id="{BA7D7B5A-A8E7-8185-4027-C3720A2F9CBF}"/>
              </a:ext>
            </a:extLst>
          </p:cNvPr>
          <p:cNvSpPr>
            <a:spLocks noGrp="1"/>
          </p:cNvSpPr>
          <p:nvPr>
            <p:ph type="sldNum" sz="quarter" idx="5"/>
          </p:nvPr>
        </p:nvSpPr>
        <p:spPr/>
        <p:txBody>
          <a:bodyPr/>
          <a:lstStyle/>
          <a:p>
            <a:fld id="{DC4CA2FC-D1C5-4624-9102-4B14FFF7AD23}" type="slidenum">
              <a:rPr lang="fr-FR" smtClean="0"/>
              <a:t>25</a:t>
            </a:fld>
            <a:endParaRPr lang="fr-FR"/>
          </a:p>
        </p:txBody>
      </p:sp>
    </p:spTree>
    <p:extLst>
      <p:ext uri="{BB962C8B-B14F-4D97-AF65-F5344CB8AC3E}">
        <p14:creationId xmlns:p14="http://schemas.microsoft.com/office/powerpoint/2010/main" val="31253101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88C97-E408-DC32-3A1C-93DA9B302F3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CD909B9-264A-4834-BDDE-DDE3E67C46A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1CC0392-907D-38CA-1D5D-3C54DC5700EA}"/>
              </a:ext>
            </a:extLst>
          </p:cNvPr>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Même démarche.</a:t>
            </a:r>
          </a:p>
          <a:p>
            <a:pPr marL="0" marR="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462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79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463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80.</a:t>
            </a:r>
          </a:p>
          <a:p>
            <a:pPr marL="0" marR="0" indent="0" algn="l" defTabSz="914400" rtl="0" eaLnBrk="1" fontAlgn="auto" latinLnBrk="0" hangingPunct="1">
              <a:lnSpc>
                <a:spcPct val="100000"/>
              </a:lnSpc>
              <a:spcBef>
                <a:spcPts val="0"/>
              </a:spcBef>
              <a:spcAft>
                <a:spcPts val="0"/>
              </a:spcAft>
              <a:buClrTx/>
              <a:buSzTx/>
              <a:buFontTx/>
              <a:buNone/>
              <a:tabLst/>
              <a:defRPr/>
            </a:pPr>
            <a:r>
              <a:rPr lang="fr-FR" b="0" i="1" u="none" strike="noStrike" cap="none" dirty="0">
                <a:solidFill>
                  <a:schemeClr val="dk1"/>
                </a:solidFill>
                <a:effectLst/>
                <a:latin typeface="Calibri" panose="020F0502020204030204" pitchFamily="34" charset="0"/>
                <a:ea typeface="Calibri"/>
                <a:cs typeface="Calibri"/>
                <a:sym typeface="Calibri"/>
              </a:rPr>
              <a:t>→ On ajoute 1 aux deux nombres.</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5AE12E17-AD17-6DFE-8489-97584E241F84}"/>
              </a:ext>
            </a:extLst>
          </p:cNvPr>
          <p:cNvSpPr>
            <a:spLocks noGrp="1"/>
          </p:cNvSpPr>
          <p:nvPr>
            <p:ph type="sldNum" sz="quarter" idx="5"/>
          </p:nvPr>
        </p:nvSpPr>
        <p:spPr/>
        <p:txBody>
          <a:bodyPr/>
          <a:lstStyle/>
          <a:p>
            <a:fld id="{DC4CA2FC-D1C5-4624-9102-4B14FFF7AD23}" type="slidenum">
              <a:rPr lang="fr-FR" smtClean="0"/>
              <a:t>26</a:t>
            </a:fld>
            <a:endParaRPr lang="fr-FR"/>
          </a:p>
        </p:txBody>
      </p:sp>
    </p:spTree>
    <p:extLst>
      <p:ext uri="{BB962C8B-B14F-4D97-AF65-F5344CB8AC3E}">
        <p14:creationId xmlns:p14="http://schemas.microsoft.com/office/powerpoint/2010/main" val="6060577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98EF3E-9509-C418-1B08-EF74AA70B0B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619E7B5-4689-1C6A-2E01-4EA0B51627A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4F2A60A-4444-1D17-27F0-916B96BFB4F5}"/>
              </a:ext>
            </a:extLst>
          </p:cNvPr>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673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900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773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000.</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On ajoute 100 aux deux nombres.</a:t>
            </a:r>
            <a:endParaRPr lang="fr-FR" i="1" dirty="0">
              <a:latin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i="0" dirty="0"/>
          </a:p>
        </p:txBody>
      </p:sp>
      <p:sp>
        <p:nvSpPr>
          <p:cNvPr id="4" name="Espace réservé du numéro de diapositive 3">
            <a:extLst>
              <a:ext uri="{FF2B5EF4-FFF2-40B4-BE49-F238E27FC236}">
                <a16:creationId xmlns:a16="http://schemas.microsoft.com/office/drawing/2014/main" id="{761120BB-3F91-0FC4-7A93-BF64F28136AD}"/>
              </a:ext>
            </a:extLst>
          </p:cNvPr>
          <p:cNvSpPr>
            <a:spLocks noGrp="1"/>
          </p:cNvSpPr>
          <p:nvPr>
            <p:ph type="sldNum" sz="quarter" idx="5"/>
          </p:nvPr>
        </p:nvSpPr>
        <p:spPr/>
        <p:txBody>
          <a:bodyPr/>
          <a:lstStyle/>
          <a:p>
            <a:fld id="{DC4CA2FC-D1C5-4624-9102-4B14FFF7AD23}" type="slidenum">
              <a:rPr lang="fr-FR" smtClean="0"/>
              <a:t>27</a:t>
            </a:fld>
            <a:endParaRPr lang="fr-FR"/>
          </a:p>
        </p:txBody>
      </p:sp>
    </p:spTree>
    <p:extLst>
      <p:ext uri="{BB962C8B-B14F-4D97-AF65-F5344CB8AC3E}">
        <p14:creationId xmlns:p14="http://schemas.microsoft.com/office/powerpoint/2010/main" val="26988860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Désormais, je vais vous demander de calculer des différences. Pour simplifier le calcul, vous allez commencer par </a:t>
            </a:r>
            <a:r>
              <a:rPr lang="fr-FR" b="0" i="1" u="none" strike="noStrike" kern="1200" cap="none" dirty="0">
                <a:solidFill>
                  <a:schemeClr val="tx1"/>
                </a:solidFill>
                <a:latin typeface="Calibri" panose="020F0502020204030204" pitchFamily="34" charset="0"/>
                <a:ea typeface="Calibri"/>
                <a:cs typeface="Calibri"/>
                <a:sym typeface="Calibri"/>
              </a:rPr>
              <a:t>compléter une autre soustraction en mettant en œuvre le principe de la conservation des écarts.</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28</a:t>
            </a:fld>
            <a:endParaRPr lang="fr-FR"/>
          </a:p>
        </p:txBody>
      </p:sp>
    </p:spTree>
    <p:extLst>
      <p:ext uri="{BB962C8B-B14F-4D97-AF65-F5344CB8AC3E}">
        <p14:creationId xmlns:p14="http://schemas.microsoft.com/office/powerpoint/2010/main" val="5886757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cherche la différence entre 690 et 195. Écrivez cette soustraction, puis complétez la suivante, ce qui vous permettra de trouver plus facilement la réponse.</a:t>
            </a:r>
          </a:p>
          <a:p>
            <a:pPr marL="0" marR="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 </a:t>
            </a:r>
            <a:r>
              <a:rPr lang="fr-FR" i="0" dirty="0">
                <a:latin typeface="Calibri" panose="020F0502020204030204" pitchFamily="34" charset="0"/>
              </a:rPr>
              <a:t>690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195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700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205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495. </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Valider les réponses d’un signe discret dès que les élèves montrent leur ardoise.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commencer par interroger un élève sur l’autre soustraction, en demandant de justifier la réponse grâce à la conservation des écarts. Reformuler si besoin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a:t>
            </a:r>
            <a:r>
              <a:rPr lang="fr-FR" b="0" i="1" u="none" strike="noStrike" cap="none" dirty="0">
                <a:solidFill>
                  <a:schemeClr val="dk1"/>
                </a:solidFill>
                <a:effectLst/>
                <a:latin typeface="Calibri" panose="020F0502020204030204" pitchFamily="34" charset="0"/>
                <a:ea typeface="Calibri"/>
                <a:cs typeface="Calibri"/>
                <a:sym typeface="Calibri"/>
              </a:rPr>
              <a:t>pour passer de 690 à 700, on a ajouté 10 à 690. L</a:t>
            </a:r>
            <a:r>
              <a:rPr lang="fr-FR" i="1" dirty="0">
                <a:latin typeface="Calibri" panose="020F0502020204030204" pitchFamily="34" charset="0"/>
              </a:rPr>
              <a:t>’écart entre 690 et 195 reste le même si j’ajoute le même nombre aux deux termes</a:t>
            </a:r>
            <a:r>
              <a:rPr lang="fr-FR" b="0" i="1" u="none" strike="noStrike" cap="none" dirty="0">
                <a:solidFill>
                  <a:schemeClr val="dk1"/>
                </a:solidFill>
                <a:effectLst/>
                <a:latin typeface="Calibri" panose="020F0502020204030204" pitchFamily="34" charset="0"/>
                <a:ea typeface="Calibri"/>
                <a:cs typeface="Calibri"/>
                <a:sym typeface="Calibri"/>
              </a:rPr>
              <a:t>. Pour que les soustractions soient égales, il faut donc que j'ajoute aussi 10 à 195, on obtient 205. On a donc 690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195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700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205</a:t>
            </a:r>
            <a:r>
              <a:rPr lang="fr-FR" i="1" dirty="0">
                <a:latin typeface="Calibri" panose="020F0502020204030204" pitchFamily="34" charset="0"/>
              </a:rPr>
              <a:t>. </a:t>
            </a:r>
            <a:r>
              <a:rPr lang="fr-FR" i="0" dirty="0">
                <a:latin typeface="Calibri" panose="020F0502020204030204" pitchFamily="34" charset="0"/>
              </a:rPr>
              <a:t>Compléter les premiers pointillés.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un autre élève pour trouver la différence, puis reformuler</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 </a:t>
            </a:r>
            <a:r>
              <a:rPr lang="fr-FR" i="1" dirty="0">
                <a:latin typeface="Calibri" panose="020F0502020204030204" pitchFamily="34" charset="0"/>
              </a:rPr>
              <a:t>700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205 est plus facile à calculer que 690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195, on peut donc se servir de ce principe de conservation des écarts pour calculer plus facilement. 700 – 205 = 495. </a:t>
            </a:r>
            <a:r>
              <a:rPr lang="fr-FR" i="0" dirty="0">
                <a:latin typeface="Calibri" panose="020F0502020204030204" pitchFamily="34" charset="0"/>
              </a:rPr>
              <a:t>Compléter les deuxièmes pointillés.</a:t>
            </a:r>
            <a:endParaRPr lang="fr-FR" i="1"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29</a:t>
            </a:fld>
            <a:endParaRPr lang="fr-FR"/>
          </a:p>
        </p:txBody>
      </p:sp>
    </p:spTree>
    <p:extLst>
      <p:ext uri="{BB962C8B-B14F-4D97-AF65-F5344CB8AC3E}">
        <p14:creationId xmlns:p14="http://schemas.microsoft.com/office/powerpoint/2010/main" val="1167510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Placez les réglettes 7 et 4 comme au tableau. Vous devez trouver l’écart entre ces deux réglettes, c’est-à-dire la différence entre 7 et 4 </a:t>
            </a:r>
            <a:r>
              <a:rPr lang="fr-FR" i="0" dirty="0">
                <a:latin typeface="Calibri" panose="020F0502020204030204" pitchFamily="34" charset="0"/>
              </a:rPr>
              <a:t>(passer le doigt le long de la flèche noire). </a:t>
            </a:r>
            <a:r>
              <a:rPr lang="fr-FR" i="0" u="none" dirty="0">
                <a:latin typeface="Calibri" panose="020F0502020204030204" pitchFamily="34" charset="0"/>
              </a:rPr>
              <a:t>Rappeler : </a:t>
            </a:r>
            <a:r>
              <a:rPr lang="fr-FR" i="1" u="none" dirty="0">
                <a:latin typeface="Calibri" panose="020F0502020204030204" pitchFamily="34" charset="0"/>
              </a:rPr>
              <a:t>Qu’on les mette à l’horizontale ou à la verticale, c’est comme un schéma de réglettes que vous connaissez bien.</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Comment pouvons-nous faire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a:t>
            </a:r>
            <a:r>
              <a:rPr lang="fr-FR" i="0" dirty="0">
                <a:latin typeface="Calibri" panose="020F0502020204030204" pitchFamily="34" charset="0"/>
              </a:rPr>
              <a:t>→ </a:t>
            </a:r>
            <a:r>
              <a:rPr lang="fr-FR" b="0" i="1" dirty="0">
                <a:latin typeface="Calibri" panose="020F0502020204030204" pitchFamily="34" charset="0"/>
              </a:rPr>
              <a:t>Il faut trouver quelle réglette ajouter à la réglette rose pour atteindre la longueur de la réglette noire.</a:t>
            </a:r>
          </a:p>
          <a:p>
            <a:pPr marL="0"/>
            <a:r>
              <a:rPr lang="fr-FR" b="0" i="0" dirty="0">
                <a:latin typeface="Calibri" panose="020F0502020204030204" pitchFamily="34" charset="0"/>
              </a:rPr>
              <a:t>Laisser un très court instant, puis interroger un élève.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3</a:t>
            </a:fld>
            <a:endParaRPr lang="fr-FR"/>
          </a:p>
        </p:txBody>
      </p:sp>
    </p:spTree>
    <p:extLst>
      <p:ext uri="{BB962C8B-B14F-4D97-AF65-F5344CB8AC3E}">
        <p14:creationId xmlns:p14="http://schemas.microsoft.com/office/powerpoint/2010/main" val="24776667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2BF367-D443-2A99-4CC8-6EAE6783F6E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246776C-CC45-006B-0E49-75DDAA38BF6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CD9BDEB3-7D46-EA75-11FB-F189CF998323}"/>
              </a:ext>
            </a:extLst>
          </p:cNvPr>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Même démarche.</a:t>
            </a:r>
          </a:p>
          <a:p>
            <a:pPr marL="0" marR="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845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980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865</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865.</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On ajoute 20 aux deux nombres.</a:t>
            </a:r>
          </a:p>
        </p:txBody>
      </p:sp>
      <p:sp>
        <p:nvSpPr>
          <p:cNvPr id="4" name="Espace réservé du numéro de diapositive 3">
            <a:extLst>
              <a:ext uri="{FF2B5EF4-FFF2-40B4-BE49-F238E27FC236}">
                <a16:creationId xmlns:a16="http://schemas.microsoft.com/office/drawing/2014/main" id="{B4DAB015-A8CE-69DF-2A04-AD05BEAD226B}"/>
              </a:ext>
            </a:extLst>
          </p:cNvPr>
          <p:cNvSpPr>
            <a:spLocks noGrp="1"/>
          </p:cNvSpPr>
          <p:nvPr>
            <p:ph type="sldNum" sz="quarter" idx="10"/>
          </p:nvPr>
        </p:nvSpPr>
        <p:spPr/>
        <p:txBody>
          <a:bodyPr/>
          <a:lstStyle/>
          <a:p>
            <a:fld id="{0F5038E3-B7CF-455E-96F4-A4DE1B143443}" type="slidenum">
              <a:rPr lang="fr-FR" smtClean="0"/>
              <a:pPr/>
              <a:t>30</a:t>
            </a:fld>
            <a:endParaRPr lang="fr-FR"/>
          </a:p>
        </p:txBody>
      </p:sp>
    </p:spTree>
    <p:extLst>
      <p:ext uri="{BB962C8B-B14F-4D97-AF65-F5344CB8AC3E}">
        <p14:creationId xmlns:p14="http://schemas.microsoft.com/office/powerpoint/2010/main" val="13203780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F1B2D1-8202-3FD0-9950-78BA37210CD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19CD5EF-C67B-3460-27FE-04C0F4BA06E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EFC5C0F0-354B-EFE3-9EA1-064776056DA0}"/>
              </a:ext>
            </a:extLst>
          </p:cNvPr>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a:t>
            </a:r>
            <a:r>
              <a:rPr lang="fr-FR" b="1" i="0" dirty="0">
                <a:latin typeface="Calibri" panose="020F0502020204030204" pitchFamily="34" charset="0"/>
              </a:rPr>
              <a:t> </a:t>
            </a:r>
            <a:r>
              <a:rPr lang="fr-FR" i="0" dirty="0">
                <a:latin typeface="Calibri" panose="020F0502020204030204" pitchFamily="34" charset="0"/>
              </a:rPr>
              <a:t>783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390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793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400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393.</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On ajoute 10 aux deux nombres.</a:t>
            </a:r>
          </a:p>
          <a:p>
            <a:pPr marL="0" marR="0" indent="0" algn="l" defTabSz="914400" rtl="0" eaLnBrk="1" fontAlgn="auto" latinLnBrk="0" hangingPunct="1">
              <a:lnSpc>
                <a:spcPct val="100000"/>
              </a:lnSpc>
              <a:spcBef>
                <a:spcPts val="0"/>
              </a:spcBef>
              <a:spcAft>
                <a:spcPts val="0"/>
              </a:spcAft>
              <a:buClrTx/>
              <a:buSzTx/>
              <a:buFontTx/>
              <a:buNone/>
              <a:tabLst/>
              <a:defRPr/>
            </a:pPr>
            <a:endParaRPr lang="fr-FR" i="1" dirty="0"/>
          </a:p>
        </p:txBody>
      </p:sp>
      <p:sp>
        <p:nvSpPr>
          <p:cNvPr id="4" name="Espace réservé du numéro de diapositive 3">
            <a:extLst>
              <a:ext uri="{FF2B5EF4-FFF2-40B4-BE49-F238E27FC236}">
                <a16:creationId xmlns:a16="http://schemas.microsoft.com/office/drawing/2014/main" id="{5353C14B-73E8-0CD9-57C7-B18C100B18A2}"/>
              </a:ext>
            </a:extLst>
          </p:cNvPr>
          <p:cNvSpPr>
            <a:spLocks noGrp="1"/>
          </p:cNvSpPr>
          <p:nvPr>
            <p:ph type="sldNum" sz="quarter" idx="10"/>
          </p:nvPr>
        </p:nvSpPr>
        <p:spPr/>
        <p:txBody>
          <a:bodyPr/>
          <a:lstStyle/>
          <a:p>
            <a:fld id="{0F5038E3-B7CF-455E-96F4-A4DE1B143443}" type="slidenum">
              <a:rPr lang="fr-FR" smtClean="0"/>
              <a:pPr/>
              <a:t>31</a:t>
            </a:fld>
            <a:endParaRPr lang="fr-FR"/>
          </a:p>
        </p:txBody>
      </p:sp>
    </p:spTree>
    <p:extLst>
      <p:ext uri="{BB962C8B-B14F-4D97-AF65-F5344CB8AC3E}">
        <p14:creationId xmlns:p14="http://schemas.microsoft.com/office/powerpoint/2010/main" val="6647914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D9F1DE-5B35-C866-3950-C38A6BACB6C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A74DAFA-4D1D-8162-2A93-C72B14FF77C5}"/>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D128E2C3-5378-8892-1392-A3B7F38254C9}"/>
              </a:ext>
            </a:extLst>
          </p:cNvPr>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dirty="0">
                <a:latin typeface="Calibri" panose="020F0502020204030204" pitchFamily="34" charset="0"/>
              </a:rPr>
              <a:t>: </a:t>
            </a:r>
            <a:r>
              <a:rPr lang="fr-FR" i="0" dirty="0">
                <a:latin typeface="Calibri" panose="020F0502020204030204" pitchFamily="34" charset="0"/>
              </a:rPr>
              <a:t>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627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900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9</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727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3</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000</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6</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727.</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On ajoute 100 aux deux nombres.</a:t>
            </a:r>
          </a:p>
          <a:p>
            <a:pPr marL="0" marR="0" indent="0" algn="l" defTabSz="914400" rtl="0" eaLnBrk="1" fontAlgn="auto" latinLnBrk="0" hangingPunct="1">
              <a:lnSpc>
                <a:spcPct val="100000"/>
              </a:lnSpc>
              <a:spcBef>
                <a:spcPts val="0"/>
              </a:spcBef>
              <a:spcAft>
                <a:spcPts val="0"/>
              </a:spcAft>
              <a:buClrTx/>
              <a:buSzTx/>
              <a:buFontTx/>
              <a:buNone/>
              <a:tabLst/>
              <a:defRPr/>
            </a:pPr>
            <a:endParaRPr lang="fr-FR" i="1" dirty="0"/>
          </a:p>
        </p:txBody>
      </p:sp>
      <p:sp>
        <p:nvSpPr>
          <p:cNvPr id="4" name="Espace réservé du numéro de diapositive 3">
            <a:extLst>
              <a:ext uri="{FF2B5EF4-FFF2-40B4-BE49-F238E27FC236}">
                <a16:creationId xmlns:a16="http://schemas.microsoft.com/office/drawing/2014/main" id="{C42ADACC-A767-6778-137A-484FF66CBDC5}"/>
              </a:ext>
            </a:extLst>
          </p:cNvPr>
          <p:cNvSpPr>
            <a:spLocks noGrp="1"/>
          </p:cNvSpPr>
          <p:nvPr>
            <p:ph type="sldNum" sz="quarter" idx="10"/>
          </p:nvPr>
        </p:nvSpPr>
        <p:spPr/>
        <p:txBody>
          <a:bodyPr/>
          <a:lstStyle/>
          <a:p>
            <a:fld id="{0F5038E3-B7CF-455E-96F4-A4DE1B143443}" type="slidenum">
              <a:rPr lang="fr-FR" smtClean="0"/>
              <a:pPr/>
              <a:t>32</a:t>
            </a:fld>
            <a:endParaRPr lang="fr-FR"/>
          </a:p>
        </p:txBody>
      </p:sp>
    </p:spTree>
    <p:extLst>
      <p:ext uri="{BB962C8B-B14F-4D97-AF65-F5344CB8AC3E}">
        <p14:creationId xmlns:p14="http://schemas.microsoft.com/office/powerpoint/2010/main" val="34326837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33</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480651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34</a:t>
            </a:fld>
            <a:endParaRPr lang="fr-FR" dirty="0"/>
          </a:p>
        </p:txBody>
      </p:sp>
    </p:spTree>
    <p:extLst>
      <p:ext uri="{BB962C8B-B14F-4D97-AF65-F5344CB8AC3E}">
        <p14:creationId xmlns:p14="http://schemas.microsoft.com/office/powerpoint/2010/main" val="23155900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35</a:t>
            </a:fld>
            <a:endParaRPr lang="fr-FR" dirty="0"/>
          </a:p>
        </p:txBody>
      </p:sp>
    </p:spTree>
    <p:extLst>
      <p:ext uri="{BB962C8B-B14F-4D97-AF65-F5344CB8AC3E}">
        <p14:creationId xmlns:p14="http://schemas.microsoft.com/office/powerpoint/2010/main" val="1104503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36</a:t>
            </a:fld>
            <a:endParaRPr lang="fr-FR" dirty="0"/>
          </a:p>
        </p:txBody>
      </p:sp>
    </p:spTree>
    <p:extLst>
      <p:ext uri="{BB962C8B-B14F-4D97-AF65-F5344CB8AC3E}">
        <p14:creationId xmlns:p14="http://schemas.microsoft.com/office/powerpoint/2010/main" val="40962848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pPr/>
              <a:t>37</a:t>
            </a:fld>
            <a:endParaRPr lang="fr-FR" dirty="0"/>
          </a:p>
        </p:txBody>
      </p:sp>
    </p:spTree>
    <p:extLst>
      <p:ext uri="{BB962C8B-B14F-4D97-AF65-F5344CB8AC3E}">
        <p14:creationId xmlns:p14="http://schemas.microsoft.com/office/powerpoint/2010/main" val="166590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1" name="Google Shape;1081;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 C’est la réglette vert clair</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l’écart entre la réglette 7 et la réglette 4 est donc 3. On dit que la différence entre 7 et 4 est 3.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Quelle opération peut-on écrire pour traduire cette différence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a:t>
            </a:r>
            <a:r>
              <a:rPr lang="fr-FR" i="0" dirty="0">
                <a:latin typeface="Calibri" panose="020F0502020204030204" pitchFamily="34" charset="0"/>
              </a:rPr>
              <a:t>Laisser quelques secondes pour que les élèves écrivent la soustraction sur leur ardoise.</a:t>
            </a:r>
            <a:r>
              <a:rPr lang="fr-FR" b="0" i="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Calibri" panose="020F0502020204030204" pitchFamily="34" charset="0"/>
              </a:rPr>
              <a:t>Valider la réponse d’</a:t>
            </a:r>
            <a:r>
              <a:rPr lang="fr-FR" b="0" i="0" u="none" strike="noStrike" cap="none" dirty="0">
                <a:solidFill>
                  <a:schemeClr val="dk1"/>
                </a:solidFill>
                <a:effectLst/>
                <a:latin typeface="Calibri" panose="020F0502020204030204" pitchFamily="34" charset="0"/>
                <a:ea typeface="Calibri"/>
                <a:cs typeface="Calibri"/>
                <a:sym typeface="Calibri"/>
              </a:rPr>
              <a:t>un élève qui proposerait l'addition à trou 4 + … = 7 mais lui demander d'écrire une autre opération qui permet de traduire la recherche de la différence.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i="0" dirty="0"/>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4</a:t>
            </a:fld>
            <a:endParaRPr lang="fr-FR"/>
          </a:p>
        </p:txBody>
      </p:sp>
    </p:spTree>
    <p:extLst>
      <p:ext uri="{BB962C8B-B14F-4D97-AF65-F5344CB8AC3E}">
        <p14:creationId xmlns:p14="http://schemas.microsoft.com/office/powerpoint/2010/main" val="535816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 La soustraction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5</a:t>
            </a:fld>
            <a:endParaRPr lang="fr-FR"/>
          </a:p>
        </p:txBody>
      </p:sp>
    </p:spTree>
    <p:extLst>
      <p:ext uri="{BB962C8B-B14F-4D97-AF65-F5344CB8AC3E}">
        <p14:creationId xmlns:p14="http://schemas.microsoft.com/office/powerpoint/2010/main" val="19094084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Maintenant je vais vous demander de reprendre les réglettes 7 et 4, de les replacer comme au début, puis de rajouter une réglette 1 sous chacune d’entre elles.</a:t>
            </a:r>
          </a:p>
          <a:p>
            <a:pPr marL="0"/>
            <a:r>
              <a:rPr lang="fr-FR" b="0" i="1" u="none" strike="noStrike" cap="none" dirty="0">
                <a:solidFill>
                  <a:schemeClr val="dk1"/>
                </a:solidFill>
                <a:effectLst/>
                <a:latin typeface="Calibri" panose="020F0502020204030204" pitchFamily="34" charset="0"/>
                <a:ea typeface="Calibri"/>
                <a:cs typeface="Calibri"/>
                <a:sym typeface="Calibri"/>
              </a:rPr>
              <a:t>À gauche nous avons donc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1 </a:t>
            </a:r>
            <a:r>
              <a:rPr lang="fr-FR" b="0" i="0" u="none" strike="noStrike" cap="none" dirty="0">
                <a:solidFill>
                  <a:schemeClr val="dk1"/>
                </a:solidFill>
                <a:effectLst/>
                <a:latin typeface="Calibri" panose="020F0502020204030204" pitchFamily="34" charset="0"/>
                <a:ea typeface="Calibri"/>
                <a:cs typeface="Calibri"/>
                <a:sym typeface="Calibri"/>
              </a:rPr>
              <a:t>(pointer les réglettes rose et blanche) </a:t>
            </a:r>
            <a:r>
              <a:rPr lang="fr-FR" b="0" i="1" u="none" strike="noStrike" cap="none" dirty="0">
                <a:solidFill>
                  <a:schemeClr val="dk1"/>
                </a:solidFill>
                <a:effectLst/>
                <a:latin typeface="Calibri" panose="020F0502020204030204" pitchFamily="34" charset="0"/>
                <a:ea typeface="Calibri"/>
                <a:cs typeface="Calibri"/>
                <a:sym typeface="Calibri"/>
              </a:rPr>
              <a:t>et à droite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u="none" strike="noStrike" cap="none" dirty="0">
                <a:solidFill>
                  <a:schemeClr val="dk1"/>
                </a:solidFill>
                <a:effectLst/>
                <a:latin typeface="Calibri" panose="020F0502020204030204" pitchFamily="34" charset="0"/>
                <a:ea typeface="Calibri"/>
                <a:cs typeface="Calibri"/>
                <a:sym typeface="Calibri"/>
              </a:rPr>
              <a:t>1 </a:t>
            </a:r>
            <a:r>
              <a:rPr lang="fr-FR" b="0" i="0" u="none" strike="noStrike" cap="none" dirty="0">
                <a:solidFill>
                  <a:schemeClr val="dk1"/>
                </a:solidFill>
                <a:effectLst/>
                <a:latin typeface="Calibri" panose="020F0502020204030204" pitchFamily="34" charset="0"/>
                <a:ea typeface="Calibri"/>
                <a:cs typeface="Calibri"/>
                <a:sym typeface="Calibri"/>
              </a:rPr>
              <a:t>(pointer les réglettes noire et blanche).</a:t>
            </a:r>
            <a:endParaRPr lang="fr-FR" b="0"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6</a:t>
            </a:fld>
            <a:endParaRPr lang="fr-FR"/>
          </a:p>
        </p:txBody>
      </p:sp>
    </p:spTree>
    <p:extLst>
      <p:ext uri="{BB962C8B-B14F-4D97-AF65-F5344CB8AC3E}">
        <p14:creationId xmlns:p14="http://schemas.microsoft.com/office/powerpoint/2010/main" val="1389869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On cherche à nouveau l’écart entre ces réglettes, c’est-à-dire la différence entre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et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a:t>
            </a:r>
            <a:r>
              <a:rPr lang="fr-FR" b="0" i="1" dirty="0">
                <a:latin typeface="Calibri" panose="020F0502020204030204" pitchFamily="34" charset="0"/>
              </a:rPr>
              <a:t>Je vous laisse chercher la bonne réglette à ajouter aux réglettes rose et blanche pour atteindre la longueur des réglettes noire et blanche. On cherche donc la différence entre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1) et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dirty="0">
                <a:latin typeface="Calibri" panose="020F0502020204030204" pitchFamily="34" charset="0"/>
              </a:rPr>
              <a:t>1). </a:t>
            </a:r>
            <a:r>
              <a:rPr lang="fr-FR" i="1" dirty="0">
                <a:latin typeface="Calibri" panose="020F0502020204030204" pitchFamily="34" charset="0"/>
              </a:rPr>
              <a:t>On met des parenthèses pour regrouper ensemble la réglette noire avec la blanche qu’on lui a ajouté d’une part, et la réglette rose avec la blanche qu’on lui a ajouté d’autre part. </a:t>
            </a:r>
            <a:endParaRPr lang="fr-FR" b="0" i="1" dirty="0">
              <a:latin typeface="Calibri" panose="020F0502020204030204" pitchFamily="34" charset="0"/>
            </a:endParaRPr>
          </a:p>
          <a:p>
            <a:pPr marL="0"/>
            <a:r>
              <a:rPr lang="fr-FR" b="0" i="0" dirty="0">
                <a:latin typeface="Calibri" panose="020F0502020204030204" pitchFamily="34" charset="0"/>
              </a:rPr>
              <a:t>Laisser un très court instant, puis interroger un élève.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7</a:t>
            </a:fld>
            <a:endParaRPr lang="fr-FR"/>
          </a:p>
        </p:txBody>
      </p:sp>
    </p:spTree>
    <p:extLst>
      <p:ext uri="{BB962C8B-B14F-4D97-AF65-F5344CB8AC3E}">
        <p14:creationId xmlns:p14="http://schemas.microsoft.com/office/powerpoint/2010/main" val="3297652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 C’est toujours la réglette vert clair : l’écart est le même. La différence entre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et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est aussi 3.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peut donc écrire l’opération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 pour traduire cette différence. </a:t>
            </a:r>
            <a:endParaRPr lang="fr-FR" b="0"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8</a:t>
            </a:fld>
            <a:endParaRPr lang="fr-FR"/>
          </a:p>
        </p:txBody>
      </p:sp>
    </p:spTree>
    <p:extLst>
      <p:ext uri="{BB962C8B-B14F-4D97-AF65-F5344CB8AC3E}">
        <p14:creationId xmlns:p14="http://schemas.microsoft.com/office/powerpoint/2010/main" val="3501795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a donc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 et (7</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 (4</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1)</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dirty="0">
                <a:latin typeface="Calibri" panose="020F0502020204030204" pitchFamily="34" charset="0"/>
              </a:rPr>
              <a:t>3. On peut donc observer que l’écart entre deux réglettes, et donc aussi entre deux nombres, reste le même quand on ajoute la même chose aux deux. C’est ce que l’on appelle </a:t>
            </a:r>
            <a:r>
              <a:rPr lang="fr-FR" b="0" i="1" dirty="0">
                <a:latin typeface="Calibri" panose="020F0502020204030204" pitchFamily="34" charset="0"/>
              </a:rPr>
              <a:t>la</a:t>
            </a:r>
            <a:r>
              <a:rPr lang="fr-FR" b="1" i="1" dirty="0">
                <a:latin typeface="Calibri" panose="020F0502020204030204" pitchFamily="34" charset="0"/>
              </a:rPr>
              <a:t> conservation des écarts</a:t>
            </a:r>
            <a:r>
              <a:rPr lang="fr-FR" i="1" dirty="0">
                <a:latin typeface="Calibri" panose="020F0502020204030204" pitchFamily="34" charset="0"/>
              </a:rPr>
              <a:t>.</a:t>
            </a:r>
            <a:endParaRPr lang="fr-FR" b="0"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9</a:t>
            </a:fld>
            <a:endParaRPr lang="fr-FR"/>
          </a:p>
        </p:txBody>
      </p:sp>
    </p:spTree>
    <p:extLst>
      <p:ext uri="{BB962C8B-B14F-4D97-AF65-F5344CB8AC3E}">
        <p14:creationId xmlns:p14="http://schemas.microsoft.com/office/powerpoint/2010/main" val="18519200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3312F75D-4240-820A-91D6-33DCF02D5C93}"/>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lt1"/>
                </a:solidFill>
                <a:latin typeface="Verdana"/>
                <a:ea typeface="Verdana"/>
                <a:cs typeface="Verdana"/>
                <a:sym typeface="Verdan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0" i="0" u="none" strike="noStrike" cap="none">
                <a:solidFill>
                  <a:schemeClr val="lt1"/>
                </a:solidFill>
                <a:latin typeface="Verdana"/>
                <a:ea typeface="Verdana"/>
                <a:cs typeface="Verdana"/>
                <a:sym typeface="Verdana"/>
              </a:rPr>
              <a:t>Réservé à la vidéoprojection</a:t>
            </a:r>
            <a:endParaRPr sz="2000" b="0" i="0" u="none" strike="noStrike" cap="none">
              <a:solidFill>
                <a:schemeClr val="lt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p:cSld name="1_Titre et contenu">
    <p:spTree>
      <p:nvGrpSpPr>
        <p:cNvPr id="1" name="Shape 25"/>
        <p:cNvGrpSpPr/>
        <p:nvPr/>
      </p:nvGrpSpPr>
      <p:grpSpPr>
        <a:xfrm>
          <a:off x="0" y="0"/>
          <a:ext cx="0" cy="0"/>
          <a:chOff x="0" y="0"/>
          <a:chExt cx="0" cy="0"/>
        </a:xfrm>
      </p:grpSpPr>
      <p:sp>
        <p:nvSpPr>
          <p:cNvPr id="26" name="Google Shape;26;p92"/>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92"/>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92"/>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92"/>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0" name="Google Shape;30;p92"/>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31" name="Google Shape;31;p92"/>
          <p:cNvPicPr preferRelativeResize="0"/>
          <p:nvPr/>
        </p:nvPicPr>
        <p:blipFill rotWithShape="1">
          <a:blip r:embed="rId3">
            <a:alphaModFix/>
          </a:blip>
          <a:srcRect/>
          <a:stretch/>
        </p:blipFill>
        <p:spPr>
          <a:xfrm>
            <a:off x="3467840" y="1734532"/>
            <a:ext cx="2131447" cy="1660601"/>
          </a:xfrm>
          <a:prstGeom prst="rect">
            <a:avLst/>
          </a:prstGeom>
          <a:noFill/>
          <a:ln>
            <a:noFill/>
          </a:ln>
        </p:spPr>
      </p:pic>
      <p:pic>
        <p:nvPicPr>
          <p:cNvPr id="32" name="Google Shape;32;p92"/>
          <p:cNvPicPr preferRelativeResize="0"/>
          <p:nvPr/>
        </p:nvPicPr>
        <p:blipFill rotWithShape="1">
          <a:blip r:embed="rId4">
            <a:alphaModFix/>
          </a:blip>
          <a:srcRect/>
          <a:stretch/>
        </p:blipFill>
        <p:spPr>
          <a:xfrm>
            <a:off x="3584788" y="4580462"/>
            <a:ext cx="1897549" cy="97995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 name="Google Shape;35;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49" y="0"/>
            <a:ext cx="6162581"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pic>
        <p:nvPicPr>
          <p:cNvPr id="7" name="Image 6">
            <a:extLst>
              <a:ext uri="{FF2B5EF4-FFF2-40B4-BE49-F238E27FC236}">
                <a16:creationId xmlns:a16="http://schemas.microsoft.com/office/drawing/2014/main" id="{05AE12C4-B456-45A6-A54A-1DC6E079BE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3442427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1_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26674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385645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9"/>
        <p:cNvGrpSpPr/>
        <p:nvPr/>
      </p:nvGrpSpPr>
      <p:grpSpPr>
        <a:xfrm>
          <a:off x="0" y="0"/>
          <a:ext cx="0" cy="0"/>
          <a:chOff x="0" y="0"/>
          <a:chExt cx="0" cy="0"/>
        </a:xfrm>
      </p:grpSpPr>
      <p:sp>
        <p:nvSpPr>
          <p:cNvPr id="100" name="Google Shape;100;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1" name="Google Shape;101;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02" name="Google Shape;102;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03" name="Google Shape;103;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5"/>
        <p:cNvGrpSpPr/>
        <p:nvPr/>
      </p:nvGrpSpPr>
      <p:grpSpPr>
        <a:xfrm>
          <a:off x="0" y="0"/>
          <a:ext cx="0" cy="0"/>
          <a:chOff x="0" y="0"/>
          <a:chExt cx="0" cy="0"/>
        </a:xfrm>
      </p:grpSpPr>
      <p:sp>
        <p:nvSpPr>
          <p:cNvPr id="106" name="Google Shape;106;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107" name="Google Shape;107;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9" name="Google Shape;109;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66" r:id="rId4"/>
    <p:sldLayoutId id="2147483667" r:id="rId5"/>
    <p:sldLayoutId id="2147483668"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3"/>
        <p:cNvGrpSpPr/>
        <p:nvPr/>
      </p:nvGrpSpPr>
      <p:grpSpPr>
        <a:xfrm>
          <a:off x="0" y="0"/>
          <a:ext cx="0" cy="0"/>
          <a:chOff x="0" y="0"/>
          <a:chExt cx="0" cy="0"/>
        </a:xfrm>
      </p:grpSpPr>
      <p:sp>
        <p:nvSpPr>
          <p:cNvPr id="94" name="Google Shape;94;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5" name="Google Shape;95;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7" name="Google Shape;97;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8" name="Google Shape;98;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4"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2837705"/>
            <a:ext cx="7772400" cy="776190"/>
          </a:xfrm>
          <a:prstGeom prst="rect">
            <a:avLst/>
          </a:prstGeom>
          <a:noFill/>
          <a:ln>
            <a:noFill/>
          </a:ln>
        </p:spPr>
        <p:txBody>
          <a:bodyPr spcFirstLastPara="1" wrap="square" lIns="91425" tIns="45700" rIns="91425" bIns="45700" anchor="b" anchorCtr="0">
            <a:normAutofit fontScale="90000"/>
          </a:bodyPr>
          <a:lstStyle/>
          <a:p>
            <a:pPr lvl="0">
              <a:buSzPct val="100000"/>
            </a:pPr>
            <a:r>
              <a:rPr lang="fr-FR" dirty="0"/>
              <a:t>82. LES NOMBRES JUSQU’À 10 000 </a:t>
            </a:r>
            <a:br>
              <a:rPr lang="fr-FR" dirty="0"/>
            </a:br>
            <a:r>
              <a:rPr lang="fr-FR" b="1" i="0" u="none" strike="noStrike" dirty="0">
                <a:solidFill>
                  <a:srgbClr val="FFFFFF"/>
                </a:solidFill>
                <a:effectLst/>
                <a:latin typeface="Verdana" panose="020B0604030504040204" pitchFamily="34" charset="0"/>
              </a:rPr>
              <a:t>Calcul réfléchi : la conservation des écarts</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60E3C78D-D7B4-0946-0B13-5D00938EBC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43585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0B6F9ADD-81B8-BD77-FBEA-454818A6D50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66603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90F63C1C-0C89-6619-69F1-1BFE5F57CBA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723070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D3A457E4-F12D-BA2B-F9F0-53DC766A123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61924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61D0A04-F09F-A00A-F817-99B6B989E96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14984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0C08E423-0E65-C008-9F8F-1B0EFBE87EE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75448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1840F468-5632-3137-120D-8673962FFA7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074468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03E98A7D-4EB9-377B-9355-BDEC2C58B55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53875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9720D40C-2CC4-10A4-8F24-708C5E4E39F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2221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Espace réservé du contenu 12">
            <a:extLst>
              <a:ext uri="{FF2B5EF4-FFF2-40B4-BE49-F238E27FC236}">
                <a16:creationId xmlns:a16="http://schemas.microsoft.com/office/drawing/2014/main" id="{BE1B77D1-7E5D-6323-C92F-93C3F43762D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575819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7BD45F82-63A4-F078-6E0F-0BB57400090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97556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Espace réservé du contenu 10">
            <a:extLst>
              <a:ext uri="{FF2B5EF4-FFF2-40B4-BE49-F238E27FC236}">
                <a16:creationId xmlns:a16="http://schemas.microsoft.com/office/drawing/2014/main" id="{4B87335D-5EA9-9069-A415-932B021AC077}"/>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82070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EA30144-360B-3D96-548B-AF321A8C0B7D}"/>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40FFE8CF-A1AB-A759-B853-23997B06877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951143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C1007DC-29CC-6D17-ECAF-5E0A8215ECCE}"/>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C17779EA-F4A5-009D-BDF7-5262DC8EDCE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2088264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8402BF8-6B3F-C456-5B03-6DF8E88B0932}"/>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98CFDED6-5359-C067-B0D1-B165D22BA5E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7845123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B6066FE-46AC-923F-0D78-F81FE8887421}"/>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A28B1DD3-8DA0-AF7B-F3D3-A3CE3C6969A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2559807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4D9B6-476B-E6F7-2133-6E18469F5DF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445B5975-3AAD-18EC-9892-CFB1A57580B5}"/>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64385E15-1C71-FCB4-E51A-451F0779780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419245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69CEC-38A6-86D1-D45B-D2FEF2874FBC}"/>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39EFD56A-4F91-FD9C-6990-A1A0A5613A3B}"/>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0B2D6C71-B43C-D944-4E7A-E4BADF4ADFC6}"/>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6192782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A0693E-BA2A-C052-4237-41351F77399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C6459B20-4952-9AE6-25B8-EBEC3A2E2AF7}"/>
              </a:ext>
            </a:extLst>
          </p:cNvPr>
          <p:cNvSpPr>
            <a:spLocks noGrp="1"/>
          </p:cNvSpPr>
          <p:nvPr>
            <p:ph type="title"/>
          </p:nvPr>
        </p:nvSpPr>
        <p:spPr/>
        <p:txBody>
          <a:bodyPr/>
          <a:lstStyle/>
          <a:p>
            <a:endParaRPr lang="fr-FR"/>
          </a:p>
        </p:txBody>
      </p:sp>
      <p:pic>
        <p:nvPicPr>
          <p:cNvPr id="9" name="Espace réservé du contenu 8">
            <a:extLst>
              <a:ext uri="{FF2B5EF4-FFF2-40B4-BE49-F238E27FC236}">
                <a16:creationId xmlns:a16="http://schemas.microsoft.com/office/drawing/2014/main" id="{85A95A3B-C80A-19E7-5149-0FD918241ED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5423060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780E14C3-3307-8BCA-9FCB-B3826AA8C19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E190C68-1485-A23C-A553-725E98B95B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013767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8D4179D-4491-D7A5-6BB3-EDC95A4CB0B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87B85A1-EC40-5242-D818-0240407640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678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880B9422-3CE2-0693-B1E7-453764015C8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46609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DD1581-6D89-EE3A-29DC-B161E862DEC8}"/>
            </a:ext>
          </a:extLst>
        </p:cNvPr>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786B53CB-D778-C559-95CE-F8D836790282}"/>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9592094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4D5DD6-F77A-2162-0FE7-E8F25E9866C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89DD7AE3-3405-9BD7-A334-E1E4979172F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6C32FCA-6468-F3CC-BEA1-259937C1819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999425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E3187-85E9-53B5-F41A-88DCB96E2ED4}"/>
            </a:ext>
          </a:extLst>
        </p:cNvPr>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BDC82ADF-5BEE-50AF-F4F9-A785E6B6709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2421520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F6707CB-AF8D-6E86-8F4E-389771EF894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C440502-274D-8580-F21F-7EA276F045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5221238-3F43-45C6-6B2F-5F6716ABB14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7A762E2-61D5-5FBC-92E8-CAF585238B9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9085033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EC880AFA-FBAF-CC9B-FAA6-866313A367C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628BAAE-4196-BAED-5FC7-FC2A3C47510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538248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2E422E6-0F07-449F-1AF1-94C2CAD1ABC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3E58339-7BB4-E74D-8F51-928B35AAD7D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854005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2FCEF2B-D22E-50D0-C627-A65C96350F0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C086DEF-CB60-68A3-536A-40E4B544300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534624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 name="Titre 2">
            <a:extLst>
              <a:ext uri="{FF2B5EF4-FFF2-40B4-BE49-F238E27FC236}">
                <a16:creationId xmlns:a16="http://schemas.microsoft.com/office/drawing/2014/main" id="{A5E526FA-02D8-F4F8-D42D-96FD2A1A401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22D48D6-64A4-5234-7859-04C446DE141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4" name="Titre 3">
            <a:extLst>
              <a:ext uri="{FF2B5EF4-FFF2-40B4-BE49-F238E27FC236}">
                <a16:creationId xmlns:a16="http://schemas.microsoft.com/office/drawing/2014/main" id="{D9BBD3B9-C56F-BD7F-55AA-166B817614D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E269D02-B1D5-B9EE-AF07-BA39A51CD51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FDB35615-CEDD-7767-6937-28F3E73FCA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2795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661B6A0A-7028-3E67-4C4C-EDF7263C2F9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26836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161E94E0-F53E-51DC-FC1C-F3192465DE6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14113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A3272791-65AA-80E6-DB14-9D7CC81B740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09327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10517B95-9A7A-8A11-DAEB-6FDE07D32B7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63460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 16">
            <a:extLst>
              <a:ext uri="{FF2B5EF4-FFF2-40B4-BE49-F238E27FC236}">
                <a16:creationId xmlns:a16="http://schemas.microsoft.com/office/drawing/2014/main" id="{E23E540E-4CFE-FD14-8557-9D29E01F844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65637824"/>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d2a4d304f9eba7db6f6d654a13bd391d">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1534a0f5dfc871d7eed7645144f7fa1"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5A79C2E-9717-4B1C-977E-64986A8E6F5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DFB0DB-D2D1-47D1-8EA2-B8D497D03C71}">
  <ds:schemaRefs>
    <ds:schemaRef ds:uri="http://schemas.openxmlformats.org/package/2006/metadata/core-properties"/>
    <ds:schemaRef ds:uri="http://schemas.microsoft.com/office/infopath/2007/PartnerControls"/>
    <ds:schemaRef ds:uri="http://purl.org/dc/dcmitype/"/>
    <ds:schemaRef ds:uri="http://schemas.microsoft.com/office/2006/metadata/properties"/>
    <ds:schemaRef ds:uri="cd84cc96-e4f0-4e7f-873a-a508fb658c41"/>
    <ds:schemaRef ds:uri="http://www.w3.org/XML/1998/namespace"/>
    <ds:schemaRef ds:uri="http://schemas.microsoft.com/office/2006/documentManagement/types"/>
    <ds:schemaRef ds:uri="http://purl.org/dc/terms/"/>
    <ds:schemaRef ds:uri="27f64e36-29aa-44d5-a3e0-06242cad7d4d"/>
    <ds:schemaRef ds:uri="http://purl.org/dc/elements/1.1/"/>
  </ds:schemaRefs>
</ds:datastoreItem>
</file>

<file path=customXml/itemProps3.xml><?xml version="1.0" encoding="utf-8"?>
<ds:datastoreItem xmlns:ds="http://schemas.openxmlformats.org/officeDocument/2006/customXml" ds:itemID="{7C89612B-610F-4108-AE17-62FD1A5616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TotalTime>
  <Words>1969</Words>
  <Application>Microsoft Office PowerPoint</Application>
  <PresentationFormat>Affichage à l'écran (4:3)</PresentationFormat>
  <Paragraphs>105</Paragraphs>
  <Slides>39</Slides>
  <Notes>39</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39</vt:i4>
      </vt:variant>
    </vt:vector>
  </HeadingPairs>
  <TitlesOfParts>
    <vt:vector size="44" baseType="lpstr">
      <vt:lpstr>Arial</vt:lpstr>
      <vt:lpstr>Calibri</vt:lpstr>
      <vt:lpstr>Verdana</vt:lpstr>
      <vt:lpstr>Thème Office</vt:lpstr>
      <vt:lpstr>3_Thème Office</vt:lpstr>
      <vt:lpstr>82. LES NOMBRES JUSQU’À 10 000  Calcul réfléchi : la conservation des écarts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Éditions Hatier</dc:creator>
  <cp:lastModifiedBy>LE BOT SANDRA</cp:lastModifiedBy>
  <cp:revision>4</cp:revision>
  <dcterms:created xsi:type="dcterms:W3CDTF">2022-01-07T11:15:07Z</dcterms:created>
  <dcterms:modified xsi:type="dcterms:W3CDTF">2026-01-21T11:17:18Z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