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Layouts/slideLayout7.xml" ContentType="application/vnd.openxmlformats-officedocument.presentationml.slideLayout+xml"/>
  <Override PartName="/ppt/theme/theme3.xml" ContentType="application/vnd.openxmlformats-officedocument.theme+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4"/>
    <p:sldMasterId id="2147483653" r:id="rId5"/>
    <p:sldMasterId id="2147483662" r:id="rId6"/>
    <p:sldMasterId id="2147483666" r:id="rId7"/>
  </p:sldMasterIdLst>
  <p:notesMasterIdLst>
    <p:notesMasterId r:id="rId32"/>
  </p:notesMasterIdLst>
  <p:sldIdLst>
    <p:sldId id="256" r:id="rId8"/>
    <p:sldId id="315" r:id="rId9"/>
    <p:sldId id="318" r:id="rId10"/>
    <p:sldId id="319" r:id="rId11"/>
    <p:sldId id="320" r:id="rId12"/>
    <p:sldId id="316" r:id="rId13"/>
    <p:sldId id="321" r:id="rId14"/>
    <p:sldId id="322" r:id="rId15"/>
    <p:sldId id="326" r:id="rId16"/>
    <p:sldId id="323" r:id="rId17"/>
    <p:sldId id="324" r:id="rId18"/>
    <p:sldId id="325" r:id="rId19"/>
    <p:sldId id="317" r:id="rId20"/>
    <p:sldId id="327" r:id="rId21"/>
    <p:sldId id="328" r:id="rId22"/>
    <p:sldId id="329" r:id="rId23"/>
    <p:sldId id="330" r:id="rId24"/>
    <p:sldId id="285" r:id="rId25"/>
    <p:sldId id="309" r:id="rId26"/>
    <p:sldId id="311" r:id="rId27"/>
    <p:sldId id="312" r:id="rId28"/>
    <p:sldId id="298" r:id="rId29"/>
    <p:sldId id="331" r:id="rId30"/>
    <p:sldId id="287" r:id="rId31"/>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000000"/>
          </p15:clr>
        </p15:guide>
        <p15:guide id="2" pos="2880">
          <p15:clr>
            <a:srgbClr val="000000"/>
          </p15:clr>
        </p15:guide>
      </p15:sldGuideLst>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55" roundtripDataSignature="AMtx7miNbJHp9ho4ruAvxi+IG1ImtxoxrQ=="/>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F875900-4CD5-0B77-42CA-03FBCC6F856F}" name="Pauline Lion" initials="PL" userId="48ef9a2cfb904c2c" providerId="Windows Live"/>
  <p188:author id="{51BF5A0C-B0EB-839A-131C-955373972CF5}" name="LE BOT SANDRA" initials="SL" userId="S::SLEBOT@editions-hatier.fr::5fe4e071-d3f4-40df-970f-ee8fcf898346" providerId="AD"/>
  <p188:author id="{8035A710-E786-5AD4-6E6B-F2C4540F2679}" name="CHAUVELLIER ANNE" initials="CA" userId="S::ACHAUVELLIER@editions-hatier.fr::f6f57ace-c9cf-44ce-941b-3615434e65b1" providerId="AD"/>
  <p188:author id="{5F8BA321-80A1-CEA0-CCDE-AB6954515002}" name="TAILLADE JUSTINE" initials="TJ" userId="S::JTAILLADE@editions-hatier.fr::7689be7a-6074-46a5-a6a4-f2fd3e4f6393" providerId="AD"/>
  <p188:author id="{BCEC0C35-085C-D9B9-E378-2995294E600F}" name="Sylvie Advenier" initials="SA" userId="516bcc22ff4f1580" providerId="Windows Live"/>
  <p188:author id="{99329D8D-736E-127F-056B-D92D91D3CEEB}" name="Harmonie Rossi Tessier" initials="HRT" userId="ce3dc0babca3d520" providerId="Windows Live"/>
  <p188:author id="{6E47C18F-DDAE-EA39-9B3A-D5582A6DAE9D}" name="pauline.negrellion" initials="pa" userId="S::pauline.negrellion_gmail.com#ext#@hachette.onmicrosoft.com::9fb65b54-3bbd-4994-b3cf-42d8602c7eef" providerId="AD"/>
  <p188:author id="{CB410498-00AA-A716-1E6C-E42B11846246}" name="jennifer riviere" initials="jr" userId="77148290420568c5" providerId="Windows Live"/>
  <p188:author id="{2EACF4B5-B5D6-1F77-434B-4ACC816D40DA}" name="Caroline HACHE" initials="CH" userId="Caroline HACHE" providerId="None"/>
  <p188:author id="{4CF84EDD-95CE-3E5E-4B94-06DB52278683}" name="Christophe Dracos" initials="CD" userId="S::cri.dracos_outlook.fr#ext#@hachette.onmicrosoft.com::9a339485-cc17-450e-b56d-f2edc49cae5a"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0" name="Christophe DRACOS" initials="" lastIdx="5" clrIdx="0"/>
  <p:cmAuthor id="1" name="jennifer r" initials="" lastIdx="10" clrIdx="1"/>
  <p:cmAuthor id="2" name="Catherine MALLARD" initials="" lastIdx="7" clrIdx="2"/>
  <p:cmAuthor id="3" name="Pauline Negrel-Lion" initials="" lastIdx="10" clrIdx="3"/>
  <p:cmAuthor id="4" name="HACHE Caroline" initials="" lastIdx="3" clrIdx="4"/>
  <p:cmAuthor id="5" name="Harmonie Tessier" initials="" lastIdx="3" clrIdx="5"/>
  <p:cmAuthor id="6" name="cri.dracos@outlook.fr" initials="c" lastIdx="1" clrIdx="6"/>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1C4D1"/>
    <a:srgbClr val="FFD1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CDB32E5-FC2B-496F-BEC0-C108D9993A4D}" v="2" dt="2026-01-19T14:07:53.15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4556" autoAdjust="0"/>
    <p:restoredTop sz="68281" autoAdjust="0"/>
  </p:normalViewPr>
  <p:slideViewPr>
    <p:cSldViewPr snapToGrid="0">
      <p:cViewPr varScale="1">
        <p:scale>
          <a:sx n="75" d="100"/>
          <a:sy n="75" d="100"/>
        </p:scale>
        <p:origin x="2232" y="66"/>
      </p:cViewPr>
      <p:guideLst>
        <p:guide orient="horz" pos="2160"/>
        <p:guide pos="2880"/>
      </p:guideLst>
    </p:cSldViewPr>
  </p:slideViewPr>
  <p:notesTextViewPr>
    <p:cViewPr>
      <p:scale>
        <a:sx n="150" d="100"/>
        <a:sy n="15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 Type="http://schemas.openxmlformats.org/officeDocument/2006/relationships/customXml" Target="../customXml/item3.xml"/><Relationship Id="rId21" Type="http://schemas.openxmlformats.org/officeDocument/2006/relationships/slide" Target="slides/slide14.xml"/><Relationship Id="rId55" Type="http://customschemas.google.com/relationships/presentationmetadata" Target="metadata"/><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59"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slide" Target="slides/slide22.xml"/><Relationship Id="rId62"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notesMaster" Target="notesMasters/notesMaster1.xml"/><Relationship Id="rId58"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57" Type="http://schemas.openxmlformats.org/officeDocument/2006/relationships/presProps" Target="presProps.xml"/><Relationship Id="rId61" Type="http://schemas.microsoft.com/office/2015/10/relationships/revisionInfo" Target="revisionInfo.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6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56"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fr-FR" sz="1200" b="0" i="0" u="none" strike="noStrike" cap="none">
                <a:solidFill>
                  <a:schemeClr val="dk1"/>
                </a:solidFill>
                <a:latin typeface="Calibri"/>
                <a:ea typeface="Calibri"/>
                <a:cs typeface="Calibri"/>
                <a:sym typeface="Calibri"/>
              </a:rPr>
              <a:t>‹N°›</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1" dirty="0"/>
              <a:t>Aujourd’hui, nous allons travailler sur une nouvelle notion en géométrie</a:t>
            </a:r>
            <a:r>
              <a:rPr lang="fr-FR" sz="1200" b="0" i="0" u="none" strike="noStrike" cap="none" dirty="0">
                <a:solidFill>
                  <a:schemeClr val="dk1"/>
                </a:solidFill>
                <a:effectLst/>
                <a:latin typeface="Calibri"/>
                <a:ea typeface="Calibri"/>
                <a:cs typeface="Calibri"/>
                <a:sym typeface="Calibri"/>
              </a:rPr>
              <a:t> </a:t>
            </a:r>
            <a:r>
              <a:rPr lang="fr-FR" i="1" dirty="0"/>
              <a:t>: la symétrie.</a:t>
            </a:r>
          </a:p>
          <a:p>
            <a:pPr marL="0" lvl="0" indent="0" algn="l" rtl="0">
              <a:spcBef>
                <a:spcPts val="0"/>
              </a:spcBef>
              <a:spcAft>
                <a:spcPts val="0"/>
              </a:spcAft>
              <a:buNone/>
            </a:pPr>
            <a:endParaRPr i="1" dirty="0"/>
          </a:p>
        </p:txBody>
      </p:sp>
      <p:sp>
        <p:nvSpPr>
          <p:cNvPr id="108" name="Google Shape;108;p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a:r>
              <a:rPr lang="fr-FR" b="1" i="0" baseline="0" dirty="0">
                <a:latin typeface="Calibri" panose="020F0502020204030204" pitchFamily="34" charset="0"/>
              </a:rPr>
              <a:t>Réponse attendue</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baseline="0" dirty="0">
                <a:latin typeface="Calibri" panose="020F0502020204030204" pitchFamily="34" charset="0"/>
              </a:rPr>
              <a:t>: Oui.</a:t>
            </a:r>
          </a:p>
          <a:p>
            <a:pPr marL="0"/>
            <a:endParaRPr lang="fr-FR" b="1" i="0" baseline="0" dirty="0"/>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10</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97215395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a:r>
              <a:rPr lang="fr-FR" b="1" i="0" baseline="0" dirty="0">
                <a:latin typeface="Calibri" panose="020F0502020204030204" pitchFamily="34" charset="0"/>
              </a:rPr>
              <a:t>Réponse attendue</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baseline="0" dirty="0">
                <a:latin typeface="Calibri" panose="020F0502020204030204" pitchFamily="34" charset="0"/>
              </a:rPr>
              <a:t>:</a:t>
            </a:r>
            <a:r>
              <a:rPr lang="fr-FR" b="1" i="0" baseline="0" dirty="0">
                <a:latin typeface="Calibri" panose="020F0502020204030204" pitchFamily="34" charset="0"/>
              </a:rPr>
              <a:t> </a:t>
            </a:r>
            <a:r>
              <a:rPr lang="fr-FR" b="0" i="0" baseline="0" dirty="0">
                <a:latin typeface="Calibri" panose="020F0502020204030204" pitchFamily="34" charset="0"/>
              </a:rPr>
              <a:t>Non.</a:t>
            </a:r>
          </a:p>
          <a:p>
            <a:pPr marL="0" marR="0" indent="0" algn="l" defTabSz="914400" rtl="0" eaLnBrk="1" fontAlgn="auto" latinLnBrk="0" hangingPunct="1">
              <a:lnSpc>
                <a:spcPct val="100000"/>
              </a:lnSpc>
              <a:spcBef>
                <a:spcPts val="0"/>
              </a:spcBef>
              <a:spcAft>
                <a:spcPts val="0"/>
              </a:spcAft>
              <a:buClrTx/>
              <a:buSzTx/>
              <a:buFontTx/>
              <a:buNone/>
              <a:tabLst/>
              <a:defRPr/>
            </a:pPr>
            <a:r>
              <a:rPr lang="fr-FR" i="0" baseline="0" dirty="0">
                <a:latin typeface="Calibri" panose="020F0502020204030204" pitchFamily="34" charset="0"/>
              </a:rPr>
              <a:t>Lors de la correction, guider les élèves pour que l’argumentation porte sur la distance et la position des sommets (éventuellement l’orientation, la longueur ou la distance des segments) par rapport à la droite rouge, en s’appuyant sur les carreaux du quadrillage. Par exemple : </a:t>
            </a:r>
            <a:r>
              <a:rPr lang="fr-FR" i="1" baseline="0" dirty="0">
                <a:latin typeface="Calibri" panose="020F0502020204030204" pitchFamily="34" charset="0"/>
              </a:rPr>
              <a:t>tout en haut de la figure, il y a un carreau dans la partie gauche et deux carreaux à droite</a:t>
            </a:r>
            <a:r>
              <a:rPr lang="fr-FR" i="0" baseline="0" dirty="0">
                <a:latin typeface="Calibri" panose="020F0502020204030204" pitchFamily="34" charset="0"/>
              </a:rPr>
              <a:t> (les montrer sur la figure),</a:t>
            </a:r>
            <a:r>
              <a:rPr lang="fr-FR" i="1" baseline="0" dirty="0">
                <a:latin typeface="Calibri" panose="020F0502020204030204" pitchFamily="34" charset="0"/>
              </a:rPr>
              <a:t> donc les deux parties ne vont pas se superposer. Ce n’est pas un axe de symétrie.</a:t>
            </a:r>
            <a:r>
              <a:rPr lang="fr-FR" i="0" baseline="0" dirty="0">
                <a:latin typeface="Calibri" panose="020F0502020204030204" pitchFamily="34" charset="0"/>
              </a:rPr>
              <a:t> </a:t>
            </a:r>
            <a:r>
              <a:rPr lang="is-IS" i="1" dirty="0">
                <a:latin typeface="Calibri" panose="020F0502020204030204" pitchFamily="34" charset="0"/>
              </a:rPr>
              <a:t>Lorsqu’on</a:t>
            </a:r>
            <a:r>
              <a:rPr lang="is-IS" i="1" baseline="0" dirty="0">
                <a:latin typeface="Calibri" panose="020F0502020204030204" pitchFamily="34" charset="0"/>
              </a:rPr>
              <a:t> plie la figure selon la droite en rouge, les deux parties ne se superposent pas.</a:t>
            </a:r>
          </a:p>
          <a:p>
            <a:pPr marL="0"/>
            <a:endParaRPr lang="fr-FR" b="1" i="0" baseline="0" dirty="0"/>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11</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64182059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a:r>
              <a:rPr lang="fr-FR" b="1" i="0" baseline="0" dirty="0">
                <a:latin typeface="Calibri" panose="020F0502020204030204" pitchFamily="34" charset="0"/>
              </a:rPr>
              <a:t>Réponse attendue</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baseline="0" dirty="0">
                <a:latin typeface="Calibri" panose="020F0502020204030204" pitchFamily="34" charset="0"/>
              </a:rPr>
              <a:t>: Oui.</a:t>
            </a:r>
          </a:p>
          <a:p>
            <a:pPr marL="0"/>
            <a:r>
              <a:rPr lang="fr-FR" b="0" i="0" baseline="0" dirty="0">
                <a:latin typeface="Calibri" panose="020F0502020204030204" pitchFamily="34" charset="0"/>
              </a:rPr>
              <a:t>Prendre chaque sommet et montrer qu’en pliant selon la droite rouge, ils se superposeraient avec un autre.</a:t>
            </a:r>
            <a:endParaRPr lang="fr-FR" dirty="0">
              <a:latin typeface="Calibri" panose="020F0502020204030204" pitchFamily="34" charset="0"/>
            </a:endParaRPr>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12</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46651110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a:r>
              <a:rPr lang="fr-FR" i="0" baseline="0" dirty="0">
                <a:latin typeface="Calibri" panose="020F0502020204030204" pitchFamily="34" charset="0"/>
              </a:rPr>
              <a:t>Lire et expliciter la consigne en insistant sur le fait que des figures peuvent n’avoir aucun axe de symétrie. Préciser que les élèves traceront en rouge, à main levée.</a:t>
            </a:r>
          </a:p>
          <a:p>
            <a:pPr marL="0"/>
            <a:r>
              <a:rPr lang="fr-FR" i="0" baseline="0" dirty="0">
                <a:latin typeface="Calibri" panose="020F0502020204030204" pitchFamily="34" charset="0"/>
              </a:rPr>
              <a:t>Distribuer la fiche photocopiable n°</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baseline="0" dirty="0">
                <a:latin typeface="Calibri" panose="020F0502020204030204" pitchFamily="34" charset="0"/>
              </a:rPr>
              <a:t>81B. </a:t>
            </a:r>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13</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97503587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a:r>
              <a:rPr lang="fr-FR" i="0" baseline="0" dirty="0">
                <a:latin typeface="Calibri" panose="020F0502020204030204" pitchFamily="34" charset="0"/>
              </a:rPr>
              <a:t>Laisser un temps de recherche individuelle. Circuler pour aider les élèves. Puis, interroger un élève et suivre ses instructions pour corriger au tableau. </a:t>
            </a:r>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14</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929825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a:r>
              <a:rPr lang="fr-FR" i="1" u="none" baseline="0" dirty="0">
                <a:latin typeface="Calibri" panose="020F0502020204030204" pitchFamily="34" charset="0"/>
              </a:rPr>
              <a:t>Maintenant, vous allez tracer l’axe de symétrie de chaque figure. Vous devez vous appliquer et utiliser la règle.</a:t>
            </a:r>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15</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73363396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a:r>
              <a:rPr lang="fr-FR" i="0" baseline="0" dirty="0">
                <a:latin typeface="Calibri" panose="020F0502020204030204" pitchFamily="34" charset="0"/>
              </a:rPr>
              <a:t>Traiter ce premier item en collectif. </a:t>
            </a:r>
            <a:r>
              <a:rPr lang="fr-FR" b="0" i="0" u="none" strike="noStrike" cap="none" baseline="0" dirty="0">
                <a:solidFill>
                  <a:schemeClr val="dk1"/>
                </a:solidFill>
                <a:latin typeface="Calibri" panose="020F0502020204030204" pitchFamily="34" charset="0"/>
                <a:ea typeface="Calibri"/>
                <a:cs typeface="Calibri"/>
                <a:sym typeface="Calibri"/>
              </a:rPr>
              <a:t>Demander aux élèves de décrire la figure et d’imaginer comment ils la plieraient pour que deux parties se superposent exactement. Laisser quelques secondes de réflexion, puis interroger un élève en lui demandant d’expliquer où il tracerait une droite qui serait un axe de symétrie en justifiant. Pointer les différents éléments énoncés : </a:t>
            </a:r>
            <a:r>
              <a:rPr lang="fr-FR" b="0" i="1" u="none" strike="noStrike" cap="none" baseline="0" dirty="0">
                <a:solidFill>
                  <a:schemeClr val="dk1"/>
                </a:solidFill>
                <a:latin typeface="Calibri" panose="020F0502020204030204" pitchFamily="34" charset="0"/>
                <a:ea typeface="Calibri"/>
                <a:cs typeface="Calibri"/>
                <a:sym typeface="Calibri"/>
              </a:rPr>
              <a:t>pointe formée par deux côtés (comme une flèche vers la gauche), milieu d’un segment</a:t>
            </a:r>
            <a:r>
              <a:rPr lang="fr-FR" b="0" i="0" u="none" strike="noStrike" cap="none" baseline="0" dirty="0">
                <a:solidFill>
                  <a:schemeClr val="dk1"/>
                </a:solidFill>
                <a:latin typeface="Calibri" panose="020F0502020204030204" pitchFamily="34" charset="0"/>
                <a:ea typeface="Calibri"/>
                <a:cs typeface="Calibri"/>
                <a:sym typeface="Calibri"/>
              </a:rPr>
              <a:t>, </a:t>
            </a:r>
            <a:r>
              <a:rPr lang="mr-IN" b="0" i="0" u="none" strike="noStrike" cap="none" baseline="0" dirty="0">
                <a:solidFill>
                  <a:schemeClr val="dk1"/>
                </a:solidFill>
                <a:latin typeface="Calibri" panose="020F0502020204030204" pitchFamily="34" charset="0"/>
                <a:ea typeface="Calibri"/>
                <a:cs typeface="Calibri"/>
                <a:sym typeface="Calibri"/>
              </a:rPr>
              <a:t>…</a:t>
            </a:r>
            <a:endParaRPr lang="fr-FR" b="0" i="0" u="none" strike="noStrike" cap="none" baseline="0" dirty="0">
              <a:solidFill>
                <a:schemeClr val="dk1"/>
              </a:solidFill>
              <a:latin typeface="Calibri" panose="020F0502020204030204" pitchFamily="34" charset="0"/>
              <a:ea typeface="Calibri"/>
              <a:cs typeface="Calibri"/>
              <a:sym typeface="Calibri"/>
            </a:endParaRPr>
          </a:p>
          <a:p>
            <a:pPr marL="0"/>
            <a:r>
              <a:rPr lang="fr-FR" b="0" i="0" u="none" strike="noStrike" cap="none" baseline="0" dirty="0">
                <a:solidFill>
                  <a:schemeClr val="dk1"/>
                </a:solidFill>
                <a:latin typeface="Calibri" panose="020F0502020204030204" pitchFamily="34" charset="0"/>
                <a:ea typeface="Calibri"/>
                <a:cs typeface="Calibri"/>
                <a:sym typeface="Calibri"/>
              </a:rPr>
              <a:t>Enfin, tracer l’axe de symétrie au tableau. </a:t>
            </a:r>
            <a:r>
              <a:rPr lang="fr-FR" b="0" i="0" u="none" strike="noStrike" cap="none" dirty="0">
                <a:solidFill>
                  <a:schemeClr val="dk1"/>
                </a:solidFill>
                <a:latin typeface="Calibri" panose="020F0502020204030204" pitchFamily="34" charset="0"/>
                <a:ea typeface="Calibri"/>
                <a:cs typeface="Calibri"/>
                <a:sym typeface="Calibri"/>
              </a:rPr>
              <a:t>Si besoin, vous pouvez utiliser la figure agrandie de la fiche photocopiable n°</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u="none" strike="noStrike" cap="none" dirty="0">
                <a:solidFill>
                  <a:schemeClr val="dk1"/>
                </a:solidFill>
                <a:latin typeface="Calibri" panose="020F0502020204030204" pitchFamily="34" charset="0"/>
                <a:ea typeface="Calibri"/>
                <a:cs typeface="Calibri"/>
                <a:sym typeface="Calibri"/>
              </a:rPr>
              <a:t>81B pour effectuer le tracé et le pliage permettant de valider la proposition.</a:t>
            </a:r>
          </a:p>
          <a:p>
            <a:pPr marL="0"/>
            <a:r>
              <a:rPr lang="fr-FR" b="0" i="0" u="none" strike="noStrike" cap="none" dirty="0">
                <a:solidFill>
                  <a:schemeClr val="dk1"/>
                </a:solidFill>
                <a:latin typeface="Calibri" panose="020F0502020204030204" pitchFamily="34" charset="0"/>
                <a:ea typeface="Calibri"/>
                <a:cs typeface="Calibri"/>
                <a:sym typeface="Calibri"/>
              </a:rPr>
              <a:t>Distribuer la fiche photocopiable</a:t>
            </a:r>
            <a:r>
              <a:rPr lang="fr-FR" b="0" i="0" u="none" strike="noStrike" cap="none" baseline="0" dirty="0">
                <a:solidFill>
                  <a:schemeClr val="dk1"/>
                </a:solidFill>
                <a:latin typeface="Calibri" panose="020F0502020204030204" pitchFamily="34" charset="0"/>
                <a:ea typeface="Calibri"/>
                <a:cs typeface="Calibri"/>
                <a:sym typeface="Calibri"/>
              </a:rPr>
              <a:t> n°</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u="none" strike="noStrike" cap="none" baseline="0" dirty="0">
                <a:solidFill>
                  <a:schemeClr val="dk1"/>
                </a:solidFill>
                <a:latin typeface="Calibri" panose="020F0502020204030204" pitchFamily="34" charset="0"/>
                <a:ea typeface="Calibri"/>
                <a:cs typeface="Calibri"/>
                <a:sym typeface="Calibri"/>
              </a:rPr>
              <a:t>81C.</a:t>
            </a:r>
            <a:endParaRPr lang="fr-FR" b="0" i="0" u="none" strike="noStrike" cap="none" dirty="0">
              <a:solidFill>
                <a:schemeClr val="dk1"/>
              </a:solidFill>
              <a:latin typeface="Calibri" panose="020F0502020204030204" pitchFamily="34" charset="0"/>
              <a:ea typeface="Calibri"/>
              <a:cs typeface="Calibri"/>
              <a:sym typeface="Calibri"/>
            </a:endParaRPr>
          </a:p>
          <a:p>
            <a:pPr marL="0"/>
            <a:r>
              <a:rPr lang="fr-FR" b="0" i="0" u="none" strike="noStrike" cap="none" baseline="0" dirty="0">
                <a:solidFill>
                  <a:schemeClr val="dk1"/>
                </a:solidFill>
                <a:latin typeface="Calibri" panose="020F0502020204030204" pitchFamily="34" charset="0"/>
                <a:ea typeface="Calibri"/>
                <a:cs typeface="Calibri"/>
                <a:sym typeface="Calibri"/>
              </a:rPr>
              <a:t>Demander aux élèves de tracer l’axe de symétrie sur leur figure.</a:t>
            </a:r>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16</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0284139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i="1" dirty="0">
                <a:latin typeface="Calibri" panose="020F0502020204030204" pitchFamily="34" charset="0"/>
              </a:rPr>
              <a:t>Maintenant, tracez l’axe de symétrie des deux autres figures de votre feuille avec votre règle. </a:t>
            </a:r>
          </a:p>
          <a:p>
            <a:pPr marL="0" marR="0" indent="0" algn="l" defTabSz="914400" rtl="0" eaLnBrk="1" fontAlgn="auto" latinLnBrk="0" hangingPunct="1">
              <a:lnSpc>
                <a:spcPct val="100000"/>
              </a:lnSpc>
              <a:spcBef>
                <a:spcPts val="0"/>
              </a:spcBef>
              <a:spcAft>
                <a:spcPts val="0"/>
              </a:spcAft>
              <a:buClrTx/>
              <a:buSzTx/>
              <a:buFontTx/>
              <a:buNone/>
              <a:tabLst/>
              <a:defRPr/>
            </a:pPr>
            <a:r>
              <a:rPr lang="fr-FR" baseline="0" dirty="0">
                <a:latin typeface="Calibri" panose="020F0502020204030204" pitchFamily="34" charset="0"/>
              </a:rPr>
              <a:t>Les élèves recherchent ensuite individuellement l’axe de symétrie sur chacune des deux autres figures. Ils peuvent éventuellement plier la feuille pour vérifier. Circuler pour aider aux repérages, aux tracés, voire </a:t>
            </a:r>
            <a:r>
              <a:rPr lang="fr-FR" baseline="0">
                <a:latin typeface="Calibri" panose="020F0502020204030204" pitchFamily="34" charset="0"/>
              </a:rPr>
              <a:t>au pliage, puis </a:t>
            </a:r>
            <a:r>
              <a:rPr lang="fr-FR" baseline="0" dirty="0">
                <a:latin typeface="Calibri" panose="020F0502020204030204" pitchFamily="34" charset="0"/>
              </a:rPr>
              <a:t>corriger collectivement.</a:t>
            </a:r>
          </a:p>
          <a:p>
            <a:endParaRPr lang="fr-FR" baseline="0" dirty="0"/>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17</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90908177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489561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a:defRPr/>
            </a:pPr>
            <a:r>
              <a:rPr lang="fr-FR" i="1" dirty="0">
                <a:latin typeface="Calibri" panose="020F0502020204030204" pitchFamily="34" charset="0"/>
                <a:cs typeface="Calibri"/>
              </a:rPr>
              <a:t>Je vais vous distribuer une</a:t>
            </a:r>
            <a:r>
              <a:rPr lang="fr-FR" i="1" baseline="0" dirty="0">
                <a:latin typeface="Calibri" panose="020F0502020204030204" pitchFamily="34" charset="0"/>
                <a:cs typeface="Calibri"/>
              </a:rPr>
              <a:t> figure. Une droite en pointillés a été tracée, vous devez la plier figure en suivant cette droite en pointillés.</a:t>
            </a:r>
          </a:p>
          <a:p>
            <a:pPr marL="0">
              <a:defRPr/>
            </a:pPr>
            <a:r>
              <a:rPr lang="fr-FR" i="0" noProof="0" dirty="0">
                <a:latin typeface="Calibri" panose="020F0502020204030204" pitchFamily="34" charset="0"/>
              </a:rPr>
              <a:t>Distribuer</a:t>
            </a:r>
            <a:r>
              <a:rPr lang="fr-FR" i="0" baseline="0" noProof="0" dirty="0">
                <a:latin typeface="Calibri" panose="020F0502020204030204" pitchFamily="34" charset="0"/>
              </a:rPr>
              <a:t> la figure A de la fiche photocopiable n°</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baseline="0" noProof="0" dirty="0">
                <a:latin typeface="Calibri" panose="020F0502020204030204" pitchFamily="34" charset="0"/>
              </a:rPr>
              <a:t>81A. </a:t>
            </a:r>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2</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01773320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11840788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9578221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4"/>
        <p:cNvGrpSpPr/>
        <p:nvPr/>
      </p:nvGrpSpPr>
      <p:grpSpPr>
        <a:xfrm>
          <a:off x="0" y="0"/>
          <a:ext cx="0" cy="0"/>
          <a:chOff x="0" y="0"/>
          <a:chExt cx="0" cy="0"/>
        </a:xfrm>
      </p:grpSpPr>
      <p:sp>
        <p:nvSpPr>
          <p:cNvPr id="375" name="Google Shape;375;p3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76" name="Google Shape;376;p3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endParaRPr dirty="0"/>
          </a:p>
        </p:txBody>
      </p:sp>
      <p:sp>
        <p:nvSpPr>
          <p:cNvPr id="377" name="Google Shape;377;p3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22</a:t>
            </a:fld>
            <a:endParaRPr/>
          </a:p>
        </p:txBody>
      </p:sp>
    </p:spTree>
    <p:extLst>
      <p:ext uri="{BB962C8B-B14F-4D97-AF65-F5344CB8AC3E}">
        <p14:creationId xmlns:p14="http://schemas.microsoft.com/office/powerpoint/2010/main" val="118285498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fr-FR" sz="1200" b="0" i="0" u="none" strike="noStrike" cap="none" smtClean="0">
                <a:solidFill>
                  <a:schemeClr val="dk1"/>
                </a:solidFill>
                <a:latin typeface="Calibri"/>
                <a:ea typeface="Calibri"/>
                <a:cs typeface="Calibri"/>
                <a:sym typeface="Calibri"/>
              </a:rPr>
              <a:t>23</a:t>
            </a:fld>
            <a:endParaRPr lang="fr-F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9634080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0"/>
        <p:cNvGrpSpPr/>
        <p:nvPr/>
      </p:nvGrpSpPr>
      <p:grpSpPr>
        <a:xfrm>
          <a:off x="0" y="0"/>
          <a:ext cx="0" cy="0"/>
          <a:chOff x="0" y="0"/>
          <a:chExt cx="0" cy="0"/>
        </a:xfrm>
      </p:grpSpPr>
      <p:sp>
        <p:nvSpPr>
          <p:cNvPr id="381" name="Google Shape;381;p3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382" name="Google Shape;382;p3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a:r>
              <a:rPr lang="fr-FR" i="0" baseline="0" noProof="0" dirty="0">
                <a:latin typeface="Calibri" panose="020F0502020204030204" pitchFamily="34" charset="0"/>
              </a:rPr>
              <a:t>Montrer le pliage à effectuer</a:t>
            </a:r>
            <a:r>
              <a:rPr lang="fr-FR" dirty="0">
                <a:latin typeface="Calibri" panose="020F0502020204030204" pitchFamily="34" charset="0"/>
              </a:rPr>
              <a:t> avec la figure agrandie de la figure</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aseline="0" dirty="0">
                <a:latin typeface="Calibri" panose="020F0502020204030204" pitchFamily="34" charset="0"/>
              </a:rPr>
              <a:t>A</a:t>
            </a:r>
            <a:r>
              <a:rPr lang="fr-FR" i="0" baseline="0" noProof="0" dirty="0">
                <a:latin typeface="Calibri" panose="020F0502020204030204" pitchFamily="34" charset="0"/>
              </a:rPr>
              <a:t>. Laisser 1 à 2</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baseline="0" noProof="0" dirty="0">
                <a:latin typeface="Calibri" panose="020F0502020204030204" pitchFamily="34" charset="0"/>
              </a:rPr>
              <a:t>minutes de réalisation. Circuler pour aider au pliage, les élèves les plus rapides pourront aider leurs camarades.</a:t>
            </a:r>
            <a:endParaRPr lang="fr-FR" i="0" baseline="0" noProof="0" dirty="0">
              <a:latin typeface="Calibri" panose="020F0502020204030204" pitchFamily="34" charset="0"/>
              <a:cs typeface="Calibri"/>
            </a:endParaRPr>
          </a:p>
          <a:p>
            <a:pPr marL="0"/>
            <a:r>
              <a:rPr lang="fr-FR" i="1" baseline="0" noProof="0" dirty="0">
                <a:latin typeface="Calibri" panose="020F0502020204030204" pitchFamily="34" charset="0"/>
              </a:rPr>
              <a:t>Qu’observe-t-on</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noProof="0" dirty="0">
                <a:latin typeface="Calibri" panose="020F0502020204030204" pitchFamily="34" charset="0"/>
              </a:rPr>
              <a:t>?</a:t>
            </a:r>
            <a:r>
              <a:rPr lang="fr-FR" i="0" baseline="0" noProof="0" dirty="0">
                <a:latin typeface="Calibri" panose="020F0502020204030204" pitchFamily="34" charset="0"/>
              </a:rPr>
              <a:t> On peut visualiser les effets du pliage par transparence en plaçant la figure pliée face à une fenêtre. </a:t>
            </a:r>
            <a:r>
              <a:rPr lang="fr-FR" i="1" baseline="0" noProof="0" dirty="0">
                <a:latin typeface="Calibri" panose="020F0502020204030204" pitchFamily="34" charset="0"/>
              </a:rPr>
              <a:t>→ Les deux côtés de la figure vont exactement l’un sur l’autre</a:t>
            </a:r>
            <a:r>
              <a:rPr lang="fr-FR" i="0" baseline="0" noProof="0" dirty="0">
                <a:latin typeface="Calibri" panose="020F0502020204030204" pitchFamily="34" charset="0"/>
              </a:rPr>
              <a:t>.</a:t>
            </a:r>
          </a:p>
          <a:p>
            <a:pPr marL="0" marR="0" indent="0" algn="l" defTabSz="914400" rtl="0" eaLnBrk="1" fontAlgn="auto" latinLnBrk="0" hangingPunct="1">
              <a:lnSpc>
                <a:spcPct val="100000"/>
              </a:lnSpc>
              <a:spcBef>
                <a:spcPts val="0"/>
              </a:spcBef>
              <a:spcAft>
                <a:spcPts val="0"/>
              </a:spcAft>
              <a:buClrTx/>
              <a:buSzTx/>
              <a:buFontTx/>
              <a:buNone/>
              <a:tabLst/>
              <a:defRPr/>
            </a:pPr>
            <a:r>
              <a:rPr lang="fr-FR" i="0" baseline="0" noProof="0" dirty="0">
                <a:latin typeface="Calibri" panose="020F0502020204030204" pitchFamily="34" charset="0"/>
              </a:rPr>
              <a:t>Introduire le verbe «</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baseline="0" noProof="0" dirty="0">
                <a:latin typeface="Calibri" panose="020F0502020204030204" pitchFamily="34" charset="0"/>
              </a:rPr>
              <a:t>se superposer</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baseline="0" noProof="0" dirty="0">
                <a:latin typeface="Calibri" panose="020F0502020204030204" pitchFamily="34" charset="0"/>
              </a:rPr>
              <a:t>».</a:t>
            </a:r>
            <a:r>
              <a:rPr lang="fr-FR" i="1" baseline="0" noProof="0" dirty="0">
                <a:latin typeface="Calibri" panose="020F0502020204030204" pitchFamily="34" charset="0"/>
              </a:rPr>
              <a:t> On dit que les deux côtés de la figure </a:t>
            </a:r>
            <a:r>
              <a:rPr lang="fr-FR" b="1" i="1" baseline="0" noProof="0" dirty="0">
                <a:latin typeface="Calibri" panose="020F0502020204030204" pitchFamily="34" charset="0"/>
              </a:rPr>
              <a:t>se superposent</a:t>
            </a:r>
            <a:r>
              <a:rPr lang="fr-FR" b="0" i="0" baseline="0" noProof="0" dirty="0">
                <a:latin typeface="Calibri" panose="020F0502020204030204" pitchFamily="34" charset="0"/>
              </a:rPr>
              <a:t> </a:t>
            </a:r>
            <a:r>
              <a:rPr lang="fr-FR" b="0" i="1" baseline="0" noProof="0" dirty="0">
                <a:latin typeface="Calibri" panose="020F0502020204030204" pitchFamily="34" charset="0"/>
              </a:rPr>
              <a:t>qui veut dire «</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1" baseline="0" noProof="0" dirty="0">
                <a:latin typeface="Calibri" panose="020F0502020204030204" pitchFamily="34" charset="0"/>
              </a:rPr>
              <a:t>posé l’un sur l’autre</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1" baseline="0" noProof="0" dirty="0">
                <a:latin typeface="Calibri" panose="020F0502020204030204" pitchFamily="34" charset="0"/>
              </a:rPr>
              <a:t>».</a:t>
            </a:r>
            <a:r>
              <a:rPr lang="fr-FR" i="1" baseline="0" noProof="0" dirty="0">
                <a:latin typeface="Calibri" panose="020F0502020204030204" pitchFamily="34" charset="0"/>
              </a:rPr>
              <a:t> La droite en pointillés est alors appelée «</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noProof="0" dirty="0">
                <a:latin typeface="Calibri" panose="020F0502020204030204" pitchFamily="34" charset="0"/>
              </a:rPr>
              <a:t>un axe de symétrie</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noProof="0" dirty="0">
                <a:latin typeface="Calibri" panose="020F0502020204030204" pitchFamily="34" charset="0"/>
              </a:rPr>
              <a:t>»</a:t>
            </a:r>
            <a:r>
              <a:rPr lang="fr-FR" i="0" baseline="0" noProof="0" dirty="0">
                <a:latin typeface="Calibri" panose="020F0502020204030204" pitchFamily="34" charset="0"/>
              </a:rPr>
              <a:t> (écrire le terme au tableau et le relier par une flèche à la ligne en pointillés) </a:t>
            </a:r>
            <a:r>
              <a:rPr lang="fr-FR" i="1" baseline="0" noProof="0" dirty="0">
                <a:latin typeface="Calibri" panose="020F0502020204030204" pitchFamily="34" charset="0"/>
              </a:rPr>
              <a:t>car elle partage la figure en deux parties qui se superposent </a:t>
            </a:r>
            <a:r>
              <a:rPr lang="fr-FR" i="1" u="none" baseline="0" noProof="0" dirty="0">
                <a:latin typeface="Calibri" panose="020F0502020204030204" pitchFamily="34" charset="0"/>
              </a:rPr>
              <a:t>parfaitement</a:t>
            </a:r>
            <a:r>
              <a:rPr lang="fr-FR" i="1" baseline="0" noProof="0" dirty="0">
                <a:latin typeface="Calibri" panose="020F0502020204030204" pitchFamily="34" charset="0"/>
              </a:rPr>
              <a:t> lorsqu’on plie en suivant cette droite</a:t>
            </a:r>
            <a:r>
              <a:rPr lang="fr-FR" i="0" baseline="0" noProof="0" dirty="0">
                <a:latin typeface="Calibri" panose="020F0502020204030204" pitchFamily="34" charset="0"/>
              </a:rPr>
              <a:t>.</a:t>
            </a:r>
            <a:r>
              <a:rPr lang="fr-FR" i="1" baseline="0" noProof="0" dirty="0">
                <a:latin typeface="Calibri" panose="020F0502020204030204" pitchFamily="34" charset="0"/>
              </a:rPr>
              <a:t> La figure</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noProof="0" dirty="0">
                <a:latin typeface="Calibri" panose="020F0502020204030204" pitchFamily="34" charset="0"/>
              </a:rPr>
              <a:t>A a donc un axe de symétrie.</a:t>
            </a:r>
            <a:endParaRPr lang="fr-FR" i="0" baseline="0" noProof="0" dirty="0">
              <a:latin typeface="Calibri" panose="020F0502020204030204" pitchFamily="34" charset="0"/>
            </a:endParaRPr>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3</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7318045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a:r>
              <a:rPr lang="fr-FR" i="0" baseline="0" noProof="0" dirty="0">
                <a:latin typeface="Calibri" panose="020F0502020204030204" pitchFamily="34" charset="0"/>
              </a:rPr>
              <a:t>Inviter les élèves à positionner la figure comme présentée au tableau et à plier selon la droite en pointillés.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1" baseline="0" noProof="0" dirty="0">
                <a:latin typeface="Calibri" panose="020F0502020204030204" pitchFamily="34" charset="0"/>
              </a:rPr>
              <a:t>Qu’observez-vous</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noProof="0" dirty="0">
                <a:latin typeface="Calibri" panose="020F0502020204030204" pitchFamily="34" charset="0"/>
              </a:rPr>
              <a:t>? → Les deux côtés de la figure se superposent toujours exactement l’un sur l’autre</a:t>
            </a:r>
            <a:r>
              <a:rPr lang="fr-FR" i="0" baseline="0" noProof="0" dirty="0">
                <a:latin typeface="Calibri" panose="020F0502020204030204" pitchFamily="34" charset="0"/>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0" baseline="0" noProof="0" dirty="0">
                <a:latin typeface="Calibri" panose="020F0502020204030204" pitchFamily="34" charset="0"/>
              </a:rPr>
              <a:t>Verbaliser la conclusion</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baseline="0" noProof="0" dirty="0">
                <a:latin typeface="Calibri" panose="020F0502020204030204" pitchFamily="34" charset="0"/>
              </a:rPr>
              <a:t>: </a:t>
            </a:r>
            <a:r>
              <a:rPr lang="fr-FR" i="1" baseline="0" noProof="0" dirty="0">
                <a:latin typeface="Calibri" panose="020F0502020204030204" pitchFamily="34" charset="0"/>
              </a:rPr>
              <a:t>si on pivote la figure, l’axe de symétrie continue à partager la figure en deux parties qui se superposent exactement.</a:t>
            </a:r>
            <a:r>
              <a:rPr lang="fr-FR" i="0" baseline="0" noProof="0" dirty="0">
                <a:latin typeface="Calibri" panose="020F0502020204030204" pitchFamily="34" charset="0"/>
              </a:rPr>
              <a:t> </a:t>
            </a:r>
            <a:r>
              <a:rPr lang="fr-FR" i="1" baseline="0" dirty="0">
                <a:latin typeface="Calibri" panose="020F0502020204030204" pitchFamily="34" charset="0"/>
              </a:rPr>
              <a:t>Selon l’orientation de la figure, c’est plus ou moins facile </a:t>
            </a:r>
            <a:r>
              <a:rPr lang="fr-FR" i="1" dirty="0">
                <a:latin typeface="Calibri" panose="020F0502020204030204" pitchFamily="34" charset="0"/>
              </a:rPr>
              <a:t>d’identifier l’axe</a:t>
            </a:r>
            <a:r>
              <a:rPr lang="fr-FR" i="1" strike="noStrike" baseline="0" dirty="0">
                <a:latin typeface="Calibri" panose="020F0502020204030204" pitchFamily="34" charset="0"/>
              </a:rPr>
              <a:t> </a:t>
            </a:r>
            <a:r>
              <a:rPr lang="fr-FR" i="1" baseline="0" dirty="0">
                <a:latin typeface="Calibri" panose="020F0502020204030204" pitchFamily="34" charset="0"/>
              </a:rPr>
              <a:t>de symétrie. On peut tourner la figure si c’est plus facile pour repérer un axe de symétrie. </a:t>
            </a:r>
            <a:endParaRPr lang="fr-FR" i="1" dirty="0">
              <a:latin typeface="Calibri" panose="020F0502020204030204" pitchFamily="34" charset="0"/>
              <a:cs typeface="Calibri"/>
            </a:endParaRPr>
          </a:p>
          <a:p>
            <a:pPr marL="0"/>
            <a:endParaRPr lang="fr-FR" i="1" baseline="0" noProof="0" dirty="0"/>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4</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1629474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a:r>
              <a:rPr lang="fr-FR" i="0" baseline="0" dirty="0">
                <a:latin typeface="Calibri" panose="020F0502020204030204" pitchFamily="34" charset="0"/>
              </a:rPr>
              <a:t>Laisser 1 à 2</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baseline="0" dirty="0">
                <a:latin typeface="Calibri" panose="020F0502020204030204" pitchFamily="34" charset="0"/>
              </a:rPr>
              <a:t>minutes pour que les élèves essaient de plier la figure en deux parties superposables. Puis, interroger un élève</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baseline="0" dirty="0">
                <a:latin typeface="Calibri" panose="020F0502020204030204" pitchFamily="34" charset="0"/>
              </a:rPr>
              <a:t>: </a:t>
            </a:r>
            <a:r>
              <a:rPr lang="fr-FR" i="1" baseline="0" noProof="0" dirty="0">
                <a:latin typeface="Calibri" panose="020F0502020204030204" pitchFamily="34" charset="0"/>
              </a:rPr>
              <a:t>est-ce que les deux parties de la figure se superposent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noProof="0" dirty="0">
                <a:latin typeface="Calibri" panose="020F0502020204030204" pitchFamily="34" charset="0"/>
              </a:rPr>
              <a:t>? Est-ce que la droite en pointillés est un axe de symétrie</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noProof="0" dirty="0">
                <a:latin typeface="Calibri" panose="020F0502020204030204" pitchFamily="34" charset="0"/>
              </a:rPr>
              <a:t>?</a:t>
            </a:r>
            <a:r>
              <a:rPr lang="fr-FR" i="0" baseline="0" noProof="0" dirty="0">
                <a:latin typeface="Calibri" panose="020F0502020204030204" pitchFamily="34" charset="0"/>
              </a:rPr>
              <a:t> </a:t>
            </a:r>
            <a:r>
              <a:rPr lang="is-IS" dirty="0">
                <a:latin typeface="Calibri" panose="020F0502020204030204" pitchFamily="34" charset="0"/>
              </a:rPr>
              <a:t>→ </a:t>
            </a:r>
            <a:r>
              <a:rPr lang="is-IS" i="1" dirty="0">
                <a:latin typeface="Calibri" panose="020F0502020204030204" pitchFamily="34" charset="0"/>
              </a:rPr>
              <a:t>On observe que les deux parties ne se superposent</a:t>
            </a:r>
            <a:r>
              <a:rPr lang="is-IS" i="1" baseline="0" dirty="0">
                <a:latin typeface="Calibri" panose="020F0502020204030204" pitchFamily="34" charset="0"/>
              </a:rPr>
              <a:t> pas.</a:t>
            </a:r>
            <a:endParaRPr lang="fr-FR" i="1" baseline="0" dirty="0">
              <a:latin typeface="Calibri" panose="020F0502020204030204" pitchFamily="34" charset="0"/>
            </a:endParaRPr>
          </a:p>
          <a:p>
            <a:pPr marL="0"/>
            <a:r>
              <a:rPr lang="fr-FR" i="1" baseline="0" dirty="0">
                <a:latin typeface="Calibri" panose="020F0502020204030204" pitchFamily="34" charset="0"/>
              </a:rPr>
              <a:t>On peut donc dire que la droite en pointillés n’est pas un axe de symétrie de la figure B. Il n’existe pas d’axes de symétrie pour cette figure. Les figures géométriques n’ont donc pas toujours un axe de symétrie.</a:t>
            </a:r>
            <a:endParaRPr lang="is-IS" i="1" baseline="0" dirty="0">
              <a:latin typeface="Calibri" panose="020F0502020204030204" pitchFamily="34" charset="0"/>
            </a:endParaRPr>
          </a:p>
          <a:p>
            <a:pPr marL="0"/>
            <a:endParaRPr lang="fr-FR" i="1" baseline="0" noProof="0" dirty="0"/>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5</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9400897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a:r>
              <a:rPr lang="fr-FR" i="1" baseline="0" dirty="0">
                <a:latin typeface="Calibri" panose="020F0502020204030204" pitchFamily="34" charset="0"/>
              </a:rPr>
              <a:t>On va remplacer la droite en pointillés par une droite en rouge pour que ce soit plus visible. Des figures vont apparaitre, </a:t>
            </a:r>
            <a:r>
              <a:rPr lang="fr-FR" i="1" u="none" baseline="0" dirty="0">
                <a:latin typeface="Calibri" panose="020F0502020204030204" pitchFamily="34" charset="0"/>
              </a:rPr>
              <a:t>vous allez devoir dire </a:t>
            </a:r>
            <a:r>
              <a:rPr lang="fr-FR" i="1" baseline="0" dirty="0">
                <a:latin typeface="Calibri" panose="020F0502020204030204" pitchFamily="34" charset="0"/>
              </a:rPr>
              <a:t>si la droite rouge est un axe de symétrie dans chaque cas</a:t>
            </a:r>
            <a:r>
              <a:rPr lang="fr-FR" b="0" i="0" u="none" strike="sngStrike" cap="none" dirty="0">
                <a:solidFill>
                  <a:schemeClr val="dk1"/>
                </a:solidFill>
                <a:effectLst/>
                <a:latin typeface="Calibri" panose="020F0502020204030204" pitchFamily="34" charset="0"/>
                <a:ea typeface="Calibri"/>
                <a:cs typeface="Calibri"/>
                <a:sym typeface="Calibri"/>
              </a:rPr>
              <a:t> </a:t>
            </a:r>
            <a:r>
              <a:rPr lang="fr-FR" i="1" strike="sngStrike" baseline="0" dirty="0">
                <a:latin typeface="Calibri" panose="020F0502020204030204" pitchFamily="34" charset="0"/>
              </a:rPr>
              <a:t>?</a:t>
            </a:r>
            <a:r>
              <a:rPr lang="fr-FR" i="1" baseline="0" dirty="0">
                <a:latin typeface="Calibri" panose="020F0502020204030204" pitchFamily="34" charset="0"/>
              </a:rPr>
              <a:t> Autrement dit, est-ce que si on plie en suivant la droite en rouge, les deux parties se superposent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dirty="0">
                <a:latin typeface="Calibri" panose="020F0502020204030204" pitchFamily="34" charset="0"/>
              </a:rPr>
              <a:t>?</a:t>
            </a:r>
          </a:p>
          <a:p>
            <a:pPr marL="0"/>
            <a:r>
              <a:rPr lang="fr-FR" i="1" baseline="0" dirty="0">
                <a:latin typeface="Calibri" panose="020F0502020204030204" pitchFamily="34" charset="0"/>
              </a:rPr>
              <a:t>Répondez par oui ou par non sur votre ardoise, puis levez-la. </a:t>
            </a:r>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6</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9088869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a:r>
              <a:rPr lang="fr-FR" i="0" baseline="0" dirty="0">
                <a:latin typeface="Calibri" panose="020F0502020204030204" pitchFamily="34" charset="0"/>
              </a:rPr>
              <a:t>Laisser une trentaine de secondes de recherche individuelle, puis interroger un élève. Valider en montrant que les éléments de la partie de gauche se superposent à ceux de droite. Vous pouvez joindre le geste à vos propos, en montrant avec la ou les mains qui pivotent verticalement.</a:t>
            </a:r>
          </a:p>
          <a:p>
            <a:pPr marL="0"/>
            <a:r>
              <a:rPr lang="fr-FR" b="1" i="0" baseline="0" dirty="0">
                <a:latin typeface="Calibri" panose="020F0502020204030204" pitchFamily="34" charset="0"/>
              </a:rPr>
              <a:t>Réponse attendue</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baseline="0" dirty="0">
                <a:latin typeface="Calibri" panose="020F0502020204030204" pitchFamily="34" charset="0"/>
              </a:rPr>
              <a:t>: Oui.</a:t>
            </a:r>
          </a:p>
          <a:p>
            <a:pPr marL="0"/>
            <a:r>
              <a:rPr lang="fr-FR" b="0" i="0" baseline="0" dirty="0">
                <a:latin typeface="Calibri" panose="020F0502020204030204" pitchFamily="34" charset="0"/>
              </a:rPr>
              <a:t>Entourer la bonne réponse.</a:t>
            </a:r>
            <a:endParaRPr lang="fr-FR" i="0" baseline="0" dirty="0">
              <a:latin typeface="Calibri" panose="020F0502020204030204" pitchFamily="34" charset="0"/>
            </a:endParaRPr>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7</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3888641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a:r>
              <a:rPr lang="fr-FR" i="0" baseline="0" dirty="0">
                <a:latin typeface="Calibri" panose="020F0502020204030204" pitchFamily="34" charset="0"/>
              </a:rPr>
              <a:t>Même démarche.</a:t>
            </a:r>
          </a:p>
          <a:p>
            <a:pPr marL="0"/>
            <a:r>
              <a:rPr lang="fr-FR" b="1" i="0" baseline="0" dirty="0">
                <a:latin typeface="Calibri" panose="020F0502020204030204" pitchFamily="34" charset="0"/>
              </a:rPr>
              <a:t>Réponse attendue</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baseline="0" dirty="0">
                <a:latin typeface="Calibri" panose="020F0502020204030204" pitchFamily="34" charset="0"/>
              </a:rPr>
              <a:t>: Oui.</a:t>
            </a:r>
            <a:endParaRPr lang="fr-FR" b="1" i="0" baseline="0" dirty="0">
              <a:latin typeface="Calibri" panose="020F0502020204030204" pitchFamily="34" charset="0"/>
            </a:endParaRPr>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8</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5613151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a:r>
              <a:rPr lang="fr-FR" i="0" baseline="0" dirty="0">
                <a:latin typeface="Calibri" panose="020F0502020204030204" pitchFamily="34" charset="0"/>
              </a:rPr>
              <a:t>Même démarche.</a:t>
            </a:r>
          </a:p>
          <a:p>
            <a:pPr marL="0"/>
            <a:r>
              <a:rPr lang="fr-FR" b="1" i="0" baseline="0" dirty="0">
                <a:latin typeface="Calibri" panose="020F0502020204030204" pitchFamily="34" charset="0"/>
              </a:rPr>
              <a:t>Réponse attendue</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baseline="0" dirty="0">
                <a:latin typeface="Calibri" panose="020F0502020204030204" pitchFamily="34" charset="0"/>
              </a:rPr>
              <a:t>: Non. La droite rouge ne partage pas la figure en deux parties qui se superposent. </a:t>
            </a:r>
          </a:p>
          <a:p>
            <a:pPr marL="0"/>
            <a:r>
              <a:rPr lang="fr-FR" b="0" i="0" baseline="0" dirty="0">
                <a:latin typeface="Calibri" panose="020F0502020204030204" pitchFamily="34" charset="0"/>
              </a:rPr>
              <a:t>Prendre l’exemple du sommet de la lettre</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baseline="0" dirty="0">
                <a:latin typeface="Calibri" panose="020F0502020204030204" pitchFamily="34" charset="0"/>
              </a:rPr>
              <a:t>A. </a:t>
            </a:r>
            <a:r>
              <a:rPr lang="fr-FR" b="0" i="1" baseline="0" dirty="0">
                <a:latin typeface="Calibri" panose="020F0502020204030204" pitchFamily="34" charset="0"/>
              </a:rPr>
              <a:t>Pour que la droite rouge soit un axe de symétrie, il aurait fallu qu’elle soit tracée comme dans l’exemple précédent, plus à droite.</a:t>
            </a:r>
            <a:endParaRPr lang="fr-FR" b="1" i="0" baseline="0" dirty="0">
              <a:latin typeface="Calibri" panose="020F0502020204030204" pitchFamily="34" charset="0"/>
            </a:endParaRPr>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9</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2415357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Diapositive de titre">
  <p:cSld name="Diapositive de titre">
    <p:spTree>
      <p:nvGrpSpPr>
        <p:cNvPr id="1" name="Shape 15"/>
        <p:cNvGrpSpPr/>
        <p:nvPr/>
      </p:nvGrpSpPr>
      <p:grpSpPr>
        <a:xfrm>
          <a:off x="0" y="0"/>
          <a:ext cx="0" cy="0"/>
          <a:chOff x="0" y="0"/>
          <a:chExt cx="0" cy="0"/>
        </a:xfrm>
      </p:grpSpPr>
      <p:pic>
        <p:nvPicPr>
          <p:cNvPr id="3" name="Image 2" descr="Une image contenant texte, graphisme, capture d’écran, jeune enfant&#10;&#10;Le contenu généré par l’IA peut être incorrect.">
            <a:extLst>
              <a:ext uri="{FF2B5EF4-FFF2-40B4-BE49-F238E27FC236}">
                <a16:creationId xmlns:a16="http://schemas.microsoft.com/office/drawing/2014/main" id="{6CB0A131-AEE8-6857-0314-9E90462E8ED7}"/>
              </a:ext>
            </a:extLst>
          </p:cNvPr>
          <p:cNvPicPr>
            <a:picLocks noChangeAspect="1"/>
          </p:cNvPicPr>
          <p:nvPr userDrawn="1"/>
        </p:nvPicPr>
        <p:blipFill>
          <a:blip r:embed="rId2"/>
          <a:stretch>
            <a:fillRect/>
          </a:stretch>
        </p:blipFill>
        <p:spPr>
          <a:xfrm>
            <a:off x="0" y="0"/>
            <a:ext cx="9144000" cy="6858000"/>
          </a:xfrm>
          <a:prstGeom prst="rect">
            <a:avLst/>
          </a:prstGeom>
        </p:spPr>
      </p:pic>
      <p:sp>
        <p:nvSpPr>
          <p:cNvPr id="17" name="Google Shape;17;p34"/>
          <p:cNvSpPr txBox="1">
            <a:spLocks noGrp="1"/>
          </p:cNvSpPr>
          <p:nvPr>
            <p:ph type="ctrTitle"/>
          </p:nvPr>
        </p:nvSpPr>
        <p:spPr>
          <a:xfrm>
            <a:off x="751788" y="3040905"/>
            <a:ext cx="7772400" cy="77619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rgbClr val="A39491"/>
              </a:buClr>
              <a:buSzPts val="2700"/>
              <a:buFont typeface="Verdana"/>
              <a:buNone/>
              <a:defRPr sz="2700" b="1">
                <a:solidFill>
                  <a:srgbClr val="A39491"/>
                </a:solidFill>
                <a:latin typeface="Verdana"/>
                <a:ea typeface="Verdana"/>
                <a:cs typeface="Verdana"/>
                <a:sym typeface="Verdana"/>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8" name="Google Shape;18;p34"/>
          <p:cNvSpPr txBox="1"/>
          <p:nvPr/>
        </p:nvSpPr>
        <p:spPr>
          <a:xfrm>
            <a:off x="4342511" y="6163768"/>
            <a:ext cx="4421378" cy="499464"/>
          </a:xfrm>
          <a:prstGeom prst="rect">
            <a:avLst/>
          </a:prstGeom>
          <a:noFill/>
          <a:ln>
            <a:noFill/>
          </a:ln>
        </p:spPr>
        <p:txBody>
          <a:bodyPr spcFirstLastPara="1" wrap="square" lIns="91425" tIns="45700" rIns="91425" bIns="45700" anchor="t" anchorCtr="0">
            <a:normAutofit/>
          </a:bodyPr>
          <a:lstStyle/>
          <a:p>
            <a:pPr marL="0" marR="0" lvl="0" indent="0" algn="l" rtl="0">
              <a:spcBef>
                <a:spcPts val="0"/>
              </a:spcBef>
              <a:spcAft>
                <a:spcPts val="0"/>
              </a:spcAft>
              <a:buNone/>
            </a:pPr>
            <a:r>
              <a:rPr lang="fr-FR" sz="2000" b="0" i="0" u="none" strike="noStrike" cap="none" dirty="0">
                <a:solidFill>
                  <a:schemeClr val="bg1"/>
                </a:solidFill>
                <a:latin typeface="Verdana"/>
                <a:ea typeface="Verdana"/>
                <a:cs typeface="Verdana"/>
                <a:sym typeface="Verdana"/>
              </a:rPr>
              <a:t>Réservé à la </a:t>
            </a:r>
            <a:r>
              <a:rPr lang="fr-FR" sz="2000" b="0" i="0" u="none" strike="noStrike" cap="none" dirty="0" err="1">
                <a:solidFill>
                  <a:schemeClr val="bg1"/>
                </a:solidFill>
                <a:latin typeface="Verdana"/>
                <a:ea typeface="Verdana"/>
                <a:cs typeface="Verdana"/>
                <a:sym typeface="Verdana"/>
              </a:rPr>
              <a:t>vidéoprojection</a:t>
            </a:r>
            <a:endParaRPr sz="2000" b="0" i="0" u="none" strike="noStrike" cap="none" dirty="0">
              <a:solidFill>
                <a:schemeClr val="bg1"/>
              </a:solidFill>
              <a:latin typeface="Verdana"/>
              <a:ea typeface="Verdana"/>
              <a:cs typeface="Verdana"/>
              <a:sym typeface="Verdana"/>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re et contenu" type="obj">
  <p:cSld name="OBJECT">
    <p:spTree>
      <p:nvGrpSpPr>
        <p:cNvPr id="1" name="Shape 19"/>
        <p:cNvGrpSpPr/>
        <p:nvPr/>
      </p:nvGrpSpPr>
      <p:grpSpPr>
        <a:xfrm>
          <a:off x="0" y="0"/>
          <a:ext cx="0" cy="0"/>
          <a:chOff x="0" y="0"/>
          <a:chExt cx="0" cy="0"/>
        </a:xfrm>
      </p:grpSpPr>
      <p:sp>
        <p:nvSpPr>
          <p:cNvPr id="20" name="Google Shape;20;p35"/>
          <p:cNvSpPr/>
          <p:nvPr/>
        </p:nvSpPr>
        <p:spPr>
          <a:xfrm>
            <a:off x="0" y="0"/>
            <a:ext cx="914400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1" name="Google Shape;21;p35"/>
          <p:cNvSpPr txBox="1">
            <a:spLocks noGrp="1"/>
          </p:cNvSpPr>
          <p:nvPr>
            <p:ph type="title"/>
          </p:nvPr>
        </p:nvSpPr>
        <p:spPr>
          <a:xfrm>
            <a:off x="0" y="-1"/>
            <a:ext cx="6029608" cy="476673"/>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2" name="Google Shape;22;p35"/>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3" name="Google Shape;23;p35"/>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24" name="Google Shape;24;p35"/>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Deux contenus" type="twoObj">
  <p:cSld name="TWO_OBJECTS">
    <p:spTree>
      <p:nvGrpSpPr>
        <p:cNvPr id="1" name="Shape 30"/>
        <p:cNvGrpSpPr/>
        <p:nvPr/>
      </p:nvGrpSpPr>
      <p:grpSpPr>
        <a:xfrm>
          <a:off x="0" y="0"/>
          <a:ext cx="0" cy="0"/>
          <a:chOff x="0" y="0"/>
          <a:chExt cx="0" cy="0"/>
        </a:xfrm>
      </p:grpSpPr>
      <p:sp>
        <p:nvSpPr>
          <p:cNvPr id="31" name="Google Shape;31;p43"/>
          <p:cNvSpPr/>
          <p:nvPr/>
        </p:nvSpPr>
        <p:spPr>
          <a:xfrm>
            <a:off x="57150" y="0"/>
            <a:ext cx="908685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32" name="Google Shape;32;p43"/>
          <p:cNvSpPr txBox="1">
            <a:spLocks noGrp="1"/>
          </p:cNvSpPr>
          <p:nvPr>
            <p:ph type="title"/>
          </p:nvPr>
        </p:nvSpPr>
        <p:spPr>
          <a:xfrm>
            <a:off x="-1" y="0"/>
            <a:ext cx="6391747" cy="476672"/>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dirty="0"/>
          </a:p>
        </p:txBody>
      </p:sp>
      <p:sp>
        <p:nvSpPr>
          <p:cNvPr id="33" name="Google Shape;33;p43"/>
          <p:cNvSpPr txBox="1">
            <a:spLocks noGrp="1"/>
          </p:cNvSpPr>
          <p:nvPr>
            <p:ph type="body" idx="1"/>
          </p:nvPr>
        </p:nvSpPr>
        <p:spPr>
          <a:xfrm>
            <a:off x="6286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4" name="Google Shape;34;p43"/>
          <p:cNvSpPr txBox="1">
            <a:spLocks noGrp="1"/>
          </p:cNvSpPr>
          <p:nvPr>
            <p:ph type="body" idx="2"/>
          </p:nvPr>
        </p:nvSpPr>
        <p:spPr>
          <a:xfrm>
            <a:off x="46291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5" name="Google Shape;35;p43"/>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2" name="Google Shape;24;p35">
            <a:extLst>
              <a:ext uri="{FF2B5EF4-FFF2-40B4-BE49-F238E27FC236}">
                <a16:creationId xmlns:a16="http://schemas.microsoft.com/office/drawing/2014/main" id="{A1B17535-1102-2C72-46E2-7517B38F137D}"/>
              </a:ext>
            </a:extLst>
          </p:cNvPr>
          <p:cNvPicPr preferRelativeResize="0"/>
          <p:nvPr userDrawn="1"/>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re et contenu" type="obj">
  <p:cSld name="OBJECT">
    <p:spTree>
      <p:nvGrpSpPr>
        <p:cNvPr id="1" name="Shape 43"/>
        <p:cNvGrpSpPr/>
        <p:nvPr/>
      </p:nvGrpSpPr>
      <p:grpSpPr>
        <a:xfrm>
          <a:off x="0" y="0"/>
          <a:ext cx="0" cy="0"/>
          <a:chOff x="0" y="0"/>
          <a:chExt cx="0" cy="0"/>
        </a:xfrm>
      </p:grpSpPr>
      <p:sp>
        <p:nvSpPr>
          <p:cNvPr id="44" name="Google Shape;44;p38"/>
          <p:cNvSpPr/>
          <p:nvPr/>
        </p:nvSpPr>
        <p:spPr>
          <a:xfrm>
            <a:off x="0" y="0"/>
            <a:ext cx="9144000" cy="476672"/>
          </a:xfrm>
          <a:prstGeom prst="rect">
            <a:avLst/>
          </a:prstGeom>
          <a:solidFill>
            <a:srgbClr val="EC527E"/>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EC527E"/>
              </a:solidFill>
              <a:latin typeface="Calibri"/>
              <a:ea typeface="Calibri"/>
              <a:cs typeface="Calibri"/>
              <a:sym typeface="Calibri"/>
            </a:endParaRPr>
          </a:p>
        </p:txBody>
      </p:sp>
      <p:sp>
        <p:nvSpPr>
          <p:cNvPr id="45" name="Google Shape;45;p38"/>
          <p:cNvSpPr txBox="1">
            <a:spLocks noGrp="1"/>
          </p:cNvSpPr>
          <p:nvPr>
            <p:ph type="title" hasCustomPrompt="1"/>
          </p:nvPr>
        </p:nvSpPr>
        <p:spPr>
          <a:xfrm>
            <a:off x="72467" y="0"/>
            <a:ext cx="6310225" cy="476673"/>
          </a:xfrm>
          <a:prstGeom prst="rect">
            <a:avLst/>
          </a:prstGeom>
          <a:solidFill>
            <a:srgbClr val="EC527E"/>
          </a:solidFill>
          <a:ln w="9525" cap="flat" cmpd="sng">
            <a:solidFill>
              <a:srgbClr val="EC527E"/>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Entrainement</a:t>
            </a:r>
            <a:endParaRPr dirty="0"/>
          </a:p>
        </p:txBody>
      </p:sp>
      <p:sp>
        <p:nvSpPr>
          <p:cNvPr id="46" name="Google Shape;46;p38"/>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dirty="0"/>
          </a:p>
        </p:txBody>
      </p:sp>
      <p:pic>
        <p:nvPicPr>
          <p:cNvPr id="48" name="Google Shape;48;p38"/>
          <p:cNvPicPr preferRelativeResize="0"/>
          <p:nvPr/>
        </p:nvPicPr>
        <p:blipFill rotWithShape="1">
          <a:blip r:embed="rId2">
            <a:alphaModFix/>
          </a:blip>
          <a:srcRect/>
          <a:stretch/>
        </p:blipFill>
        <p:spPr>
          <a:xfrm>
            <a:off x="6885427" y="-1"/>
            <a:ext cx="2258573" cy="472441"/>
          </a:xfrm>
          <a:prstGeom prst="rect">
            <a:avLst/>
          </a:prstGeom>
          <a:noFill/>
          <a:ln>
            <a:noFill/>
          </a:ln>
        </p:spPr>
      </p:pic>
      <p:sp>
        <p:nvSpPr>
          <p:cNvPr id="2" name="Google Shape;61;p46">
            <a:extLst>
              <a:ext uri="{FF2B5EF4-FFF2-40B4-BE49-F238E27FC236}">
                <a16:creationId xmlns:a16="http://schemas.microsoft.com/office/drawing/2014/main" id="{564A3A83-35E2-AFB6-B1DD-3BE2B9B30A4A}"/>
              </a:ext>
            </a:extLst>
          </p:cNvPr>
          <p:cNvSpPr/>
          <p:nvPr userDrawn="1"/>
        </p:nvSpPr>
        <p:spPr>
          <a:xfrm>
            <a:off x="0" y="0"/>
            <a:ext cx="9144000" cy="6858000"/>
          </a:xfrm>
          <a:prstGeom prst="rect">
            <a:avLst/>
          </a:prstGeom>
          <a:noFill/>
          <a:ln w="1016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Deux contenus" type="twoObj">
  <p:cSld name="TWO_OBJECTS">
    <p:spTree>
      <p:nvGrpSpPr>
        <p:cNvPr id="1" name="Shape 53"/>
        <p:cNvGrpSpPr/>
        <p:nvPr/>
      </p:nvGrpSpPr>
      <p:grpSpPr>
        <a:xfrm>
          <a:off x="0" y="0"/>
          <a:ext cx="0" cy="0"/>
          <a:chOff x="0" y="0"/>
          <a:chExt cx="0" cy="0"/>
        </a:xfrm>
      </p:grpSpPr>
      <p:sp>
        <p:nvSpPr>
          <p:cNvPr id="54" name="Google Shape;54;p45"/>
          <p:cNvSpPr/>
          <p:nvPr/>
        </p:nvSpPr>
        <p:spPr>
          <a:xfrm>
            <a:off x="57150" y="0"/>
            <a:ext cx="9086850" cy="476672"/>
          </a:xfrm>
          <a:prstGeom prst="rect">
            <a:avLst/>
          </a:prstGeom>
          <a:solidFill>
            <a:srgbClr val="EC527E"/>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55" name="Google Shape;55;p45"/>
          <p:cNvSpPr txBox="1">
            <a:spLocks noGrp="1"/>
          </p:cNvSpPr>
          <p:nvPr>
            <p:ph type="title" hasCustomPrompt="1"/>
          </p:nvPr>
        </p:nvSpPr>
        <p:spPr>
          <a:xfrm>
            <a:off x="57150" y="0"/>
            <a:ext cx="6379864" cy="476672"/>
          </a:xfrm>
          <a:prstGeom prst="rect">
            <a:avLst/>
          </a:prstGeom>
          <a:noFill/>
          <a:ln w="9525" cap="flat" cmpd="sng">
            <a:solidFill>
              <a:srgbClr val="EC527E"/>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Entrainement</a:t>
            </a:r>
            <a:endParaRPr dirty="0"/>
          </a:p>
        </p:txBody>
      </p:sp>
      <p:sp>
        <p:nvSpPr>
          <p:cNvPr id="56" name="Google Shape;56;p45"/>
          <p:cNvSpPr txBox="1">
            <a:spLocks noGrp="1"/>
          </p:cNvSpPr>
          <p:nvPr>
            <p:ph type="body" idx="1"/>
          </p:nvPr>
        </p:nvSpPr>
        <p:spPr>
          <a:xfrm>
            <a:off x="6286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7" name="Google Shape;57;p45"/>
          <p:cNvSpPr txBox="1">
            <a:spLocks noGrp="1"/>
          </p:cNvSpPr>
          <p:nvPr>
            <p:ph type="body" idx="2"/>
          </p:nvPr>
        </p:nvSpPr>
        <p:spPr>
          <a:xfrm>
            <a:off x="46291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59" name="Google Shape;59;p45"/>
          <p:cNvPicPr preferRelativeResize="0"/>
          <p:nvPr/>
        </p:nvPicPr>
        <p:blipFill rotWithShape="1">
          <a:blip r:embed="rId2">
            <a:alphaModFix/>
          </a:blip>
          <a:srcRect/>
          <a:stretch/>
        </p:blipFill>
        <p:spPr>
          <a:xfrm>
            <a:off x="6885427" y="-1"/>
            <a:ext cx="2258573" cy="472441"/>
          </a:xfrm>
          <a:prstGeom prst="rect">
            <a:avLst/>
          </a:prstGeom>
          <a:noFill/>
          <a:ln>
            <a:noFill/>
          </a:ln>
        </p:spPr>
      </p:pic>
      <p:sp>
        <p:nvSpPr>
          <p:cNvPr id="2" name="Google Shape;58;p45">
            <a:extLst>
              <a:ext uri="{FF2B5EF4-FFF2-40B4-BE49-F238E27FC236}">
                <a16:creationId xmlns:a16="http://schemas.microsoft.com/office/drawing/2014/main" id="{F21DD13B-A008-F110-CFD7-A7C842BDF3A8}"/>
              </a:ext>
            </a:extLst>
          </p:cNvPr>
          <p:cNvSpPr/>
          <p:nvPr userDrawn="1"/>
        </p:nvSpPr>
        <p:spPr>
          <a:xfrm>
            <a:off x="0" y="0"/>
            <a:ext cx="9144000" cy="6858000"/>
          </a:xfrm>
          <a:prstGeom prst="rect">
            <a:avLst/>
          </a:prstGeom>
          <a:noFill/>
          <a:ln w="1016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60"/>
        <p:cNvGrpSpPr/>
        <p:nvPr/>
      </p:nvGrpSpPr>
      <p:grpSpPr>
        <a:xfrm>
          <a:off x="0" y="0"/>
          <a:ext cx="0" cy="0"/>
          <a:chOff x="0" y="0"/>
          <a:chExt cx="0" cy="0"/>
        </a:xfrm>
      </p:grpSpPr>
      <p:sp>
        <p:nvSpPr>
          <p:cNvPr id="61" name="Google Shape;61;p46"/>
          <p:cNvSpPr/>
          <p:nvPr/>
        </p:nvSpPr>
        <p:spPr>
          <a:xfrm>
            <a:off x="0" y="0"/>
            <a:ext cx="9144000" cy="6858000"/>
          </a:xfrm>
          <a:prstGeom prst="rect">
            <a:avLst/>
          </a:prstGeom>
          <a:noFill/>
          <a:ln w="1016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62" name="Google Shape;62;p46"/>
          <p:cNvSpPr/>
          <p:nvPr/>
        </p:nvSpPr>
        <p:spPr>
          <a:xfrm>
            <a:off x="0" y="0"/>
            <a:ext cx="9144000" cy="476672"/>
          </a:xfrm>
          <a:prstGeom prst="rect">
            <a:avLst/>
          </a:prstGeom>
          <a:solidFill>
            <a:srgbClr val="EC527E"/>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63" name="Google Shape;63;p46"/>
          <p:cNvSpPr txBox="1">
            <a:spLocks noGrp="1"/>
          </p:cNvSpPr>
          <p:nvPr>
            <p:ph type="title" hasCustomPrompt="1"/>
          </p:nvPr>
        </p:nvSpPr>
        <p:spPr>
          <a:xfrm>
            <a:off x="57149" y="0"/>
            <a:ext cx="6162581" cy="476672"/>
          </a:xfrm>
          <a:prstGeom prst="rect">
            <a:avLst/>
          </a:prstGeom>
          <a:noFill/>
          <a:ln w="9525" cap="flat" cmpd="sng">
            <a:solidFill>
              <a:srgbClr val="EC527E"/>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Entrainement</a:t>
            </a:r>
            <a:endParaRPr dirty="0"/>
          </a:p>
        </p:txBody>
      </p:sp>
      <p:pic>
        <p:nvPicPr>
          <p:cNvPr id="64" name="Google Shape;64;p46"/>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92"/>
        <p:cNvGrpSpPr/>
        <p:nvPr/>
      </p:nvGrpSpPr>
      <p:grpSpPr>
        <a:xfrm>
          <a:off x="0" y="0"/>
          <a:ext cx="0" cy="0"/>
          <a:chOff x="0" y="0"/>
          <a:chExt cx="0" cy="0"/>
        </a:xfrm>
      </p:grpSpPr>
      <p:sp>
        <p:nvSpPr>
          <p:cNvPr id="93" name="Google Shape;93;p42"/>
          <p:cNvSpPr/>
          <p:nvPr/>
        </p:nvSpPr>
        <p:spPr>
          <a:xfrm>
            <a:off x="0" y="0"/>
            <a:ext cx="9144000" cy="6858000"/>
          </a:xfrm>
          <a:prstGeom prst="rect">
            <a:avLst/>
          </a:prstGeom>
          <a:noFill/>
          <a:ln w="1016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94" name="Google Shape;94;p42"/>
          <p:cNvSpPr/>
          <p:nvPr/>
        </p:nvSpPr>
        <p:spPr>
          <a:xfrm>
            <a:off x="0" y="0"/>
            <a:ext cx="9144000" cy="476672"/>
          </a:xfrm>
          <a:prstGeom prst="rect">
            <a:avLst/>
          </a:prstGeom>
          <a:solidFill>
            <a:srgbClr val="61C4D1"/>
          </a:solidFill>
          <a:ln w="127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95" name="Google Shape;95;p42"/>
          <p:cNvSpPr txBox="1">
            <a:spLocks noGrp="1"/>
          </p:cNvSpPr>
          <p:nvPr>
            <p:ph type="title" hasCustomPrompt="1"/>
          </p:nvPr>
        </p:nvSpPr>
        <p:spPr>
          <a:xfrm>
            <a:off x="57150" y="0"/>
            <a:ext cx="3886200" cy="476672"/>
          </a:xfrm>
          <a:prstGeom prst="rect">
            <a:avLst/>
          </a:prstGeom>
          <a:noFill/>
          <a:ln w="9525" cap="flat" cmpd="sng">
            <a:solidFill>
              <a:srgbClr val="61C4D1"/>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a:t>Devoirs</a:t>
            </a:r>
            <a:endParaRPr/>
          </a:p>
        </p:txBody>
      </p:sp>
      <p:pic>
        <p:nvPicPr>
          <p:cNvPr id="96" name="Google Shape;96;p42"/>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V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F142B62-8702-46AD-A56A-699683BE7F15}"/>
              </a:ext>
            </a:extLst>
          </p:cNvPr>
          <p:cNvSpPr/>
          <p:nvPr userDrawn="1"/>
        </p:nvSpPr>
        <p:spPr>
          <a:xfrm>
            <a:off x="0" y="0"/>
            <a:ext cx="9144000" cy="476672"/>
          </a:xfrm>
          <a:prstGeom prst="rect">
            <a:avLst/>
          </a:prstGeom>
          <a:solidFill>
            <a:srgbClr val="FF9966"/>
          </a:solidFill>
          <a:ln>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7" name="Title 1">
            <a:extLst>
              <a:ext uri="{FF2B5EF4-FFF2-40B4-BE49-F238E27FC236}">
                <a16:creationId xmlns:a16="http://schemas.microsoft.com/office/drawing/2014/main" id="{9408C5A3-5DBB-48BA-BA85-05B5604FF534}"/>
              </a:ext>
            </a:extLst>
          </p:cNvPr>
          <p:cNvSpPr>
            <a:spLocks noGrp="1"/>
          </p:cNvSpPr>
          <p:nvPr>
            <p:ph type="title" hasCustomPrompt="1"/>
          </p:nvPr>
        </p:nvSpPr>
        <p:spPr>
          <a:xfrm>
            <a:off x="0" y="0"/>
            <a:ext cx="6192570" cy="476673"/>
          </a:xfrm>
          <a:ln>
            <a:solidFill>
              <a:srgbClr val="FF9966"/>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Leçon</a:t>
            </a:r>
            <a:endParaRPr lang="en-US" dirty="0"/>
          </a:p>
        </p:txBody>
      </p:sp>
      <p:pic>
        <p:nvPicPr>
          <p:cNvPr id="8" name="Image 7">
            <a:extLst>
              <a:ext uri="{FF2B5EF4-FFF2-40B4-BE49-F238E27FC236}">
                <a16:creationId xmlns:a16="http://schemas.microsoft.com/office/drawing/2014/main" id="{F8000C29-DBCD-4CAC-B122-9506AD1ABB0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
        <p:nvSpPr>
          <p:cNvPr id="9" name="Rectangle 8">
            <a:extLst>
              <a:ext uri="{FF2B5EF4-FFF2-40B4-BE49-F238E27FC236}">
                <a16:creationId xmlns:a16="http://schemas.microsoft.com/office/drawing/2014/main" id="{1DE1FD07-0DEE-4B0E-B813-DB8FC437B3D9}"/>
              </a:ext>
            </a:extLst>
          </p:cNvPr>
          <p:cNvSpPr/>
          <p:nvPr userDrawn="1"/>
        </p:nvSpPr>
        <p:spPr>
          <a:xfrm>
            <a:off x="0" y="0"/>
            <a:ext cx="9144000" cy="6858000"/>
          </a:xfrm>
          <a:prstGeom prst="rect">
            <a:avLst/>
          </a:prstGeom>
          <a:noFill/>
          <a:ln w="101600">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159300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71"/>
        <p:cNvGrpSpPr/>
        <p:nvPr/>
      </p:nvGrpSpPr>
      <p:grpSpPr>
        <a:xfrm>
          <a:off x="0" y="0"/>
          <a:ext cx="0" cy="0"/>
          <a:chOff x="0" y="0"/>
          <a:chExt cx="0" cy="0"/>
        </a:xfrm>
      </p:grpSpPr>
      <p:sp>
        <p:nvSpPr>
          <p:cNvPr id="72" name="Google Shape;72;p40"/>
          <p:cNvSpPr/>
          <p:nvPr/>
        </p:nvSpPr>
        <p:spPr>
          <a:xfrm>
            <a:off x="0" y="0"/>
            <a:ext cx="9144000" cy="6858000"/>
          </a:xfrm>
          <a:prstGeom prst="rect">
            <a:avLst/>
          </a:prstGeom>
          <a:noFill/>
          <a:ln w="101600" cap="flat" cmpd="sng">
            <a:solidFill>
              <a:srgbClr val="FFD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73" name="Google Shape;73;p40"/>
          <p:cNvSpPr/>
          <p:nvPr/>
        </p:nvSpPr>
        <p:spPr>
          <a:xfrm>
            <a:off x="0" y="0"/>
            <a:ext cx="9144000" cy="476672"/>
          </a:xfrm>
          <a:prstGeom prst="rect">
            <a:avLst/>
          </a:prstGeom>
          <a:solidFill>
            <a:srgbClr val="FFD333"/>
          </a:solidFill>
          <a:ln w="12700" cap="flat" cmpd="sng">
            <a:solidFill>
              <a:srgbClr val="FFD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74" name="Google Shape;74;p40"/>
          <p:cNvSpPr txBox="1">
            <a:spLocks noGrp="1"/>
          </p:cNvSpPr>
          <p:nvPr>
            <p:ph type="title" hasCustomPrompt="1"/>
          </p:nvPr>
        </p:nvSpPr>
        <p:spPr>
          <a:xfrm>
            <a:off x="57150" y="0"/>
            <a:ext cx="3886200" cy="476672"/>
          </a:xfrm>
          <a:prstGeom prst="rect">
            <a:avLst/>
          </a:prstGeom>
          <a:noFill/>
          <a:ln w="9525" cap="flat" cmpd="sng">
            <a:solidFill>
              <a:srgbClr val="FFD333"/>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Exercice des champions</a:t>
            </a:r>
            <a:endParaRPr dirty="0"/>
          </a:p>
        </p:txBody>
      </p:sp>
    </p:spTree>
    <p:extLst>
      <p:ext uri="{BB962C8B-B14F-4D97-AF65-F5344CB8AC3E}">
        <p14:creationId xmlns:p14="http://schemas.microsoft.com/office/powerpoint/2010/main" val="97619419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slideLayout" Target="../slideLayouts/slideLayout5.xml"/><Relationship Id="rId1" Type="http://schemas.openxmlformats.org/officeDocument/2006/relationships/slideLayout" Target="../slideLayouts/slideLayout4.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7.xml"/></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9.xml"/><Relationship Id="rId1"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33"/>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33"/>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33"/>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33"/>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33"/>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2"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7"/>
        <p:cNvGrpSpPr/>
        <p:nvPr/>
      </p:nvGrpSpPr>
      <p:grpSpPr>
        <a:xfrm>
          <a:off x="0" y="0"/>
          <a:ext cx="0" cy="0"/>
          <a:chOff x="0" y="0"/>
          <a:chExt cx="0" cy="0"/>
        </a:xfrm>
      </p:grpSpPr>
      <p:sp>
        <p:nvSpPr>
          <p:cNvPr id="38" name="Google Shape;38;p37"/>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9" name="Google Shape;39;p37"/>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40" name="Google Shape;40;p37"/>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1" name="Google Shape;41;p37"/>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2" name="Google Shape;42;p37"/>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54" r:id="rId1"/>
    <p:sldLayoutId id="2147483656" r:id="rId2"/>
    <p:sldLayoutId id="2147483657"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6"/>
        <p:cNvGrpSpPr/>
        <p:nvPr/>
      </p:nvGrpSpPr>
      <p:grpSpPr>
        <a:xfrm>
          <a:off x="0" y="0"/>
          <a:ext cx="0" cy="0"/>
          <a:chOff x="0" y="0"/>
          <a:chExt cx="0" cy="0"/>
        </a:xfrm>
      </p:grpSpPr>
      <p:sp>
        <p:nvSpPr>
          <p:cNvPr id="87" name="Google Shape;87;p41"/>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88" name="Google Shape;88;p41"/>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9" name="Google Shape;89;p41"/>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0" name="Google Shape;90;p41"/>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1" name="Google Shape;91;p41"/>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63"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fld id="{9B60914A-B9D9-4B95-BBEA-32E85AA20954}" type="datetimeFigureOut">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21/01/2026</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BD349CDC-BADB-4C39-95ED-E0FCA83A6716}" type="slidenum">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‹N°›</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68353609"/>
      </p:ext>
    </p:extLst>
  </p:cSld>
  <p:clrMap bg1="lt1" tx1="dk1" bg2="lt2" tx2="dk2" accent1="accent1" accent2="accent2" accent3="accent3" accent4="accent4" accent5="accent5" accent6="accent6" hlink="hlink" folHlink="folHlink"/>
  <p:sldLayoutIdLst>
    <p:sldLayoutId id="2147483667" r:id="rId1"/>
    <p:sldLayoutId id="2147483668"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22.xml"/><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23.xml"/><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1"/>
          <p:cNvSpPr txBox="1">
            <a:spLocks noGrp="1"/>
          </p:cNvSpPr>
          <p:nvPr>
            <p:ph type="ctrTitle"/>
          </p:nvPr>
        </p:nvSpPr>
        <p:spPr>
          <a:xfrm>
            <a:off x="751788" y="3040905"/>
            <a:ext cx="7772400" cy="776190"/>
          </a:xfrm>
          <a:prstGeom prst="rect">
            <a:avLst/>
          </a:prstGeom>
          <a:noFill/>
          <a:ln>
            <a:noFill/>
          </a:ln>
        </p:spPr>
        <p:txBody>
          <a:bodyPr spcFirstLastPara="1" wrap="square" lIns="91425" tIns="45700" rIns="91425" bIns="45700" anchor="b" anchorCtr="0">
            <a:normAutofit/>
          </a:bodyPr>
          <a:lstStyle/>
          <a:p>
            <a:pPr marL="0" lvl="0" indent="0" algn="ctr" rtl="0">
              <a:lnSpc>
                <a:spcPct val="90000"/>
              </a:lnSpc>
              <a:spcBef>
                <a:spcPts val="0"/>
              </a:spcBef>
              <a:spcAft>
                <a:spcPts val="0"/>
              </a:spcAft>
              <a:buClr>
                <a:srgbClr val="A39491"/>
              </a:buClr>
              <a:buSzPct val="100000"/>
              <a:buFont typeface="Verdana"/>
              <a:buNone/>
            </a:pPr>
            <a:r>
              <a:rPr lang="fr-FR" dirty="0">
                <a:solidFill>
                  <a:schemeClr val="bg1"/>
                </a:solidFill>
              </a:rPr>
              <a:t>81. La symétrie (1)</a:t>
            </a:r>
            <a:endParaRPr dirty="0">
              <a:solidFill>
                <a:schemeClr val="bg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F68F380C-DDDE-2869-B4C8-FA6E5D3D9ABD}"/>
              </a:ext>
            </a:extLst>
          </p:cNvPr>
          <p:cNvSpPr>
            <a:spLocks noGrp="1"/>
          </p:cNvSpPr>
          <p:nvPr>
            <p:ph type="title"/>
          </p:nvPr>
        </p:nvSpPr>
        <p:spPr/>
        <p:txBody>
          <a:bodyPr/>
          <a:lstStyle/>
          <a:p>
            <a:endParaRPr lang="fr-FR"/>
          </a:p>
        </p:txBody>
      </p:sp>
      <p:sp>
        <p:nvSpPr>
          <p:cNvPr id="7" name="Espace réservé du texte 6">
            <a:extLst>
              <a:ext uri="{FF2B5EF4-FFF2-40B4-BE49-F238E27FC236}">
                <a16:creationId xmlns:a16="http://schemas.microsoft.com/office/drawing/2014/main" id="{236A07B9-57C2-6632-63BC-B7A9DBE2A3E7}"/>
              </a:ext>
            </a:extLst>
          </p:cNvPr>
          <p:cNvSpPr>
            <a:spLocks noGrp="1"/>
          </p:cNvSpPr>
          <p:nvPr>
            <p:ph type="body" idx="1"/>
          </p:nvPr>
        </p:nvSpPr>
        <p:spPr/>
        <p:txBody>
          <a:bodyPr/>
          <a:lstStyle/>
          <a:p>
            <a:endParaRPr lang="fr-FR"/>
          </a:p>
        </p:txBody>
      </p:sp>
      <p:pic>
        <p:nvPicPr>
          <p:cNvPr id="11" name="Image 10">
            <a:extLst>
              <a:ext uri="{FF2B5EF4-FFF2-40B4-BE49-F238E27FC236}">
                <a16:creationId xmlns:a16="http://schemas.microsoft.com/office/drawing/2014/main" id="{D8649A0F-B8FA-FCBF-08F3-B598CA541E51}"/>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1781859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F79F02A2-7F57-6324-8840-5324B4283CDF}"/>
              </a:ext>
            </a:extLst>
          </p:cNvPr>
          <p:cNvSpPr>
            <a:spLocks noGrp="1"/>
          </p:cNvSpPr>
          <p:nvPr>
            <p:ph type="title"/>
          </p:nvPr>
        </p:nvSpPr>
        <p:spPr/>
        <p:txBody>
          <a:bodyPr/>
          <a:lstStyle/>
          <a:p>
            <a:endParaRPr lang="fr-FR"/>
          </a:p>
        </p:txBody>
      </p:sp>
      <p:sp>
        <p:nvSpPr>
          <p:cNvPr id="7" name="Espace réservé du texte 6">
            <a:extLst>
              <a:ext uri="{FF2B5EF4-FFF2-40B4-BE49-F238E27FC236}">
                <a16:creationId xmlns:a16="http://schemas.microsoft.com/office/drawing/2014/main" id="{DFF33605-018B-1D79-D8F2-A6D98D64F6FE}"/>
              </a:ext>
            </a:extLst>
          </p:cNvPr>
          <p:cNvSpPr>
            <a:spLocks noGrp="1"/>
          </p:cNvSpPr>
          <p:nvPr>
            <p:ph type="body" idx="1"/>
          </p:nvPr>
        </p:nvSpPr>
        <p:spPr/>
        <p:txBody>
          <a:bodyPr/>
          <a:lstStyle/>
          <a:p>
            <a:endParaRPr lang="fr-FR"/>
          </a:p>
        </p:txBody>
      </p:sp>
      <p:pic>
        <p:nvPicPr>
          <p:cNvPr id="12" name="Image 11">
            <a:extLst>
              <a:ext uri="{FF2B5EF4-FFF2-40B4-BE49-F238E27FC236}">
                <a16:creationId xmlns:a16="http://schemas.microsoft.com/office/drawing/2014/main" id="{E1D8D179-B1FA-6A02-0EB9-33706A764DFF}"/>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4606604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88A6B1C0-6177-EC9E-B824-E94ABCBD8B3E}"/>
              </a:ext>
            </a:extLst>
          </p:cNvPr>
          <p:cNvSpPr>
            <a:spLocks noGrp="1"/>
          </p:cNvSpPr>
          <p:nvPr>
            <p:ph type="title"/>
          </p:nvPr>
        </p:nvSpPr>
        <p:spPr/>
        <p:txBody>
          <a:bodyPr/>
          <a:lstStyle/>
          <a:p>
            <a:endParaRPr lang="fr-FR"/>
          </a:p>
        </p:txBody>
      </p:sp>
      <p:sp>
        <p:nvSpPr>
          <p:cNvPr id="10" name="Espace réservé du texte 9">
            <a:extLst>
              <a:ext uri="{FF2B5EF4-FFF2-40B4-BE49-F238E27FC236}">
                <a16:creationId xmlns:a16="http://schemas.microsoft.com/office/drawing/2014/main" id="{C138ACBB-B864-B131-98CD-D84AB3D8195C}"/>
              </a:ext>
            </a:extLst>
          </p:cNvPr>
          <p:cNvSpPr>
            <a:spLocks noGrp="1"/>
          </p:cNvSpPr>
          <p:nvPr>
            <p:ph type="body" idx="1"/>
          </p:nvPr>
        </p:nvSpPr>
        <p:spPr/>
        <p:txBody>
          <a:bodyPr/>
          <a:lstStyle/>
          <a:p>
            <a:endParaRPr lang="fr-FR"/>
          </a:p>
        </p:txBody>
      </p:sp>
      <p:pic>
        <p:nvPicPr>
          <p:cNvPr id="12" name="Image 11">
            <a:extLst>
              <a:ext uri="{FF2B5EF4-FFF2-40B4-BE49-F238E27FC236}">
                <a16:creationId xmlns:a16="http://schemas.microsoft.com/office/drawing/2014/main" id="{0596C1DE-52EE-75D7-D375-D1613F30DD49}"/>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765420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DE41514C-8614-1FFB-CEE0-E1CD6ED22AF9}"/>
              </a:ext>
            </a:extLst>
          </p:cNvPr>
          <p:cNvSpPr>
            <a:spLocks noGrp="1"/>
          </p:cNvSpPr>
          <p:nvPr>
            <p:ph type="title"/>
          </p:nvPr>
        </p:nvSpPr>
        <p:spPr/>
        <p:txBody>
          <a:bodyPr/>
          <a:lstStyle/>
          <a:p>
            <a:endParaRPr lang="fr-FR"/>
          </a:p>
        </p:txBody>
      </p:sp>
      <p:sp>
        <p:nvSpPr>
          <p:cNvPr id="7" name="Espace réservé du texte 6">
            <a:extLst>
              <a:ext uri="{FF2B5EF4-FFF2-40B4-BE49-F238E27FC236}">
                <a16:creationId xmlns:a16="http://schemas.microsoft.com/office/drawing/2014/main" id="{01299424-306E-B16F-B9D1-41BF77A95A88}"/>
              </a:ext>
            </a:extLst>
          </p:cNvPr>
          <p:cNvSpPr>
            <a:spLocks noGrp="1"/>
          </p:cNvSpPr>
          <p:nvPr>
            <p:ph type="body" idx="1"/>
          </p:nvPr>
        </p:nvSpPr>
        <p:spPr/>
        <p:txBody>
          <a:bodyPr/>
          <a:lstStyle/>
          <a:p>
            <a:endParaRPr lang="fr-FR"/>
          </a:p>
        </p:txBody>
      </p:sp>
      <p:pic>
        <p:nvPicPr>
          <p:cNvPr id="9" name="Image 8">
            <a:extLst>
              <a:ext uri="{FF2B5EF4-FFF2-40B4-BE49-F238E27FC236}">
                <a16:creationId xmlns:a16="http://schemas.microsoft.com/office/drawing/2014/main" id="{31EB0A73-DB8F-844F-C427-0D1DC5A52713}"/>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6526079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a:extLst>
              <a:ext uri="{FF2B5EF4-FFF2-40B4-BE49-F238E27FC236}">
                <a16:creationId xmlns:a16="http://schemas.microsoft.com/office/drawing/2014/main" id="{DC6AA000-634B-5EF5-9477-E311A2867C6A}"/>
              </a:ext>
            </a:extLst>
          </p:cNvPr>
          <p:cNvSpPr>
            <a:spLocks noGrp="1"/>
          </p:cNvSpPr>
          <p:nvPr>
            <p:ph type="body" idx="1"/>
          </p:nvPr>
        </p:nvSpPr>
        <p:spPr/>
        <p:txBody>
          <a:bodyPr/>
          <a:lstStyle/>
          <a:p>
            <a:endParaRPr lang="fr-FR"/>
          </a:p>
        </p:txBody>
      </p:sp>
      <p:sp>
        <p:nvSpPr>
          <p:cNvPr id="8" name="Titre 7">
            <a:extLst>
              <a:ext uri="{FF2B5EF4-FFF2-40B4-BE49-F238E27FC236}">
                <a16:creationId xmlns:a16="http://schemas.microsoft.com/office/drawing/2014/main" id="{BE6F7CD6-E23F-B458-0C29-514C0720776C}"/>
              </a:ext>
            </a:extLst>
          </p:cNvPr>
          <p:cNvSpPr>
            <a:spLocks noGrp="1"/>
          </p:cNvSpPr>
          <p:nvPr>
            <p:ph type="title"/>
          </p:nvPr>
        </p:nvSpPr>
        <p:spPr/>
        <p:txBody>
          <a:bodyPr/>
          <a:lstStyle/>
          <a:p>
            <a:endParaRPr lang="fr-FR"/>
          </a:p>
        </p:txBody>
      </p:sp>
      <p:pic>
        <p:nvPicPr>
          <p:cNvPr id="11" name="Image 10">
            <a:extLst>
              <a:ext uri="{FF2B5EF4-FFF2-40B4-BE49-F238E27FC236}">
                <a16:creationId xmlns:a16="http://schemas.microsoft.com/office/drawing/2014/main" id="{A169C98C-1835-CAE9-FC07-1F830D88F261}"/>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64150423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D253A33A-CF4A-768D-D060-6FC1910AB9B0}"/>
              </a:ext>
            </a:extLst>
          </p:cNvPr>
          <p:cNvSpPr>
            <a:spLocks noGrp="1"/>
          </p:cNvSpPr>
          <p:nvPr>
            <p:ph type="title"/>
          </p:nvPr>
        </p:nvSpPr>
        <p:spPr/>
        <p:txBody>
          <a:bodyPr/>
          <a:lstStyle/>
          <a:p>
            <a:endParaRPr lang="fr-FR"/>
          </a:p>
        </p:txBody>
      </p:sp>
      <p:sp>
        <p:nvSpPr>
          <p:cNvPr id="7" name="Espace réservé du texte 6">
            <a:extLst>
              <a:ext uri="{FF2B5EF4-FFF2-40B4-BE49-F238E27FC236}">
                <a16:creationId xmlns:a16="http://schemas.microsoft.com/office/drawing/2014/main" id="{A84E1C62-7137-90E1-FD25-73F561685F91}"/>
              </a:ext>
            </a:extLst>
          </p:cNvPr>
          <p:cNvSpPr>
            <a:spLocks noGrp="1"/>
          </p:cNvSpPr>
          <p:nvPr>
            <p:ph type="body" idx="1"/>
          </p:nvPr>
        </p:nvSpPr>
        <p:spPr/>
        <p:txBody>
          <a:bodyPr/>
          <a:lstStyle/>
          <a:p>
            <a:endParaRPr lang="fr-FR"/>
          </a:p>
        </p:txBody>
      </p:sp>
      <p:pic>
        <p:nvPicPr>
          <p:cNvPr id="9" name="Image 8">
            <a:extLst>
              <a:ext uri="{FF2B5EF4-FFF2-40B4-BE49-F238E27FC236}">
                <a16:creationId xmlns:a16="http://schemas.microsoft.com/office/drawing/2014/main" id="{0895D53B-65CE-4AB5-46B1-1284036E9B38}"/>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75007215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a:extLst>
              <a:ext uri="{FF2B5EF4-FFF2-40B4-BE49-F238E27FC236}">
                <a16:creationId xmlns:a16="http://schemas.microsoft.com/office/drawing/2014/main" id="{06D1A5F0-6593-472E-C6B6-3430FCF0EA85}"/>
              </a:ext>
            </a:extLst>
          </p:cNvPr>
          <p:cNvSpPr>
            <a:spLocks noGrp="1"/>
          </p:cNvSpPr>
          <p:nvPr>
            <p:ph type="title"/>
          </p:nvPr>
        </p:nvSpPr>
        <p:spPr/>
        <p:txBody>
          <a:bodyPr/>
          <a:lstStyle/>
          <a:p>
            <a:endParaRPr lang="fr-FR"/>
          </a:p>
        </p:txBody>
      </p:sp>
      <p:sp>
        <p:nvSpPr>
          <p:cNvPr id="8" name="Espace réservé du texte 7">
            <a:extLst>
              <a:ext uri="{FF2B5EF4-FFF2-40B4-BE49-F238E27FC236}">
                <a16:creationId xmlns:a16="http://schemas.microsoft.com/office/drawing/2014/main" id="{997EE4D8-4236-3793-26CE-3EBDCC23558A}"/>
              </a:ext>
            </a:extLst>
          </p:cNvPr>
          <p:cNvSpPr>
            <a:spLocks noGrp="1"/>
          </p:cNvSpPr>
          <p:nvPr>
            <p:ph type="body" idx="1"/>
          </p:nvPr>
        </p:nvSpPr>
        <p:spPr/>
        <p:txBody>
          <a:bodyPr/>
          <a:lstStyle/>
          <a:p>
            <a:endParaRPr lang="fr-FR"/>
          </a:p>
        </p:txBody>
      </p:sp>
      <p:pic>
        <p:nvPicPr>
          <p:cNvPr id="10" name="Image 9">
            <a:extLst>
              <a:ext uri="{FF2B5EF4-FFF2-40B4-BE49-F238E27FC236}">
                <a16:creationId xmlns:a16="http://schemas.microsoft.com/office/drawing/2014/main" id="{AEFE5535-6641-2261-8A6B-F681E202C0C9}"/>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37076857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5D80C1D6-9C8A-9825-81B4-3DD0B5349413}"/>
              </a:ext>
            </a:extLst>
          </p:cNvPr>
          <p:cNvSpPr>
            <a:spLocks noGrp="1"/>
          </p:cNvSpPr>
          <p:nvPr>
            <p:ph type="title"/>
          </p:nvPr>
        </p:nvSpPr>
        <p:spPr/>
        <p:txBody>
          <a:bodyPr/>
          <a:lstStyle/>
          <a:p>
            <a:endParaRPr lang="fr-FR"/>
          </a:p>
        </p:txBody>
      </p:sp>
      <p:sp>
        <p:nvSpPr>
          <p:cNvPr id="9" name="Espace réservé du texte 8">
            <a:extLst>
              <a:ext uri="{FF2B5EF4-FFF2-40B4-BE49-F238E27FC236}">
                <a16:creationId xmlns:a16="http://schemas.microsoft.com/office/drawing/2014/main" id="{C626261D-4ADD-49C9-12F2-9E8551A579C3}"/>
              </a:ext>
            </a:extLst>
          </p:cNvPr>
          <p:cNvSpPr>
            <a:spLocks noGrp="1"/>
          </p:cNvSpPr>
          <p:nvPr>
            <p:ph type="body" idx="1"/>
          </p:nvPr>
        </p:nvSpPr>
        <p:spPr/>
        <p:txBody>
          <a:bodyPr/>
          <a:lstStyle/>
          <a:p>
            <a:endParaRPr lang="fr-FR"/>
          </a:p>
        </p:txBody>
      </p:sp>
      <p:pic>
        <p:nvPicPr>
          <p:cNvPr id="11" name="Image 10">
            <a:extLst>
              <a:ext uri="{FF2B5EF4-FFF2-40B4-BE49-F238E27FC236}">
                <a16:creationId xmlns:a16="http://schemas.microsoft.com/office/drawing/2014/main" id="{020A1CF9-3518-9D88-141B-027EAD723369}"/>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5104698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4" name="Titre 3">
            <a:extLst>
              <a:ext uri="{FF2B5EF4-FFF2-40B4-BE49-F238E27FC236}">
                <a16:creationId xmlns:a16="http://schemas.microsoft.com/office/drawing/2014/main" id="{0FC2E5CE-67DF-F29D-9E89-331C1CB6B301}"/>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4AEE7B99-04E8-ADBE-7D15-71B6B43E472B}"/>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4" name="Titre 3">
            <a:extLst>
              <a:ext uri="{FF2B5EF4-FFF2-40B4-BE49-F238E27FC236}">
                <a16:creationId xmlns:a16="http://schemas.microsoft.com/office/drawing/2014/main" id="{35F525C0-2FA7-21F7-2456-106299595376}"/>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DE296F69-4493-9018-BC58-B0A54156AE8F}"/>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607184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12ACBD28-1D7E-67AA-840A-7052861761CD}"/>
              </a:ext>
            </a:extLst>
          </p:cNvPr>
          <p:cNvSpPr>
            <a:spLocks noGrp="1"/>
          </p:cNvSpPr>
          <p:nvPr>
            <p:ph type="title"/>
          </p:nvPr>
        </p:nvSpPr>
        <p:spPr/>
        <p:txBody>
          <a:bodyPr/>
          <a:lstStyle/>
          <a:p>
            <a:endParaRPr lang="fr-FR"/>
          </a:p>
        </p:txBody>
      </p:sp>
      <p:sp>
        <p:nvSpPr>
          <p:cNvPr id="7" name="Espace réservé du texte 6">
            <a:extLst>
              <a:ext uri="{FF2B5EF4-FFF2-40B4-BE49-F238E27FC236}">
                <a16:creationId xmlns:a16="http://schemas.microsoft.com/office/drawing/2014/main" id="{42302C42-D4BB-394B-E827-E188A23CCA11}"/>
              </a:ext>
            </a:extLst>
          </p:cNvPr>
          <p:cNvSpPr>
            <a:spLocks noGrp="1"/>
          </p:cNvSpPr>
          <p:nvPr>
            <p:ph type="body" idx="1"/>
          </p:nvPr>
        </p:nvSpPr>
        <p:spPr/>
        <p:txBody>
          <a:bodyPr/>
          <a:lstStyle/>
          <a:p>
            <a:endParaRPr lang="fr-FR"/>
          </a:p>
        </p:txBody>
      </p:sp>
      <p:pic>
        <p:nvPicPr>
          <p:cNvPr id="9" name="Image 8">
            <a:extLst>
              <a:ext uri="{FF2B5EF4-FFF2-40B4-BE49-F238E27FC236}">
                <a16:creationId xmlns:a16="http://schemas.microsoft.com/office/drawing/2014/main" id="{F1817A1D-64B3-A7BC-284A-BF0664AC3B2E}"/>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44466165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4" name="Titre 3">
            <a:extLst>
              <a:ext uri="{FF2B5EF4-FFF2-40B4-BE49-F238E27FC236}">
                <a16:creationId xmlns:a16="http://schemas.microsoft.com/office/drawing/2014/main" id="{2B1DBD8B-F445-1EE4-90AA-90A07AE9E3FA}"/>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9D061FFE-2040-F385-52AF-6BA75622D950}"/>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21225059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4" name="Titre 3">
            <a:extLst>
              <a:ext uri="{FF2B5EF4-FFF2-40B4-BE49-F238E27FC236}">
                <a16:creationId xmlns:a16="http://schemas.microsoft.com/office/drawing/2014/main" id="{2683A626-9623-5307-42D6-482A651ACA8E}"/>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87C42E4F-F4F2-FCA2-9EFA-4AA121526832}"/>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7037372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78"/>
        <p:cNvGrpSpPr/>
        <p:nvPr/>
      </p:nvGrpSpPr>
      <p:grpSpPr>
        <a:xfrm>
          <a:off x="0" y="0"/>
          <a:ext cx="0" cy="0"/>
          <a:chOff x="0" y="0"/>
          <a:chExt cx="0" cy="0"/>
        </a:xfrm>
      </p:grpSpPr>
      <p:sp>
        <p:nvSpPr>
          <p:cNvPr id="4" name="Titre 3">
            <a:extLst>
              <a:ext uri="{FF2B5EF4-FFF2-40B4-BE49-F238E27FC236}">
                <a16:creationId xmlns:a16="http://schemas.microsoft.com/office/drawing/2014/main" id="{F604444D-0499-4765-429A-67852C387123}"/>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4E3ECDF4-81FE-1426-D7D3-22BBB84A8675}"/>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2068825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B422C548-0372-113C-B4C9-F9E44C5B727B}"/>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E786474C-44BC-E9BB-BC54-E22921D4CE7E}"/>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08222693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83"/>
        <p:cNvGrpSpPr/>
        <p:nvPr/>
      </p:nvGrpSpPr>
      <p:grpSpPr>
        <a:xfrm>
          <a:off x="0" y="0"/>
          <a:ext cx="0" cy="0"/>
          <a:chOff x="0" y="0"/>
          <a:chExt cx="0" cy="0"/>
        </a:xfrm>
      </p:grpSpPr>
      <p:sp>
        <p:nvSpPr>
          <p:cNvPr id="4" name="Titre 3">
            <a:extLst>
              <a:ext uri="{FF2B5EF4-FFF2-40B4-BE49-F238E27FC236}">
                <a16:creationId xmlns:a16="http://schemas.microsoft.com/office/drawing/2014/main" id="{07B0D90E-DEFC-2EF6-5811-9B0CAC4C33BD}"/>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1ADAF9D4-33C3-FA58-0A12-340C0C75B155}"/>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a:extLst>
              <a:ext uri="{FF2B5EF4-FFF2-40B4-BE49-F238E27FC236}">
                <a16:creationId xmlns:a16="http://schemas.microsoft.com/office/drawing/2014/main" id="{6DDC03E7-627C-5F9E-C6B1-3E296B6D6FE9}"/>
              </a:ext>
            </a:extLst>
          </p:cNvPr>
          <p:cNvSpPr>
            <a:spLocks noGrp="1"/>
          </p:cNvSpPr>
          <p:nvPr>
            <p:ph type="title"/>
          </p:nvPr>
        </p:nvSpPr>
        <p:spPr/>
        <p:txBody>
          <a:bodyPr/>
          <a:lstStyle/>
          <a:p>
            <a:endParaRPr lang="fr-FR"/>
          </a:p>
        </p:txBody>
      </p:sp>
      <p:sp>
        <p:nvSpPr>
          <p:cNvPr id="8" name="Espace réservé du texte 7">
            <a:extLst>
              <a:ext uri="{FF2B5EF4-FFF2-40B4-BE49-F238E27FC236}">
                <a16:creationId xmlns:a16="http://schemas.microsoft.com/office/drawing/2014/main" id="{EBBDF6E7-AF09-1B33-18CE-E12C4BF0CA1A}"/>
              </a:ext>
            </a:extLst>
          </p:cNvPr>
          <p:cNvSpPr>
            <a:spLocks noGrp="1"/>
          </p:cNvSpPr>
          <p:nvPr>
            <p:ph type="body" idx="1"/>
          </p:nvPr>
        </p:nvSpPr>
        <p:spPr/>
        <p:txBody>
          <a:bodyPr/>
          <a:lstStyle/>
          <a:p>
            <a:endParaRPr lang="fr-FR"/>
          </a:p>
        </p:txBody>
      </p:sp>
      <p:pic>
        <p:nvPicPr>
          <p:cNvPr id="10" name="Image 9">
            <a:extLst>
              <a:ext uri="{FF2B5EF4-FFF2-40B4-BE49-F238E27FC236}">
                <a16:creationId xmlns:a16="http://schemas.microsoft.com/office/drawing/2014/main" id="{84E730EC-2304-E3F3-DAE4-8A3CD2CD3CE7}"/>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6858827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6">
            <a:extLst>
              <a:ext uri="{FF2B5EF4-FFF2-40B4-BE49-F238E27FC236}">
                <a16:creationId xmlns:a16="http://schemas.microsoft.com/office/drawing/2014/main" id="{3B0647CB-9CCA-B78E-82DF-F852527827DB}"/>
              </a:ext>
            </a:extLst>
          </p:cNvPr>
          <p:cNvSpPr>
            <a:spLocks noGrp="1"/>
          </p:cNvSpPr>
          <p:nvPr>
            <p:ph type="title"/>
          </p:nvPr>
        </p:nvSpPr>
        <p:spPr/>
        <p:txBody>
          <a:bodyPr/>
          <a:lstStyle/>
          <a:p>
            <a:endParaRPr lang="fr-FR"/>
          </a:p>
        </p:txBody>
      </p:sp>
      <p:sp>
        <p:nvSpPr>
          <p:cNvPr id="9" name="Espace réservé du texte 8">
            <a:extLst>
              <a:ext uri="{FF2B5EF4-FFF2-40B4-BE49-F238E27FC236}">
                <a16:creationId xmlns:a16="http://schemas.microsoft.com/office/drawing/2014/main" id="{D4C311EE-1A7C-6747-6EBF-8F2E5B73017C}"/>
              </a:ext>
            </a:extLst>
          </p:cNvPr>
          <p:cNvSpPr>
            <a:spLocks noGrp="1"/>
          </p:cNvSpPr>
          <p:nvPr>
            <p:ph type="body" idx="1"/>
          </p:nvPr>
        </p:nvSpPr>
        <p:spPr/>
        <p:txBody>
          <a:bodyPr/>
          <a:lstStyle/>
          <a:p>
            <a:endParaRPr lang="fr-FR"/>
          </a:p>
        </p:txBody>
      </p:sp>
      <p:pic>
        <p:nvPicPr>
          <p:cNvPr id="11" name="Image 10">
            <a:extLst>
              <a:ext uri="{FF2B5EF4-FFF2-40B4-BE49-F238E27FC236}">
                <a16:creationId xmlns:a16="http://schemas.microsoft.com/office/drawing/2014/main" id="{3FFD231F-F053-556B-6BA7-DDD1E0AEFF04}"/>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4242289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5450BD8B-6BCC-16AE-3B85-A04DC14B7F06}"/>
              </a:ext>
            </a:extLst>
          </p:cNvPr>
          <p:cNvSpPr>
            <a:spLocks noGrp="1"/>
          </p:cNvSpPr>
          <p:nvPr>
            <p:ph type="title"/>
          </p:nvPr>
        </p:nvSpPr>
        <p:spPr/>
        <p:txBody>
          <a:bodyPr/>
          <a:lstStyle/>
          <a:p>
            <a:endParaRPr lang="fr-FR"/>
          </a:p>
        </p:txBody>
      </p:sp>
      <p:sp>
        <p:nvSpPr>
          <p:cNvPr id="8" name="Espace réservé du texte 7">
            <a:extLst>
              <a:ext uri="{FF2B5EF4-FFF2-40B4-BE49-F238E27FC236}">
                <a16:creationId xmlns:a16="http://schemas.microsoft.com/office/drawing/2014/main" id="{137A9E2E-D4D4-8F7C-6E9B-46B54FD5832E}"/>
              </a:ext>
            </a:extLst>
          </p:cNvPr>
          <p:cNvSpPr>
            <a:spLocks noGrp="1"/>
          </p:cNvSpPr>
          <p:nvPr>
            <p:ph type="body" idx="1"/>
          </p:nvPr>
        </p:nvSpPr>
        <p:spPr/>
        <p:txBody>
          <a:bodyPr/>
          <a:lstStyle/>
          <a:p>
            <a:endParaRPr lang="fr-FR"/>
          </a:p>
        </p:txBody>
      </p:sp>
      <p:pic>
        <p:nvPicPr>
          <p:cNvPr id="10" name="Image 9">
            <a:extLst>
              <a:ext uri="{FF2B5EF4-FFF2-40B4-BE49-F238E27FC236}">
                <a16:creationId xmlns:a16="http://schemas.microsoft.com/office/drawing/2014/main" id="{4000AA02-0BEE-F576-5B04-5CC585C4E1AA}"/>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4677057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86251C8D-B630-4E5C-8A79-45F9334E938F}"/>
              </a:ext>
            </a:extLst>
          </p:cNvPr>
          <p:cNvSpPr>
            <a:spLocks noGrp="1"/>
          </p:cNvSpPr>
          <p:nvPr>
            <p:ph type="title"/>
          </p:nvPr>
        </p:nvSpPr>
        <p:spPr/>
        <p:txBody>
          <a:bodyPr/>
          <a:lstStyle/>
          <a:p>
            <a:endParaRPr lang="fr-FR"/>
          </a:p>
        </p:txBody>
      </p:sp>
      <p:sp>
        <p:nvSpPr>
          <p:cNvPr id="7" name="Espace réservé du texte 6">
            <a:extLst>
              <a:ext uri="{FF2B5EF4-FFF2-40B4-BE49-F238E27FC236}">
                <a16:creationId xmlns:a16="http://schemas.microsoft.com/office/drawing/2014/main" id="{B3511B40-A110-3C1E-C686-AD2C21CB0ABD}"/>
              </a:ext>
            </a:extLst>
          </p:cNvPr>
          <p:cNvSpPr>
            <a:spLocks noGrp="1"/>
          </p:cNvSpPr>
          <p:nvPr>
            <p:ph type="body" idx="1"/>
          </p:nvPr>
        </p:nvSpPr>
        <p:spPr/>
        <p:txBody>
          <a:bodyPr/>
          <a:lstStyle/>
          <a:p>
            <a:endParaRPr lang="fr-FR"/>
          </a:p>
        </p:txBody>
      </p:sp>
      <p:pic>
        <p:nvPicPr>
          <p:cNvPr id="9" name="Image 8">
            <a:extLst>
              <a:ext uri="{FF2B5EF4-FFF2-40B4-BE49-F238E27FC236}">
                <a16:creationId xmlns:a16="http://schemas.microsoft.com/office/drawing/2014/main" id="{1B643B2F-DAB0-98BD-59F2-7051A4DB1125}"/>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2291636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a:extLst>
              <a:ext uri="{FF2B5EF4-FFF2-40B4-BE49-F238E27FC236}">
                <a16:creationId xmlns:a16="http://schemas.microsoft.com/office/drawing/2014/main" id="{EF8BA2DD-EC83-49E1-6D0C-E8BD1F57E6D4}"/>
              </a:ext>
            </a:extLst>
          </p:cNvPr>
          <p:cNvSpPr>
            <a:spLocks noGrp="1"/>
          </p:cNvSpPr>
          <p:nvPr>
            <p:ph type="title"/>
          </p:nvPr>
        </p:nvSpPr>
        <p:spPr/>
        <p:txBody>
          <a:bodyPr/>
          <a:lstStyle/>
          <a:p>
            <a:endParaRPr lang="fr-FR"/>
          </a:p>
        </p:txBody>
      </p:sp>
      <p:sp>
        <p:nvSpPr>
          <p:cNvPr id="11" name="Espace réservé du texte 10">
            <a:extLst>
              <a:ext uri="{FF2B5EF4-FFF2-40B4-BE49-F238E27FC236}">
                <a16:creationId xmlns:a16="http://schemas.microsoft.com/office/drawing/2014/main" id="{31AED3A3-1019-7438-2636-231C78FE210B}"/>
              </a:ext>
            </a:extLst>
          </p:cNvPr>
          <p:cNvSpPr>
            <a:spLocks noGrp="1"/>
          </p:cNvSpPr>
          <p:nvPr>
            <p:ph type="body" idx="1"/>
          </p:nvPr>
        </p:nvSpPr>
        <p:spPr/>
        <p:txBody>
          <a:bodyPr/>
          <a:lstStyle/>
          <a:p>
            <a:endParaRPr lang="fr-FR"/>
          </a:p>
        </p:txBody>
      </p:sp>
      <p:pic>
        <p:nvPicPr>
          <p:cNvPr id="13" name="Image 12">
            <a:extLst>
              <a:ext uri="{FF2B5EF4-FFF2-40B4-BE49-F238E27FC236}">
                <a16:creationId xmlns:a16="http://schemas.microsoft.com/office/drawing/2014/main" id="{AC49EFD6-E936-80B1-E28C-D5137B1088D2}"/>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5823449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27DE1C43-87D7-D9D1-1884-36E9C00759F8}"/>
              </a:ext>
            </a:extLst>
          </p:cNvPr>
          <p:cNvSpPr>
            <a:spLocks noGrp="1"/>
          </p:cNvSpPr>
          <p:nvPr>
            <p:ph type="title"/>
          </p:nvPr>
        </p:nvSpPr>
        <p:spPr/>
        <p:txBody>
          <a:bodyPr/>
          <a:lstStyle/>
          <a:p>
            <a:endParaRPr lang="fr-FR"/>
          </a:p>
        </p:txBody>
      </p:sp>
      <p:sp>
        <p:nvSpPr>
          <p:cNvPr id="8" name="Espace réservé du texte 7">
            <a:extLst>
              <a:ext uri="{FF2B5EF4-FFF2-40B4-BE49-F238E27FC236}">
                <a16:creationId xmlns:a16="http://schemas.microsoft.com/office/drawing/2014/main" id="{F8C42F31-9949-8167-8859-48EC3CE9AF54}"/>
              </a:ext>
            </a:extLst>
          </p:cNvPr>
          <p:cNvSpPr>
            <a:spLocks noGrp="1"/>
          </p:cNvSpPr>
          <p:nvPr>
            <p:ph type="body" idx="1"/>
          </p:nvPr>
        </p:nvSpPr>
        <p:spPr/>
        <p:txBody>
          <a:bodyPr/>
          <a:lstStyle/>
          <a:p>
            <a:endParaRPr lang="fr-FR"/>
          </a:p>
        </p:txBody>
      </p:sp>
      <p:pic>
        <p:nvPicPr>
          <p:cNvPr id="12" name="Image 11">
            <a:extLst>
              <a:ext uri="{FF2B5EF4-FFF2-40B4-BE49-F238E27FC236}">
                <a16:creationId xmlns:a16="http://schemas.microsoft.com/office/drawing/2014/main" id="{FE09C702-CE37-2460-940B-568028501122}"/>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933542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352FBFC7-911B-29F7-E08B-451A4AE232EB}"/>
              </a:ext>
            </a:extLst>
          </p:cNvPr>
          <p:cNvSpPr>
            <a:spLocks noGrp="1"/>
          </p:cNvSpPr>
          <p:nvPr>
            <p:ph type="title"/>
          </p:nvPr>
        </p:nvSpPr>
        <p:spPr/>
        <p:txBody>
          <a:bodyPr/>
          <a:lstStyle/>
          <a:p>
            <a:endParaRPr lang="fr-FR"/>
          </a:p>
        </p:txBody>
      </p:sp>
      <p:sp>
        <p:nvSpPr>
          <p:cNvPr id="7" name="Espace réservé du texte 6">
            <a:extLst>
              <a:ext uri="{FF2B5EF4-FFF2-40B4-BE49-F238E27FC236}">
                <a16:creationId xmlns:a16="http://schemas.microsoft.com/office/drawing/2014/main" id="{6E7BB3F5-C90D-2BAD-16CD-70C61E1D7F8A}"/>
              </a:ext>
            </a:extLst>
          </p:cNvPr>
          <p:cNvSpPr>
            <a:spLocks noGrp="1"/>
          </p:cNvSpPr>
          <p:nvPr>
            <p:ph type="body" idx="1"/>
          </p:nvPr>
        </p:nvSpPr>
        <p:spPr/>
        <p:txBody>
          <a:bodyPr/>
          <a:lstStyle/>
          <a:p>
            <a:endParaRPr lang="fr-FR"/>
          </a:p>
        </p:txBody>
      </p:sp>
      <p:pic>
        <p:nvPicPr>
          <p:cNvPr id="12" name="Image 11">
            <a:extLst>
              <a:ext uri="{FF2B5EF4-FFF2-40B4-BE49-F238E27FC236}">
                <a16:creationId xmlns:a16="http://schemas.microsoft.com/office/drawing/2014/main" id="{33BAC7AF-150A-5F27-B30C-87A6119B5E71}"/>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860652170"/>
      </p:ext>
    </p:extLst>
  </p:cSld>
  <p:clrMapOvr>
    <a:masterClrMapping/>
  </p:clrMapOvr>
</p:sld>
</file>

<file path=ppt/theme/theme1.xml><?xml version="1.0" encoding="utf-8"?>
<a:theme xmlns:a="http://schemas.openxmlformats.org/drawingml/2006/main" name="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3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7_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Thème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C56C2C895EEC4E44B0B53F68476E4C38" ma:contentTypeVersion="19" ma:contentTypeDescription="Create a new document." ma:contentTypeScope="" ma:versionID="8e556fe96a2334c42495bf08c01f98ef">
  <xsd:schema xmlns:xsd="http://www.w3.org/2001/XMLSchema" xmlns:xs="http://www.w3.org/2001/XMLSchema" xmlns:p="http://schemas.microsoft.com/office/2006/metadata/properties" xmlns:ns2="cd84cc96-e4f0-4e7f-873a-a508fb658c41" xmlns:ns3="27f64e36-29aa-44d5-a3e0-06242cad7d4d" targetNamespace="http://schemas.microsoft.com/office/2006/metadata/properties" ma:root="true" ma:fieldsID="b3bdd3667257d5e3337ab3dd29947f75" ns2:_="" ns3:_="">
    <xsd:import namespace="cd84cc96-e4f0-4e7f-873a-a508fb658c41"/>
    <xsd:import namespace="27f64e36-29aa-44d5-a3e0-06242cad7d4d"/>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3:SharedWithUsers" minOccurs="0"/>
                <xsd:element ref="ns3:SharedWithDetails" minOccurs="0"/>
                <xsd:element ref="ns2:MediaServiceLocation" minOccurs="0"/>
                <xsd:element ref="ns2:MediaServiceAutoKeyPoints" minOccurs="0"/>
                <xsd:element ref="ns2:MediaServiceKeyPoints" minOccurs="0"/>
                <xsd:element ref="ns2:lcf76f155ced4ddcb4097134ff3c332f" minOccurs="0"/>
                <xsd:element ref="ns3:TaxCatchAll" minOccurs="0"/>
                <xsd:element ref="ns2:MediaServiceSearchPropertie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d84cc96-e4f0-4e7f-873a-a508fb658c4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Extracted Text" ma:internalName="MediaServiceOCR" ma:readOnly="true">
      <xsd:simpleType>
        <xsd:restriction base="dms:Note">
          <xsd:maxLength value="255"/>
        </xsd:restriction>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LengthInSeconds" ma:index="14" nillable="true" ma:displayName="Length (seconds)" ma:internalName="MediaLengthInSeconds" ma:readOnly="true">
      <xsd:simpleType>
        <xsd:restriction base="dms:Unknown"/>
      </xsd:simpleType>
    </xsd:element>
    <xsd:element name="MediaServiceLocation" ma:index="17"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e0316926-e272-4302-89b0-5e160602c2e1" ma:termSetId="09814cd3-568e-fe90-9814-8d621ff8fb84" ma:anchorId="fba54fb3-c3e1-fe81-a776-ca4b69148c4d" ma:open="true" ma:isKeyword="false">
      <xsd:complexType>
        <xsd:sequence>
          <xsd:element ref="pc:Terms" minOccurs="0" maxOccurs="1"/>
        </xsd:sequence>
      </xsd:complexType>
    </xsd:element>
    <xsd:element name="MediaServiceSearchProperties" ma:index="23" nillable="true" ma:displayName="MediaServiceSearchProperties" ma:hidden="true" ma:internalName="MediaServiceSearchProperties" ma:readOnly="true">
      <xsd:simpleType>
        <xsd:restriction base="dms:Note"/>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7f64e36-29aa-44d5-a3e0-06242cad7d4d"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0909781d-db56-47c3-b873-85a7506b6ab1}" ma:internalName="TaxCatchAll" ma:showField="CatchAllData" ma:web="27f64e36-29aa-44d5-a3e0-06242cad7d4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cd84cc96-e4f0-4e7f-873a-a508fb658c41">
      <Terms xmlns="http://schemas.microsoft.com/office/infopath/2007/PartnerControls"/>
    </lcf76f155ced4ddcb4097134ff3c332f>
    <TaxCatchAll xmlns="27f64e36-29aa-44d5-a3e0-06242cad7d4d" xsi:nil="true"/>
  </documentManagement>
</p:properties>
</file>

<file path=customXml/itemProps1.xml><?xml version="1.0" encoding="utf-8"?>
<ds:datastoreItem xmlns:ds="http://schemas.openxmlformats.org/officeDocument/2006/customXml" ds:itemID="{DD31D020-4F48-4B3B-AC4B-DA00B68BFEE7}">
  <ds:schemaRefs>
    <ds:schemaRef ds:uri="http://schemas.microsoft.com/sharepoint/v3/contenttype/forms"/>
  </ds:schemaRefs>
</ds:datastoreItem>
</file>

<file path=customXml/itemProps2.xml><?xml version="1.0" encoding="utf-8"?>
<ds:datastoreItem xmlns:ds="http://schemas.openxmlformats.org/officeDocument/2006/customXml" ds:itemID="{9E77BE77-DA78-4192-BFEA-774DE18F309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d84cc96-e4f0-4e7f-873a-a508fb658c41"/>
    <ds:schemaRef ds:uri="27f64e36-29aa-44d5-a3e0-06242cad7d4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8CB6929A-325D-48F6-9877-191C169E6107}">
  <ds:schemaRefs>
    <ds:schemaRef ds:uri="http://purl.org/dc/terms/"/>
    <ds:schemaRef ds:uri="http://schemas.microsoft.com/office/2006/documentManagement/types"/>
    <ds:schemaRef ds:uri="http://purl.org/dc/elements/1.1/"/>
    <ds:schemaRef ds:uri="http://schemas.microsoft.com/office/2006/metadata/properties"/>
    <ds:schemaRef ds:uri="http://schemas.microsoft.com/office/infopath/2007/PartnerControls"/>
    <ds:schemaRef ds:uri="27f64e36-29aa-44d5-a3e0-06242cad7d4d"/>
    <ds:schemaRef ds:uri="http://schemas.openxmlformats.org/package/2006/metadata/core-properties"/>
    <ds:schemaRef ds:uri="cd84cc96-e4f0-4e7f-873a-a508fb658c41"/>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0</TotalTime>
  <Words>1070</Words>
  <Application>Microsoft Office PowerPoint</Application>
  <PresentationFormat>Affichage à l'écran (4:3)</PresentationFormat>
  <Paragraphs>55</Paragraphs>
  <Slides>24</Slides>
  <Notes>24</Notes>
  <HiddenSlides>0</HiddenSlides>
  <MMClips>0</MMClips>
  <ScaleCrop>false</ScaleCrop>
  <HeadingPairs>
    <vt:vector size="6" baseType="variant">
      <vt:variant>
        <vt:lpstr>Polices utilisées</vt:lpstr>
      </vt:variant>
      <vt:variant>
        <vt:i4>4</vt:i4>
      </vt:variant>
      <vt:variant>
        <vt:lpstr>Thème</vt:lpstr>
      </vt:variant>
      <vt:variant>
        <vt:i4>4</vt:i4>
      </vt:variant>
      <vt:variant>
        <vt:lpstr>Titres des diapositives</vt:lpstr>
      </vt:variant>
      <vt:variant>
        <vt:i4>24</vt:i4>
      </vt:variant>
    </vt:vector>
  </HeadingPairs>
  <TitlesOfParts>
    <vt:vector size="32" baseType="lpstr">
      <vt:lpstr>Arial</vt:lpstr>
      <vt:lpstr>Calibri</vt:lpstr>
      <vt:lpstr>Calibri Light</vt:lpstr>
      <vt:lpstr>Verdana</vt:lpstr>
      <vt:lpstr>Thème Office</vt:lpstr>
      <vt:lpstr>1_Thème Office</vt:lpstr>
      <vt:lpstr>3_Thème Office</vt:lpstr>
      <vt:lpstr>7_Thème Office</vt:lpstr>
      <vt:lpstr>81. La symétrie (1)</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 LES NOMBRES JUSQU’À 10 Dire, lire, écrire, dénombrer, placer sur une ligne numérique</dc:title>
  <dc:creator>Éditions Hatier</dc:creator>
  <cp:lastModifiedBy>LE BOT SANDRA</cp:lastModifiedBy>
  <cp:revision>2</cp:revision>
  <dcterms:created xsi:type="dcterms:W3CDTF">2022-01-07T11:15:07Z</dcterms:created>
  <dcterms:modified xsi:type="dcterms:W3CDTF">2026-01-21T13:27:19Z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0x010100C56C2C895EEC4E44B0B53F68476E4C38</vt:lpwstr>
  </property>
  <property fmtid="{D5CDD505-2E9C-101B-9397-08002B2CF9AE}" pid="3" name="MediaServiceImageTags">
    <vt:lpwstr/>
  </property>
</Properties>
</file>