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26"/>
  </p:notesMasterIdLst>
  <p:sldIdLst>
    <p:sldId id="256" r:id="rId8"/>
    <p:sldId id="367" r:id="rId9"/>
    <p:sldId id="372" r:id="rId10"/>
    <p:sldId id="373" r:id="rId11"/>
    <p:sldId id="355" r:id="rId12"/>
    <p:sldId id="374" r:id="rId13"/>
    <p:sldId id="383" r:id="rId14"/>
    <p:sldId id="375" r:id="rId15"/>
    <p:sldId id="376" r:id="rId16"/>
    <p:sldId id="377" r:id="rId17"/>
    <p:sldId id="378" r:id="rId18"/>
    <p:sldId id="380" r:id="rId19"/>
    <p:sldId id="285" r:id="rId20"/>
    <p:sldId id="309" r:id="rId21"/>
    <p:sldId id="311" r:id="rId22"/>
    <p:sldId id="298" r:id="rId23"/>
    <p:sldId id="352" r:id="rId24"/>
    <p:sldId id="287" r:id="rId2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3AE103E3-5B5D-9446-BE1D-82E47926AE64}" name="LEMAIRE LOUHANNE" initials="LL" userId="S::LLEMAIRE@editions-hatier.fr::a1b6b622-126c-424e-b556-9693f133b9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3A11AF-FD0E-43C7-B935-317EFDC07CB2}" v="1" dt="2026-01-21T13:21:56.1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460" autoAdjust="0"/>
  </p:normalViewPr>
  <p:slideViewPr>
    <p:cSldViewPr snapToGrid="0">
      <p:cViewPr varScale="1">
        <p:scale>
          <a:sx n="78" d="100"/>
          <a:sy n="78" d="100"/>
        </p:scale>
        <p:origin x="2574" y="84"/>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a:t>Aujourd’hui, nous allons soustraire des montants en euros</a:t>
            </a:r>
            <a:r>
              <a:rPr lang="fr-FR" i="1" baseline="0"/>
              <a:t>.</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a:latin typeface="Calibri" panose="020F0502020204030204" pitchFamily="34" charset="0"/>
              </a:rPr>
              <a:t>Réponse attendue</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a:latin typeface="Calibri" panose="020F0502020204030204" pitchFamily="34" charset="0"/>
              </a:rPr>
              <a:t>:</a:t>
            </a:r>
            <a:r>
              <a:rPr lang="fr-FR" i="0" u="none">
                <a:latin typeface="Calibri" panose="020F0502020204030204" pitchFamily="34" charset="0"/>
              </a:rPr>
              <a:t> 22,</a:t>
            </a:r>
            <a:r>
              <a:rPr lang="fr-FR" i="0" u="none" baseline="0">
                <a:latin typeface="Calibri" panose="020F0502020204030204" pitchFamily="34" charset="0"/>
              </a:rPr>
              <a:t>45</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a:latin typeface="Calibri" panose="020F0502020204030204" pitchFamily="34" charset="0"/>
              </a:rPr>
              <a:t>€.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10</a:t>
            </a:fld>
            <a:endParaRPr lang="fr-FR"/>
          </a:p>
        </p:txBody>
      </p:sp>
    </p:spTree>
    <p:extLst>
      <p:ext uri="{BB962C8B-B14F-4D97-AF65-F5344CB8AC3E}">
        <p14:creationId xmlns:p14="http://schemas.microsoft.com/office/powerpoint/2010/main" val="966007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a:latin typeface="Calibri" panose="020F0502020204030204" pitchFamily="34" charset="0"/>
              </a:rPr>
              <a:t>Demander</a:t>
            </a:r>
            <a:r>
              <a:rPr lang="fr-FR" i="0" u="none" baseline="0">
                <a:latin typeface="Calibri" panose="020F0502020204030204" pitchFamily="34" charset="0"/>
              </a:rPr>
              <a:t> aux élèves de poser cette opération, mais sans la calculer pour l’instant. Écrire les différentes propositions au tableau et les discuter. Verbaliser</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baseline="0">
                <a:latin typeface="Calibri" panose="020F0502020204030204" pitchFamily="34" charset="0"/>
              </a:rPr>
              <a:t>: </a:t>
            </a:r>
            <a:r>
              <a:rPr lang="fr-FR" i="1" u="none" baseline="0">
                <a:latin typeface="Calibri" panose="020F0502020204030204" pitchFamily="34" charset="0"/>
              </a:rPr>
              <a:t>pour poser l’opération, il faut qu’il y ait deux nombres après la virgule lorsqu’on a des montants en euros donc 28</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28,00</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a:t>
            </a:r>
            <a:r>
              <a:rPr lang="fr-FR" i="0" u="none" baseline="0">
                <a:latin typeface="Calibri" panose="020F0502020204030204" pitchFamily="34" charset="0"/>
              </a:rPr>
              <a:t> et rappeler que les mêmes unités de numération doivent être alignées. Repérer les unités et les dizaines d’euros de chaque nombre, puis barrer les propositions erronées. Poser l’opération au tableau et inviter les élèves à faire de même sur leur ardoise. Laisser un temps de recherche. Interroger un élève et suivre ses instructions pour compléter l’opération posée.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a:latin typeface="Calibri" panose="020F0502020204030204" pitchFamily="34" charset="0"/>
              </a:rPr>
              <a:t>Réponse attendue</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a:latin typeface="Calibri" panose="020F0502020204030204" pitchFamily="34" charset="0"/>
              </a:rPr>
              <a:t>: 14,</a:t>
            </a:r>
            <a:r>
              <a:rPr lang="fr-FR" b="0" i="0" u="none" baseline="0">
                <a:latin typeface="Calibri" panose="020F0502020204030204" pitchFamily="34" charset="0"/>
              </a:rPr>
              <a:t>53</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a:latin typeface="Calibri" panose="020F0502020204030204" pitchFamily="34" charset="0"/>
              </a:rPr>
              <a:t>€. </a:t>
            </a:r>
            <a:endParaRPr lang="fr-FR" i="0" u="none" baseline="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a:latin typeface="Calibri" panose="020F0502020204030204" pitchFamily="34" charset="0"/>
              </a:rPr>
              <a:t>Écrire la réponse sur les pointillés.</a:t>
            </a:r>
            <a:endParaRPr lang="fr-FR" i="0" u="none">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11</a:t>
            </a:fld>
            <a:endParaRPr lang="fr-FR"/>
          </a:p>
        </p:txBody>
      </p:sp>
    </p:spTree>
    <p:extLst>
      <p:ext uri="{BB962C8B-B14F-4D97-AF65-F5344CB8AC3E}">
        <p14:creationId xmlns:p14="http://schemas.microsoft.com/office/powerpoint/2010/main" val="1586865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a:latin typeface="Calibri" panose="020F0502020204030204" pitchFamily="34" charset="0"/>
              </a:rPr>
              <a:t>Réponse attendue</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a:latin typeface="Calibri" panose="020F0502020204030204" pitchFamily="34" charset="0"/>
              </a:rPr>
              <a:t>:</a:t>
            </a:r>
            <a:r>
              <a:rPr lang="fr-FR" i="0" u="none">
                <a:latin typeface="Calibri" panose="020F0502020204030204" pitchFamily="34" charset="0"/>
              </a:rPr>
              <a:t> 129,</a:t>
            </a:r>
            <a:r>
              <a:rPr lang="fr-FR" i="0" u="none" baseline="0">
                <a:latin typeface="Calibri" panose="020F0502020204030204" pitchFamily="34" charset="0"/>
              </a:rPr>
              <a:t>12</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a:latin typeface="Calibri" panose="020F0502020204030204" pitchFamily="34" charset="0"/>
              </a:rPr>
              <a:t>€.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12</a:t>
            </a:fld>
            <a:endParaRPr lang="fr-FR"/>
          </a:p>
        </p:txBody>
      </p:sp>
    </p:spTree>
    <p:extLst>
      <p:ext uri="{BB962C8B-B14F-4D97-AF65-F5344CB8AC3E}">
        <p14:creationId xmlns:p14="http://schemas.microsoft.com/office/powerpoint/2010/main" val="17597248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70391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Rose a 36,55</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 dans son portemonnaie. Elle achète un compas qui coute 15,80</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 Combien reste-t-il d’argent à Rose après son achat</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a:latin typeface="Calibri" panose="020F0502020204030204" pitchFamily="34" charset="0"/>
              </a:rPr>
              <a:t>Faire reformuler l’énoncé du problème et identifier ce que l’on cherche à calculer (la somme d’argent qu’il reste à Rose).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Est-ce qu’il lui reste plus d’argent ou moins d’argent après son achat</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 → Moins d’argent.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Pour trouver le montant qu’il reste à Rose, je dois enlever le prix de l’objet que j’achète au montant de départ car c’est ce que je dois donner au vendeur.</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Est-ce que l’on peut trouver la réponse avec un calcul</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 → Oui, il faut calculer 36,55</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 </a:t>
            </a:r>
            <a:r>
              <a:rPr lang="fr-FR" i="1" u="none" baseline="0">
                <a:latin typeface="Calibri" panose="020F0502020204030204" pitchFamily="34" charset="0"/>
              </a:rPr>
              <a:t>15,80</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2</a:t>
            </a:fld>
            <a:endParaRPr lang="fr-FR"/>
          </a:p>
        </p:txBody>
      </p:sp>
    </p:spTree>
    <p:extLst>
      <p:ext uri="{BB962C8B-B14F-4D97-AF65-F5344CB8AC3E}">
        <p14:creationId xmlns:p14="http://schemas.microsoft.com/office/powerpoint/2010/main" val="879479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Pour calculer cette différence, on va commencer par utiliser les pièces et billets du portemonnaie. Réalisez la somme d’argent 36,55</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baseline="0">
                <a:latin typeface="Calibri" panose="020F0502020204030204" pitchFamily="34" charset="0"/>
              </a:rPr>
              <a:t>€ avec le moins de billets et de pièces possible.</a:t>
            </a:r>
            <a:endParaRPr lang="fr-FR" i="1" u="none">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Distribuer 1 porte</a:t>
            </a:r>
            <a:r>
              <a:rPr lang="fr-FR" u="none" baseline="0">
                <a:latin typeface="Calibri" panose="020F0502020204030204" pitchFamily="34" charset="0"/>
              </a:rPr>
              <a:t>monnaie par élève ou par binôme. Le travail en binôme est intéressant dans cette première phase de recherche. </a:t>
            </a:r>
            <a:r>
              <a:rPr lang="fr-FR" u="none">
                <a:latin typeface="Calibri" panose="020F0502020204030204" pitchFamily="34" charset="0"/>
              </a:rPr>
              <a:t>Laisser un temps court de réalisation.</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Interroger un ou plusieurs élèves pour écrire les propositions des élèves pour constituer 36,55</a:t>
            </a:r>
            <a:r>
              <a:rPr lang="fr-FR" b="0" i="0" u="none" strike="noStrike" cap="none">
                <a:solidFill>
                  <a:schemeClr val="dk1"/>
                </a:solidFill>
                <a:effectLst/>
                <a:latin typeface="Calibri" panose="020F0502020204030204" pitchFamily="34" charset="0"/>
                <a:ea typeface="Calibri"/>
                <a:cs typeface="Calibri"/>
                <a:sym typeface="Calibri"/>
              </a:rPr>
              <a:t> </a:t>
            </a:r>
            <a:r>
              <a:rPr lang="fr-FR" u="none" baseline="0">
                <a:latin typeface="Calibri" panose="020F0502020204030204" pitchFamily="34" charset="0"/>
              </a:rPr>
              <a:t>€ dans le cadre, puis engager une discussion si besoin pour identifier les propositions qui ne sont pas optimales. </a:t>
            </a:r>
            <a:endParaRPr lang="fr-FR" u="none">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baseline="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u="none" baseline="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3</a:t>
            </a:fld>
            <a:endParaRPr lang="fr-FR"/>
          </a:p>
        </p:txBody>
      </p:sp>
    </p:spTree>
    <p:extLst>
      <p:ext uri="{BB962C8B-B14F-4D97-AF65-F5344CB8AC3E}">
        <p14:creationId xmlns:p14="http://schemas.microsoft.com/office/powerpoint/2010/main" val="821251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1" u="none">
                <a:latin typeface="Calibri" panose="020F0502020204030204" pitchFamily="34" charset="0"/>
              </a:rPr>
              <a:t>Pour</a:t>
            </a:r>
            <a:r>
              <a:rPr lang="fr-FR" sz="1300" i="1" u="none" baseline="0">
                <a:latin typeface="Calibri" panose="020F0502020204030204" pitchFamily="34" charset="0"/>
              </a:rPr>
              <a:t> composer 36,55</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avec le moins de pièces et de billets possible, v</a:t>
            </a:r>
            <a:r>
              <a:rPr lang="fr-FR" sz="1300" i="1" u="none">
                <a:latin typeface="Calibri" panose="020F0502020204030204" pitchFamily="34" charset="0"/>
              </a:rPr>
              <a:t>ous</a:t>
            </a:r>
            <a:r>
              <a:rPr lang="fr-FR" sz="1300" i="1" u="none" baseline="0">
                <a:latin typeface="Calibri" panose="020F0502020204030204" pitchFamily="34" charset="0"/>
              </a:rPr>
              <a:t> devez avoir les mêmes qu’au tableau.</a:t>
            </a:r>
            <a:r>
              <a:rPr lang="fr-FR" sz="1300" i="0" u="none" baseline="0">
                <a:latin typeface="Calibri" panose="020F0502020204030204" pitchFamily="34" charset="0"/>
              </a:rPr>
              <a:t> Décrire les pièces et billets obtenus.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1" u="none" baseline="0">
                <a:latin typeface="Calibri" panose="020F0502020204030204" pitchFamily="34" charset="0"/>
              </a:rPr>
              <a:t>On doit enlever 15,80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c’est-à-dire 15</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et 80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Vous allez chercher quelques minutes avant qu’on fasse le point ensemble. </a:t>
            </a:r>
            <a:endParaRPr lang="fr-FR" sz="1300" i="0" u="none" baseline="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0" u="none" baseline="0">
                <a:latin typeface="Calibri" panose="020F0502020204030204" pitchFamily="34" charset="0"/>
              </a:rPr>
              <a:t>Laisser un temps de recherche. Circuler et interroger les élèves pour repérer des procédures intéressantes pour la mise en commun.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0" u="none" baseline="0">
                <a:latin typeface="Calibri" panose="020F0502020204030204" pitchFamily="34" charset="0"/>
              </a:rPr>
              <a:t>N’hésitez pas à interrompre la recherche pour faire expliciter la difficulté rencontrée</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 </a:t>
            </a:r>
            <a:r>
              <a:rPr lang="fr-FR" sz="1300" i="1" u="none" baseline="0">
                <a:latin typeface="Calibri" panose="020F0502020204030204" pitchFamily="34" charset="0"/>
              </a:rPr>
              <a:t>il n’y a pas assez de pièces en centimes pour enlever 80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centimes. </a:t>
            </a:r>
            <a:r>
              <a:rPr lang="fr-FR" sz="1300" i="0" u="none" baseline="0">
                <a:latin typeface="Calibri" panose="020F0502020204030204" pitchFamily="34" charset="0"/>
              </a:rPr>
              <a:t>Faire expliciter qu’il y a des centimes que l’on ne voit dans la pièce de 1</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 et dans les billets</a:t>
            </a:r>
            <a:r>
              <a:rPr lang="fr-FR" sz="1300" i="1" u="none" baseline="0">
                <a:latin typeface="Calibri" panose="020F0502020204030204" pitchFamily="34" charset="0"/>
              </a:rPr>
              <a:t>. Il est donc possible de faire apparaitre des centimes en échangeant 1</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contre 100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avec des pièces de 50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de 20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ou encore de 10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selon ce que l’on a besoin d’avoir comme centimes.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0" u="none">
                <a:latin typeface="Calibri" panose="020F0502020204030204" pitchFamily="34" charset="0"/>
              </a:rPr>
              <a:t>Relancer un nouveau temps de recherche,</a:t>
            </a:r>
            <a:r>
              <a:rPr lang="fr-FR" sz="1300" i="0" u="none" baseline="0">
                <a:latin typeface="Calibri" panose="020F0502020204030204" pitchFamily="34" charset="0"/>
              </a:rPr>
              <a:t> p</a:t>
            </a:r>
            <a:r>
              <a:rPr lang="fr-FR" sz="1300" i="0" u="none">
                <a:latin typeface="Calibri" panose="020F0502020204030204" pitchFamily="34" charset="0"/>
              </a:rPr>
              <a:t>uis,</a:t>
            </a:r>
            <a:r>
              <a:rPr lang="fr-FR" sz="1300" i="0" u="none" baseline="0">
                <a:latin typeface="Calibri" panose="020F0502020204030204" pitchFamily="34" charset="0"/>
              </a:rPr>
              <a:t> i</a:t>
            </a:r>
            <a:r>
              <a:rPr lang="fr-FR" sz="1300" i="0" u="none">
                <a:latin typeface="Calibri" panose="020F0502020204030204" pitchFamily="34" charset="0"/>
              </a:rPr>
              <a:t>nterroger</a:t>
            </a:r>
            <a:r>
              <a:rPr lang="fr-FR" sz="1300" i="0" u="none" baseline="0">
                <a:latin typeface="Calibri" panose="020F0502020204030204" pitchFamily="34" charset="0"/>
              </a:rPr>
              <a:t> un élève en lui demandant d’expliciter sa démarche. Expliquer que vous allez barrer au tableau les billets et les pièces qui vont être utilisés pour faire 15,80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0" u="none" baseline="0">
                <a:latin typeface="Calibri" panose="020F0502020204030204" pitchFamily="34" charset="0"/>
              </a:rPr>
              <a:t>→ </a:t>
            </a:r>
            <a:r>
              <a:rPr lang="fr-FR" sz="1300" i="1" u="none" baseline="0">
                <a:latin typeface="Calibri" panose="020F0502020204030204" pitchFamily="34" charset="0"/>
              </a:rPr>
              <a:t>Pour enlever 15</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euros, je barre le billet de 10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et le billet de 5</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Il reste 80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à enlever, je peux enlever 50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a:t>
            </a:r>
            <a:r>
              <a:rPr lang="fr-FR" sz="1300" i="0" u="none" baseline="0">
                <a:latin typeface="Calibri" panose="020F0502020204030204" pitchFamily="34" charset="0"/>
              </a:rPr>
              <a:t>(barrer la pièce de 50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ct)</a:t>
            </a:r>
            <a:r>
              <a:rPr lang="fr-FR" sz="1300" i="1" u="none" baseline="0">
                <a:latin typeface="Calibri" panose="020F0502020204030204" pitchFamily="34" charset="0"/>
              </a:rPr>
              <a:t> mais il manque encore 30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car 50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30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80. Donc, je vais échanger 1</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 </a:t>
            </a:r>
            <a:r>
              <a:rPr lang="fr-FR" sz="1300" i="0" u="none" baseline="0">
                <a:latin typeface="Calibri" panose="020F0502020204030204" pitchFamily="34" charset="0"/>
              </a:rPr>
              <a:t>(barrer la pièce de 1</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 </a:t>
            </a:r>
            <a:r>
              <a:rPr lang="fr-FR" sz="1300" i="1" u="none" baseline="0">
                <a:latin typeface="Calibri" panose="020F0502020204030204" pitchFamily="34" charset="0"/>
              </a:rPr>
              <a:t>contre 1</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pièce de 50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2</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pièces de 20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 et 1</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pièce de 10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1" u="none" baseline="0">
                <a:latin typeface="Calibri" panose="020F0502020204030204" pitchFamily="34" charset="0"/>
              </a:rPr>
              <a:t>ct</a:t>
            </a:r>
            <a:r>
              <a:rPr lang="fr-FR" sz="1300" i="0" u="none" baseline="0">
                <a:latin typeface="Calibri" panose="020F0502020204030204" pitchFamily="34" charset="0"/>
              </a:rPr>
              <a:t> (dessiner les pièces) pour pouvoir barrer 30</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ct.</a:t>
            </a:r>
            <a:endParaRPr lang="fr-FR" sz="1300" i="1" u="none" baseline="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300" i="0" u="none" baseline="0">
                <a:latin typeface="Calibri" panose="020F0502020204030204" pitchFamily="34" charset="0"/>
              </a:rPr>
              <a:t>Compter collectivement la somme d’argent restante et l’écrire sur les pointillés</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 20,75</a:t>
            </a:r>
            <a:r>
              <a:rPr lang="fr-FR" sz="1300" b="0" i="0" u="none" strike="noStrike" cap="none">
                <a:solidFill>
                  <a:schemeClr val="dk1"/>
                </a:solidFill>
                <a:effectLst/>
                <a:latin typeface="Calibri" panose="020F0502020204030204" pitchFamily="34" charset="0"/>
                <a:ea typeface="Calibri"/>
                <a:cs typeface="Calibri"/>
                <a:sym typeface="Calibri"/>
              </a:rPr>
              <a:t> </a:t>
            </a:r>
            <a:r>
              <a:rPr lang="fr-FR" sz="1300" i="0" u="none" baseline="0">
                <a:latin typeface="Calibri" panose="020F0502020204030204" pitchFamily="34" charset="0"/>
              </a:rPr>
              <a: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4</a:t>
            </a:fld>
            <a:endParaRPr lang="fr-FR"/>
          </a:p>
        </p:txBody>
      </p:sp>
    </p:spTree>
    <p:extLst>
      <p:ext uri="{BB962C8B-B14F-4D97-AF65-F5344CB8AC3E}">
        <p14:creationId xmlns:p14="http://schemas.microsoft.com/office/powerpoint/2010/main" val="397165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latin typeface="Calibri" panose="020F0502020204030204" pitchFamily="34" charset="0"/>
              </a:rPr>
              <a:t>Pour calculer</a:t>
            </a:r>
            <a:r>
              <a:rPr lang="fr-FR" i="1" u="none" baseline="0" dirty="0">
                <a:latin typeface="Calibri" panose="020F0502020204030204" pitchFamily="34" charset="0"/>
              </a:rPr>
              <a:t> des différences, on peut le faire avec des pièces et des billets mais c’est long. </a:t>
            </a:r>
            <a:r>
              <a:rPr lang="fr-FR" i="1" u="none" dirty="0">
                <a:latin typeface="Calibri" panose="020F0502020204030204" pitchFamily="34" charset="0"/>
              </a:rPr>
              <a:t>On va essayer de poser la même opération en utilisant ce que l’on sait déjà faire</a:t>
            </a:r>
            <a:r>
              <a:rPr lang="fr-FR" i="1" u="none" baseline="0" dirty="0">
                <a:latin typeface="Calibri" panose="020F0502020204030204" pitchFamily="34" charset="0"/>
              </a:rPr>
              <a:t>. On doit </a:t>
            </a:r>
            <a:r>
              <a:rPr lang="fr-FR" i="1" u="none" dirty="0">
                <a:latin typeface="Calibri" panose="020F0502020204030204" pitchFamily="34" charset="0"/>
              </a:rPr>
              <a:t>retrouver le même résultat</a:t>
            </a:r>
            <a:r>
              <a:rPr lang="fr-FR" i="0" u="none" dirty="0">
                <a:latin typeface="Calibri" panose="020F0502020204030204" pitchFamily="34" charset="0"/>
              </a:rPr>
              <a:t>. </a:t>
            </a:r>
            <a:r>
              <a:rPr lang="fr-FR" i="1" u="none" dirty="0">
                <a:latin typeface="Calibri" panose="020F0502020204030204" pitchFamily="34" charset="0"/>
              </a:rPr>
              <a:t>Vous</a:t>
            </a:r>
            <a:r>
              <a:rPr lang="fr-FR" i="1" u="none" baseline="0" dirty="0">
                <a:latin typeface="Calibri" panose="020F0502020204030204" pitchFamily="34" charset="0"/>
              </a:rPr>
              <a:t> allez d’abord juste poser l’opération en essayant de vous aider de ce que vous savez déjà faire.</a:t>
            </a:r>
            <a:endParaRPr lang="fr-FR" i="0" u="none" dirty="0">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dirty="0">
                <a:latin typeface="Calibri" panose="020F0502020204030204" pitchFamily="34" charset="0"/>
              </a:rPr>
              <a:t>Laisser quelques secondes de travail sur l’ardoise. Interroger un élève et poser l’opération sous sa dictée. Verbaliser que les virgules doivent être alignées pour que les unités d’euros soient alignées avec des unités d’euros et les centimes avec les centimes.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dirty="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5</a:t>
            </a:fld>
            <a:endParaRPr lang="fr-FR"/>
          </a:p>
        </p:txBody>
      </p:sp>
    </p:spTree>
    <p:extLst>
      <p:ext uri="{BB962C8B-B14F-4D97-AF65-F5344CB8AC3E}">
        <p14:creationId xmlns:p14="http://schemas.microsoft.com/office/powerpoint/2010/main" val="107105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a:latin typeface="Calibri" panose="020F0502020204030204" pitchFamily="34" charset="0"/>
              </a:rPr>
              <a:t>Réponse attendue</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a:latin typeface="Calibri" panose="020F0502020204030204" pitchFamily="34" charset="0"/>
              </a:rPr>
              <a:t>:</a:t>
            </a:r>
            <a:r>
              <a:rPr lang="fr-FR" i="0" u="none">
                <a:latin typeface="Calibri" panose="020F0502020204030204" pitchFamily="34" charset="0"/>
              </a:rPr>
              <a:t> 20,75</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a:latin typeface="Calibri" panose="020F0502020204030204" pitchFamily="34" charset="0"/>
              </a:rPr>
              <a:t>€.</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a:latin typeface="Calibri" panose="020F0502020204030204" pitchFamily="34" charset="0"/>
              </a:rPr>
              <a:t>Pour calculer une différence avec des nombres à virgule, on procède comme avec des nombres sans virgule qu’on appelle des nombres entiers, on commence par poser en alignant bien les chiffres des mêmes unités de numération :</a:t>
            </a:r>
            <a:r>
              <a:rPr lang="fr-FR" i="1" baseline="0">
                <a:latin typeface="Calibri" panose="020F0502020204030204" pitchFamily="34" charset="0"/>
              </a:rPr>
              <a:t> les dizaines d’euros sous les dizaines d’euros, les unités d’euros sous les unités d’euros, les dizaines de centimes sous les dizaines de centimes et</a:t>
            </a:r>
            <a:r>
              <a:rPr lang="fr-FR" i="1" u="none" baseline="0">
                <a:latin typeface="Calibri" panose="020F0502020204030204" pitchFamily="34" charset="0"/>
              </a:rPr>
              <a:t> les unités de centimes sous les unités de centimes.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Ensuite,</a:t>
            </a:r>
            <a:r>
              <a:rPr lang="fr-FR" i="1">
                <a:latin typeface="Calibri" panose="020F0502020204030204" pitchFamily="34" charset="0"/>
              </a:rPr>
              <a:t> on calcule en commençant par soustraire les plus petits, tout à droite (ici les centimes d’euros).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latin typeface="Calibri" panose="020F0502020204030204" pitchFamily="34" charset="0"/>
                <a:ea typeface="Calibri"/>
                <a:sym typeface="Calibri"/>
              </a:rPr>
              <a:t>5 est plus grand que 0, donc on peut calculer 5</a:t>
            </a:r>
            <a:r>
              <a:rPr lang="fr-FR" b="0" i="0" u="none" strike="noStrike" cap="none">
                <a:solidFill>
                  <a:schemeClr val="dk1"/>
                </a:solidFill>
                <a:effectLst/>
                <a:latin typeface="Calibri" panose="020F0502020204030204" pitchFamily="34" charset="0"/>
                <a:ea typeface="Calibri"/>
                <a:cs typeface="Calibri"/>
                <a:sym typeface="Calibri"/>
              </a:rPr>
              <a:t> </a:t>
            </a:r>
            <a:r>
              <a:rPr lang="fr-FR" i="1">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0, ça fait 5. </a:t>
            </a:r>
            <a:r>
              <a:rPr lang="fr-FR" b="0" i="0" u="none" strike="noStrike" cap="none">
                <a:solidFill>
                  <a:schemeClr val="dk1"/>
                </a:solidFill>
                <a:latin typeface="Calibri" panose="020F0502020204030204" pitchFamily="34" charset="0"/>
                <a:ea typeface="Calibri"/>
                <a:sym typeface="Calibri"/>
              </a:rPr>
              <a:t>Écrire le 5 </a:t>
            </a:r>
            <a:r>
              <a:rPr lang="fr-FR" b="0" i="0" u="none" strike="noStrike" cap="none" baseline="0">
                <a:solidFill>
                  <a:schemeClr val="dk1"/>
                </a:solidFill>
                <a:latin typeface="Calibri" panose="020F0502020204030204" pitchFamily="34" charset="0"/>
                <a:ea typeface="Calibri"/>
                <a:sym typeface="Calibri"/>
              </a:rPr>
              <a:t>sous les unités de centimes</a:t>
            </a:r>
            <a:r>
              <a:rPr lang="fr-FR" b="0" i="1" u="none" strike="noStrike" cap="none" baseline="0">
                <a:solidFill>
                  <a:schemeClr val="dk1"/>
                </a:solidFill>
                <a:latin typeface="Calibri" panose="020F0502020204030204" pitchFamily="34" charset="0"/>
                <a:ea typeface="Calibri"/>
                <a:sym typeface="Calibri"/>
              </a:rPr>
              <a:t>.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latin typeface="Calibri" panose="020F0502020204030204" pitchFamily="34" charset="0"/>
                <a:ea typeface="Calibri"/>
                <a:sym typeface="Calibri"/>
              </a:rPr>
              <a:t>On passe aux dizaines de centimes. 5 est plus petit que 8, donc on ne peut pas calculer 5</a:t>
            </a:r>
            <a:r>
              <a:rPr lang="fr-FR" b="0" i="0" u="none" strike="noStrike" cap="none">
                <a:solidFill>
                  <a:schemeClr val="dk1"/>
                </a:solidFill>
                <a:effectLst/>
                <a:latin typeface="Calibri" panose="020F0502020204030204" pitchFamily="34" charset="0"/>
                <a:ea typeface="Calibri"/>
                <a:cs typeface="Calibri"/>
                <a:sym typeface="Calibri"/>
              </a:rPr>
              <a:t> </a:t>
            </a:r>
            <a:r>
              <a:rPr lang="fr-FR" i="1">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8. On va donc casser une des 6</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unités</a:t>
            </a:r>
            <a:r>
              <a:rPr lang="fr-FR" b="0" i="1" u="none" strike="noStrike" cap="none" baseline="0">
                <a:solidFill>
                  <a:schemeClr val="dk1"/>
                </a:solidFill>
                <a:latin typeface="Calibri" panose="020F0502020204030204" pitchFamily="34" charset="0"/>
                <a:ea typeface="Calibri"/>
                <a:sym typeface="Calibri"/>
              </a:rPr>
              <a:t> d’euros</a:t>
            </a:r>
            <a:r>
              <a:rPr lang="fr-FR" b="0" i="1" u="none" strike="noStrike" cap="none">
                <a:solidFill>
                  <a:schemeClr val="dk1"/>
                </a:solidFill>
                <a:latin typeface="Calibri" panose="020F0502020204030204" pitchFamily="34" charset="0"/>
                <a:ea typeface="Calibri"/>
                <a:sym typeface="Calibri"/>
              </a:rPr>
              <a:t> de 36 pour l’échanger contre 10</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dizaines de centimes </a:t>
            </a:r>
            <a:r>
              <a:rPr lang="fr-FR" b="0" i="0" u="none" strike="noStrike" cap="none">
                <a:solidFill>
                  <a:schemeClr val="dk1"/>
                </a:solidFill>
                <a:latin typeface="Calibri" panose="020F0502020204030204" pitchFamily="34" charset="0"/>
                <a:ea typeface="Calibri"/>
                <a:sym typeface="Calibri"/>
              </a:rPr>
              <a:t>(</a:t>
            </a:r>
            <a:r>
              <a:rPr lang="fr-FR" b="0" i="0" u="none" strike="noStrike" cap="none" baseline="0">
                <a:solidFill>
                  <a:schemeClr val="dk1"/>
                </a:solidFill>
                <a:latin typeface="Calibri" panose="020F0502020204030204" pitchFamily="34" charset="0"/>
                <a:ea typeface="Calibri"/>
                <a:sym typeface="Calibri"/>
              </a:rPr>
              <a:t>réaliser la manipulation avec le matériel au tableau si besoin</a:t>
            </a:r>
            <a:r>
              <a:rPr lang="fr-FR" b="0" i="0" u="none" strike="noStrike" cap="none">
                <a:solidFill>
                  <a:schemeClr val="dk1"/>
                </a:solidFill>
                <a:latin typeface="Calibri" panose="020F0502020204030204" pitchFamily="34" charset="0"/>
                <a:ea typeface="Calibri"/>
                <a:sym typeface="Calibri"/>
              </a:rPr>
              <a:t>). </a:t>
            </a:r>
            <a:r>
              <a:rPr lang="fr-FR" b="0" i="1" u="none" strike="noStrike" cap="none">
                <a:solidFill>
                  <a:schemeClr val="dk1"/>
                </a:solidFill>
                <a:latin typeface="Calibri" panose="020F0502020204030204" pitchFamily="34" charset="0"/>
                <a:ea typeface="Calibri"/>
                <a:sym typeface="Calibri"/>
              </a:rPr>
              <a:t>On barre le 6 et on écrit un 5 au-dessus (car il reste 5</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unités d’euros). On a alors 10</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5</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dizaines de centimes, c’est-à-dire 15</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dizaines de centimes. On écrit le 1 devant le 5, à la même taille que le 5. </a:t>
            </a:r>
            <a:r>
              <a:rPr lang="fr-FR" b="0" i="0" u="none" strike="noStrike" cap="none">
                <a:solidFill>
                  <a:schemeClr val="dk1"/>
                </a:solidFill>
                <a:latin typeface="Calibri" panose="020F0502020204030204" pitchFamily="34" charset="0"/>
                <a:ea typeface="Calibri"/>
                <a:sym typeface="Calibri"/>
              </a:rPr>
              <a:t>Mettre l’arc de cercle au-dessus du 15. </a:t>
            </a:r>
            <a:r>
              <a:rPr lang="fr-FR" b="0" i="1" u="none" strike="noStrike" cap="none">
                <a:solidFill>
                  <a:schemeClr val="dk1"/>
                </a:solidFill>
                <a:latin typeface="Calibri" panose="020F0502020204030204" pitchFamily="34" charset="0"/>
                <a:ea typeface="Calibri"/>
                <a:sym typeface="Calibri"/>
              </a:rPr>
              <a:t>On peut désormais calculer 15</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8</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7. On écrit 7 dans la partie des</a:t>
            </a:r>
            <a:r>
              <a:rPr lang="fr-FR" b="0" i="1" u="none" strike="noStrike" cap="none" baseline="0">
                <a:solidFill>
                  <a:schemeClr val="dk1"/>
                </a:solidFill>
                <a:latin typeface="Calibri" panose="020F0502020204030204" pitchFamily="34" charset="0"/>
                <a:ea typeface="Calibri"/>
                <a:sym typeface="Calibri"/>
              </a:rPr>
              <a:t> dizaines de centimes. </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u="none" baseline="0"/>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6</a:t>
            </a:fld>
            <a:endParaRPr lang="fr-FR"/>
          </a:p>
        </p:txBody>
      </p:sp>
    </p:spTree>
    <p:extLst>
      <p:ext uri="{BB962C8B-B14F-4D97-AF65-F5344CB8AC3E}">
        <p14:creationId xmlns:p14="http://schemas.microsoft.com/office/powerpoint/2010/main" val="505882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9D3A1-A5B6-59A6-B12D-6665BCBEA78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F6C4C99-FD13-3B50-51AD-6940114A3101}"/>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1CE054E-3C58-9EA4-C082-788ACE94C19E}"/>
              </a:ext>
            </a:extLst>
          </p:cNvPr>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latin typeface="Calibri" panose="020F0502020204030204" pitchFamily="34" charset="0"/>
                <a:ea typeface="Calibri"/>
                <a:sym typeface="Calibri"/>
              </a:rPr>
              <a:t>Puis, on passe aux chiffres des unités</a:t>
            </a:r>
            <a:r>
              <a:rPr lang="fr-FR" b="0" i="1" u="none" strike="noStrike" cap="none" baseline="0">
                <a:solidFill>
                  <a:schemeClr val="dk1"/>
                </a:solidFill>
                <a:latin typeface="Calibri" panose="020F0502020204030204" pitchFamily="34" charset="0"/>
                <a:ea typeface="Calibri"/>
                <a:sym typeface="Calibri"/>
              </a:rPr>
              <a:t> d’euros</a:t>
            </a:r>
            <a:r>
              <a:rPr lang="fr-FR" b="0" i="1" u="none" strike="noStrike" cap="none">
                <a:solidFill>
                  <a:schemeClr val="dk1"/>
                </a:solidFill>
                <a:latin typeface="Calibri" panose="020F0502020204030204" pitchFamily="34" charset="0"/>
                <a:ea typeface="Calibri"/>
                <a:sym typeface="Calibri"/>
              </a:rPr>
              <a:t> : 5 unités moins 5 unités. 5</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5</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a:solidFill>
                  <a:schemeClr val="dk1"/>
                </a:solidFill>
                <a:latin typeface="Calibri" panose="020F0502020204030204" pitchFamily="34" charset="0"/>
                <a:ea typeface="Calibri"/>
                <a:sym typeface="Calibri"/>
              </a:rPr>
              <a:t>0. On écrit le 0 dans la partie des unités. On</a:t>
            </a:r>
            <a:r>
              <a:rPr lang="fr-FR" b="0" i="1" u="none" strike="noStrike" cap="none" baseline="0">
                <a:solidFill>
                  <a:schemeClr val="dk1"/>
                </a:solidFill>
                <a:latin typeface="Calibri" panose="020F0502020204030204" pitchFamily="34" charset="0"/>
                <a:ea typeface="Calibri"/>
                <a:sym typeface="Calibri"/>
              </a:rPr>
              <a:t> termine avec les dizaines : 3</a:t>
            </a:r>
            <a:r>
              <a:rPr lang="fr-FR" b="0" i="0" u="none" strike="noStrike" cap="none">
                <a:solidFill>
                  <a:schemeClr val="dk1"/>
                </a:solidFill>
                <a:effectLst/>
                <a:latin typeface="Calibri" panose="020F0502020204030204" pitchFamily="34" charset="0"/>
                <a:ea typeface="Calibri"/>
                <a:cs typeface="Calibri"/>
                <a:sym typeface="Calibri"/>
              </a:rPr>
              <a:t> </a:t>
            </a:r>
            <a:r>
              <a:rPr lang="fr-FR" i="1" u="none">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baseline="0">
                <a:solidFill>
                  <a:schemeClr val="dk1"/>
                </a:solidFill>
                <a:latin typeface="Calibri" panose="020F0502020204030204" pitchFamily="34" charset="0"/>
                <a:ea typeface="Calibri"/>
                <a:sym typeface="Calibri"/>
              </a:rPr>
              <a:t>1</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baseline="0">
                <a:solidFill>
                  <a:schemeClr val="dk1"/>
                </a:solidFill>
                <a:latin typeface="Calibri" panose="020F0502020204030204" pitchFamily="34" charset="0"/>
                <a:ea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baseline="0">
                <a:solidFill>
                  <a:schemeClr val="dk1"/>
                </a:solidFill>
                <a:latin typeface="Calibri" panose="020F0502020204030204" pitchFamily="34" charset="0"/>
                <a:ea typeface="Calibri"/>
                <a:sym typeface="Calibri"/>
              </a:rPr>
              <a:t>2. On écrit le 2 dans la partie des dizaines d’euros.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latin typeface="Calibri" panose="020F0502020204030204" pitchFamily="34" charset="0"/>
                <a:ea typeface="Calibri"/>
                <a:cs typeface="Arial"/>
                <a:sym typeface="Calibri"/>
              </a:rPr>
              <a:t>Faire énoncer le résultat par un élève. 36,55</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strike="noStrike" cap="none">
                <a:solidFill>
                  <a:schemeClr val="dk1"/>
                </a:solidFill>
                <a:latin typeface="Calibri" panose="020F0502020204030204" pitchFamily="34" charset="0"/>
                <a:ea typeface="Calibri"/>
                <a:cs typeface="Arial"/>
                <a:sym typeface="Calibri"/>
              </a:rPr>
              <a:t>€ </a:t>
            </a:r>
            <a:r>
              <a:rPr lang="fr-FR" i="1">
                <a:latin typeface="Calibri" panose="020F0502020204030204" pitchFamily="34" charset="0"/>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strike="noStrike" cap="none">
                <a:solidFill>
                  <a:schemeClr val="dk1"/>
                </a:solidFill>
                <a:latin typeface="Calibri" panose="020F0502020204030204" pitchFamily="34" charset="0"/>
                <a:ea typeface="Calibri"/>
                <a:cs typeface="Arial"/>
                <a:sym typeface="Calibri"/>
              </a:rPr>
              <a:t>15,80</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strike="noStrike" cap="none">
                <a:solidFill>
                  <a:schemeClr val="dk1"/>
                </a:solidFill>
                <a:latin typeface="Calibri" panose="020F0502020204030204" pitchFamily="34" charset="0"/>
                <a:ea typeface="Calibri"/>
                <a:cs typeface="Arial"/>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strike="noStrike" cap="none">
                <a:solidFill>
                  <a:schemeClr val="dk1"/>
                </a:solidFill>
                <a:latin typeface="Calibri" panose="020F0502020204030204" pitchFamily="34" charset="0"/>
                <a:ea typeface="Calibri"/>
                <a:cs typeface="Arial"/>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strike="noStrike" cap="none">
                <a:solidFill>
                  <a:schemeClr val="dk1"/>
                </a:solidFill>
                <a:latin typeface="Calibri" panose="020F0502020204030204" pitchFamily="34" charset="0"/>
                <a:ea typeface="Calibri"/>
                <a:cs typeface="Arial"/>
                <a:sym typeface="Calibri"/>
              </a:rPr>
              <a:t>?</a:t>
            </a:r>
            <a:r>
              <a:rPr lang="fr-FR" b="0" i="1" u="none" strike="noStrike" cap="none">
                <a:solidFill>
                  <a:schemeClr val="dk1"/>
                </a:solidFill>
                <a:latin typeface="Calibri" panose="020F0502020204030204" pitchFamily="34" charset="0"/>
                <a:ea typeface="Calibri"/>
                <a:cs typeface="Arial"/>
                <a:sym typeface="Calibri"/>
              </a:rPr>
              <a:t> → 20,75</a:t>
            </a:r>
            <a:r>
              <a:rPr lang="fr-FR" b="0" i="0" u="none" strike="noStrike" cap="none">
                <a:solidFill>
                  <a:schemeClr val="dk1"/>
                </a:solidFill>
                <a:effectLst/>
                <a:latin typeface="Calibri" panose="020F0502020204030204" pitchFamily="34" charset="0"/>
                <a:ea typeface="Calibri"/>
                <a:cs typeface="Calibri"/>
                <a:sym typeface="Calibri"/>
              </a:rPr>
              <a:t> </a:t>
            </a:r>
            <a:r>
              <a:rPr lang="fr-FR" b="0" i="1" u="none" strike="noStrike" cap="none" baseline="0">
                <a:solidFill>
                  <a:schemeClr val="dk1"/>
                </a:solidFill>
                <a:latin typeface="Calibri" panose="020F0502020204030204" pitchFamily="34" charset="0"/>
                <a:ea typeface="Calibri"/>
                <a:cs typeface="Arial"/>
                <a:sym typeface="Calibri"/>
              </a:rPr>
              <a:t>€</a:t>
            </a:r>
            <a:r>
              <a:rPr lang="fr-FR" b="0" i="1" u="none" strike="noStrike" cap="none">
                <a:solidFill>
                  <a:schemeClr val="dk1"/>
                </a:solidFill>
                <a:latin typeface="Calibri" panose="020F0502020204030204" pitchFamily="34" charset="0"/>
                <a:ea typeface="Calibri"/>
                <a:cs typeface="Arial"/>
                <a:sym typeface="Calibri"/>
              </a:rPr>
              <a:t>. </a:t>
            </a:r>
            <a:r>
              <a:rPr lang="fr-FR" b="0" i="0" u="none" strike="noStrike" cap="none">
                <a:solidFill>
                  <a:schemeClr val="dk1"/>
                </a:solidFill>
                <a:latin typeface="Calibri" panose="020F0502020204030204" pitchFamily="34" charset="0"/>
                <a:ea typeface="Calibri"/>
                <a:cs typeface="Arial"/>
                <a:sym typeface="Calibri"/>
              </a:rPr>
              <a:t>L’écrire sur les pointillés.</a:t>
            </a:r>
          </a:p>
        </p:txBody>
      </p:sp>
      <p:sp>
        <p:nvSpPr>
          <p:cNvPr id="4" name="Espace réservé du numéro de diapositive 3">
            <a:extLst>
              <a:ext uri="{FF2B5EF4-FFF2-40B4-BE49-F238E27FC236}">
                <a16:creationId xmlns:a16="http://schemas.microsoft.com/office/drawing/2014/main" id="{68208DCE-B17F-E41A-70DA-5E18B779A902}"/>
              </a:ext>
            </a:extLst>
          </p:cNvPr>
          <p:cNvSpPr>
            <a:spLocks noGrp="1"/>
          </p:cNvSpPr>
          <p:nvPr>
            <p:ph type="sldNum" sz="quarter" idx="10"/>
          </p:nvPr>
        </p:nvSpPr>
        <p:spPr/>
        <p:txBody>
          <a:bodyPr/>
          <a:lstStyle/>
          <a:p>
            <a:fld id="{0F5038E3-B7CF-455E-96F4-A4DE1B143443}" type="slidenum">
              <a:rPr lang="fr-FR" smtClean="0"/>
              <a:pPr/>
              <a:t>7</a:t>
            </a:fld>
            <a:endParaRPr lang="fr-FR"/>
          </a:p>
        </p:txBody>
      </p:sp>
    </p:spTree>
    <p:extLst>
      <p:ext uri="{BB962C8B-B14F-4D97-AF65-F5344CB8AC3E}">
        <p14:creationId xmlns:p14="http://schemas.microsoft.com/office/powerpoint/2010/main" val="3492754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u="none">
                <a:latin typeface="Calibri" panose="020F0502020204030204" pitchFamily="34" charset="0"/>
              </a:rPr>
              <a:t>Vous</a:t>
            </a:r>
            <a:r>
              <a:rPr lang="fr-FR" b="0" i="1" u="none" baseline="0">
                <a:latin typeface="Calibri" panose="020F0502020204030204" pitchFamily="34" charset="0"/>
              </a:rPr>
              <a:t> allez maintenant vous entrainer à poser des soustractions et à calculer des différences.</a:t>
            </a:r>
            <a:endParaRPr lang="fr-FR" b="0" i="1" u="none">
              <a:latin typeface="Calibri" panose="020F0502020204030204" pitchFamily="34" charset="0"/>
            </a:endParaRP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a:latin typeface="Calibri" panose="020F0502020204030204" pitchFamily="34" charset="0"/>
              </a:rPr>
              <a:t>Faire lire la soustraction et la poser en suivant les instructions d’un élève. Inviter les élèves à faire de même sur leur ardoise et à calculer la différence sur leur ardoise. Valider d’un signe discret de la tête. Circuler pour aider les élèves. Proposer aux élèves d’utiliser le portemonnaie si besoin (réaliser la somme d’argent 12,93</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baseline="0">
                <a:latin typeface="Calibri" panose="020F0502020204030204" pitchFamily="34" charset="0"/>
              </a:rPr>
              <a:t>€ puis enlever 1,35</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baseline="0">
                <a:latin typeface="Calibri" panose="020F0502020204030204" pitchFamily="34" charset="0"/>
              </a:rPr>
              <a:t>€ en cassant des unités de numération si besoin). </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a:latin typeface="Calibri" panose="020F0502020204030204" pitchFamily="34" charset="0"/>
              </a:rPr>
              <a:t>Réponse attendue</a:t>
            </a:r>
            <a:r>
              <a:rPr lang="fr-FR" b="0" i="0" u="none" strike="noStrike" cap="none">
                <a:solidFill>
                  <a:schemeClr val="dk1"/>
                </a:solidFill>
                <a:effectLst/>
                <a:latin typeface="Calibri" panose="020F0502020204030204" pitchFamily="34" charset="0"/>
                <a:ea typeface="Calibri"/>
                <a:cs typeface="Calibri"/>
                <a:sym typeface="Calibri"/>
              </a:rPr>
              <a:t> </a:t>
            </a:r>
            <a:r>
              <a:rPr lang="fr-FR" b="0" i="0" u="none">
                <a:latin typeface="Calibri" panose="020F0502020204030204" pitchFamily="34" charset="0"/>
              </a:rPr>
              <a:t>:</a:t>
            </a:r>
            <a:r>
              <a:rPr lang="fr-FR" i="0" u="none">
                <a:latin typeface="Calibri" panose="020F0502020204030204" pitchFamily="34" charset="0"/>
              </a:rPr>
              <a:t> 11,58</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a:latin typeface="Calibri" panose="020F0502020204030204" pitchFamily="34" charset="0"/>
              </a:rPr>
              <a:t>€.</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baseline="0">
                <a:latin typeface="Calibri" panose="020F0502020204030204" pitchFamily="34" charset="0"/>
              </a:rPr>
              <a:t>Interroger un élève, écrire en suivant ses instructions et faire valider par d’autres élèves, d’abord pour poser correctement la soustraction, puis, pour calculer la différence. Compléter les pointillés.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u="none"/>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8</a:t>
            </a:fld>
            <a:endParaRPr lang="fr-FR"/>
          </a:p>
        </p:txBody>
      </p:sp>
    </p:spTree>
    <p:extLst>
      <p:ext uri="{BB962C8B-B14F-4D97-AF65-F5344CB8AC3E}">
        <p14:creationId xmlns:p14="http://schemas.microsoft.com/office/powerpoint/2010/main" val="1957225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u="none">
                <a:latin typeface="Calibri" panose="020F0502020204030204" pitchFamily="34" charset="0"/>
              </a:rPr>
              <a:t>Même démarche.</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a:latin typeface="Calibri" panose="020F0502020204030204" pitchFamily="34" charset="0"/>
              </a:rPr>
              <a:t>Réponse attendue</a:t>
            </a:r>
            <a:r>
              <a:rPr lang="fr-FR" b="1" i="0" u="none" strike="noStrike" cap="none">
                <a:solidFill>
                  <a:schemeClr val="dk1"/>
                </a:solidFill>
                <a:effectLst/>
                <a:latin typeface="Calibri" panose="020F0502020204030204" pitchFamily="34" charset="0"/>
                <a:ea typeface="Calibri"/>
                <a:cs typeface="Calibri"/>
                <a:sym typeface="Calibri"/>
              </a:rPr>
              <a:t> </a:t>
            </a:r>
            <a:r>
              <a:rPr lang="fr-FR" b="0" i="0" u="none">
                <a:latin typeface="Calibri" panose="020F0502020204030204" pitchFamily="34" charset="0"/>
              </a:rPr>
              <a:t>:</a:t>
            </a:r>
            <a:r>
              <a:rPr lang="fr-FR" b="1" i="0" u="none">
                <a:latin typeface="Calibri" panose="020F0502020204030204" pitchFamily="34" charset="0"/>
              </a:rPr>
              <a:t> </a:t>
            </a:r>
            <a:r>
              <a:rPr lang="fr-FR" i="0" u="none">
                <a:latin typeface="Calibri" panose="020F0502020204030204" pitchFamily="34" charset="0"/>
              </a:rPr>
              <a:t>22,17</a:t>
            </a:r>
            <a:r>
              <a:rPr lang="fr-FR" b="0" i="0" u="none" strike="noStrike" cap="none">
                <a:solidFill>
                  <a:schemeClr val="dk1"/>
                </a:solidFill>
                <a:effectLst/>
                <a:latin typeface="Calibri" panose="020F0502020204030204" pitchFamily="34" charset="0"/>
                <a:ea typeface="Calibri"/>
                <a:cs typeface="Calibri"/>
                <a:sym typeface="Calibri"/>
              </a:rPr>
              <a:t> </a:t>
            </a:r>
            <a:r>
              <a:rPr lang="fr-FR" i="0" u="none">
                <a:latin typeface="Calibri" panose="020F0502020204030204" pitchFamily="34" charset="0"/>
              </a:rPr>
              <a: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9</a:t>
            </a:fld>
            <a:endParaRPr lang="fr-FR"/>
          </a:p>
        </p:txBody>
      </p:sp>
    </p:spTree>
    <p:extLst>
      <p:ext uri="{BB962C8B-B14F-4D97-AF65-F5344CB8AC3E}">
        <p14:creationId xmlns:p14="http://schemas.microsoft.com/office/powerpoint/2010/main" val="16866211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659A7594-2AB9-2B2F-961E-CB85207D8045}"/>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a:solidFill>
                  <a:schemeClr val="bg1"/>
                </a:solidFill>
              </a:rPr>
              <a:t>80. Soustraire des montants en euros</a:t>
            </a:r>
            <a:endParaRPr>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E40A7BC9-F9E6-5F29-3C3F-002547FEF2E3}"/>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FC66F18-A079-78F1-3934-F444AF41661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30525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E09AD10-D9B5-2011-D8B8-747759B5DD3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52B3F727-754B-FE98-3DA1-ABECABC0FA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30200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85356395-F48B-9459-0492-37FB7E5D57A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37F4EE78-5EB5-5C7B-F2AF-C51A6AED034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98674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F8BB0987-68C1-37A0-13FE-211C17DED73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6501F11-49E9-511B-D9EC-1A9293EC0B0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2A178EF3-C88D-92D8-EE7A-4CC420D370CC}"/>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2C0CD29-9AF7-D447-0A45-80069CCD3EA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89A8FCD-BA40-6845-A9C8-21029CAA688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C822EE6-C417-7E4B-9087-6710E0C3307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3DF44D75-ACB7-2168-6131-7423DDE6246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746ACEC-3443-4E5A-65F4-118D826F4D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30CB74A-629F-2144-A0A3-D28574138BD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97589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B5C0F2F7-92C0-0323-4488-7F4C8925D4A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811167A-1EA2-1013-C0AA-823A431DD26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177A0E8F-82A2-C2B7-E7E2-0EA52669A07F}"/>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5176292B-D82B-5EAE-076F-FBEA02246738}"/>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5CFB8088-0539-42CB-E8FE-62E7AC53D15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68734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0F390DF1-E969-9A0A-2FAD-E7BE645DDFAD}"/>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82DFD9E-E7EB-A405-73B9-3399F0ADDC8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173C5D8-7D99-3AE6-0B63-A796B02221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3351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1AA3B602-6A85-F6EF-9A8D-B421B77FA29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53C7BCE-25E9-29AA-27C6-9AF9D33862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29306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EAB81F8-45CE-1826-0C84-8A83D7AACF0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94EAE22-0333-2C4A-C5A0-85E6206F6F8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16139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F35FF9AD-AF94-3565-962D-92B98979670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FC426014-68B3-E4A2-F785-D11856D74D6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6197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139BD-182E-21A2-3396-4B620EF591A6}"/>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FDCA1A09-6D1F-3E4F-5A82-874749CD64D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C2A16F8D-D36E-4016-03F2-631812F904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8380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157E62F2-75DE-6B76-F075-06E62E46BC9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56EA5418-CE4B-9821-EAD5-1466AB0C1B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3706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0442BC83-496B-16C3-083E-BC480E63F2A4}"/>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6E808CE-A2A1-00E5-D5FD-5050F77323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2619948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A4B348-4EC9-46AC-B473-3113F4DD58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B6929A-325D-48F6-9877-191C169E6107}">
  <ds:schemaRefs>
    <ds:schemaRef ds:uri="http://purl.org/dc/dcmitype/"/>
    <ds:schemaRef ds:uri="http://www.w3.org/XML/1998/namespace"/>
    <ds:schemaRef ds:uri="http://schemas.microsoft.com/office/2006/metadata/properties"/>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27f64e36-29aa-44d5-a3e0-06242cad7d4d"/>
    <ds:schemaRef ds:uri="cd84cc96-e4f0-4e7f-873a-a508fb658c41"/>
    <ds:schemaRef ds:uri="http://purl.org/dc/terms/"/>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1296</Words>
  <Application>Microsoft Office PowerPoint</Application>
  <PresentationFormat>Affichage à l'écran (4:3)</PresentationFormat>
  <Paragraphs>51</Paragraphs>
  <Slides>18</Slides>
  <Notes>18</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18</vt:i4>
      </vt:variant>
    </vt:vector>
  </HeadingPairs>
  <TitlesOfParts>
    <vt:vector size="26" baseType="lpstr">
      <vt:lpstr>Arial</vt:lpstr>
      <vt:lpstr>Calibri</vt:lpstr>
      <vt:lpstr>Calibri Light</vt:lpstr>
      <vt:lpstr>Verdana</vt:lpstr>
      <vt:lpstr>Thème Office</vt:lpstr>
      <vt:lpstr>1_Thème Office</vt:lpstr>
      <vt:lpstr>3_Thème Office</vt:lpstr>
      <vt:lpstr>7_Thème Office</vt:lpstr>
      <vt:lpstr>80. Soustraire des montants en euros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2026-01-21T13:27:17Z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