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62" r:id="rId5"/>
  </p:sldMasterIdLst>
  <p:notesMasterIdLst>
    <p:notesMasterId r:id="rId24"/>
  </p:notesMasterIdLst>
  <p:sldIdLst>
    <p:sldId id="299" r:id="rId6"/>
    <p:sldId id="318" r:id="rId7"/>
    <p:sldId id="325" r:id="rId8"/>
    <p:sldId id="338" r:id="rId9"/>
    <p:sldId id="409" r:id="rId10"/>
    <p:sldId id="403" r:id="rId11"/>
    <p:sldId id="404" r:id="rId12"/>
    <p:sldId id="405" r:id="rId13"/>
    <p:sldId id="406" r:id="rId14"/>
    <p:sldId id="408" r:id="rId15"/>
    <p:sldId id="407" r:id="rId16"/>
    <p:sldId id="365" r:id="rId17"/>
    <p:sldId id="399" r:id="rId18"/>
    <p:sldId id="400" r:id="rId19"/>
    <p:sldId id="401" r:id="rId20"/>
    <p:sldId id="402" r:id="rId21"/>
    <p:sldId id="286" r:id="rId22"/>
    <p:sldId id="298" r:id="rId2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4" roundtripDataSignature="AMtx7mj+FK/MfLF0IDfqG5L8po0Fto38n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1BF5A0C-B0EB-839A-131C-955373972CF5}" name="LE BOT SANDRA" initials="SL" userId="S::SLEBOT@editions-hatier.fr::5fe4e071-d3f4-40df-970f-ee8fcf898346" providerId="AD"/>
  <p188:author id="{6E47C18F-DDAE-EA39-9B3A-D5582A6DAE9D}" name="pauline.negrellion" initials="pa" userId="S::pauline.negrellion_gmail.com#ext#@hachette.onmicrosoft.com::9fb65b54-3bbd-4994-b3cf-42d8602c7eef" providerId="AD"/>
  <p188:author id="{CB410498-00AA-A716-1E6C-E42B11846246}" name="jennifer riviere" initials="jr" userId="77148290420568c5" providerId="Windows Live"/>
  <p188:author id="{A731B9A7-FB2F-8BD0-97C6-EA6906EE8F3B}" name="Justine Taillade" initials="JT" userId="Justine Taillade" providerId="None"/>
  <p188:author id="{99B08BAC-A5CC-5B93-C974-BC3036FFCE66}" name="yaelb06" initials="ya" userId="S::yaelb06_yahoo.fr#ext#@hachette.onmicrosoft.com::178ef0ed-7e4d-4a1d-b478-d626cbda7b77" providerId="AD"/>
  <p188:author id="{4CF84EDD-95CE-3E5E-4B94-06DB52278683}" name="Christophe Dracos" initials="CD" userId="S::cri.dracos_outlook.fr#ext#@hachette.onmicrosoft.com::9a339485-cc17-450e-b56d-f2edc49cae5a" providerId="AD"/>
  <p188:author id="{3AE103E3-5B5D-9446-BE1D-82E47926AE64}" name="LEMAIRE LOUHANNE" initials="LL" userId="S::LLEMAIRE@editions-hatier.fr::a1b6b622-126c-424e-b556-9693f133b9e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aël Fernandez" initials="" lastIdx="2" clrIdx="0"/>
  <p:cmAuthor id="1" name="Pauline Negrel-Lion" initials="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A9BC0A-DF8A-4815-B135-904D65B8A36B}" v="1" dt="2026-01-19T11:01:49.8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7070" autoAdjust="0"/>
  </p:normalViewPr>
  <p:slideViewPr>
    <p:cSldViewPr snapToGrid="0">
      <p:cViewPr>
        <p:scale>
          <a:sx n="66" d="100"/>
          <a:sy n="66" d="100"/>
        </p:scale>
        <p:origin x="2904" y="246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55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5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54" Type="http://customschemas.google.com/relationships/presentationmetadata" Target="meta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8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57" Type="http://schemas.openxmlformats.org/officeDocument/2006/relationships/viewProps" Target="viewProps.xml"/><Relationship Id="rId61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6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5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/>
            <a:r>
              <a:rPr lang="fr-FR" sz="1200" b="0" i="1" u="none" strike="noStrike" kern="1200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Aujourd’hui, nous allons revoir les compléments à une centaine supérieure, puis nous calculerons des compléments à un millier supérieur. Vous pourrez vous appuyer sur des schémas.</a:t>
            </a:r>
            <a:endParaRPr lang="fr-FR" dirty="0"/>
          </a:p>
        </p:txBody>
      </p:sp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F42024-85C4-A490-4C77-C089447FAB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868700C-3C13-5FF1-C1E7-5F4CD46180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9AEE024-408C-F14A-1DAF-CB719509A5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0" i="1" dirty="0">
                <a:latin typeface="Calibri" panose="020F0502020204030204" pitchFamily="34" charset="0"/>
              </a:rPr>
              <a:t>Essayez de tracer seul le schéma, ou de n’écrire que les résultats de chaque étape sur votre ardoise.</a:t>
            </a:r>
          </a:p>
          <a:p>
            <a:pPr marL="0"/>
            <a:r>
              <a:rPr lang="fr-FR" b="1" i="0" dirty="0">
                <a:latin typeface="Calibri" panose="020F0502020204030204" pitchFamily="34" charset="0"/>
              </a:rPr>
              <a:t>Réponse attendue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0" dirty="0">
                <a:latin typeface="Calibri" panose="020F0502020204030204" pitchFamily="34" charset="0"/>
              </a:rPr>
              <a:t>:</a:t>
            </a:r>
            <a:r>
              <a:rPr lang="fr-FR" b="1" i="0" dirty="0">
                <a:latin typeface="Calibri" panose="020F0502020204030204" pitchFamily="34" charset="0"/>
              </a:rPr>
              <a:t> </a:t>
            </a:r>
            <a:r>
              <a:rPr lang="fr-FR" i="0" dirty="0">
                <a:latin typeface="Calibri" panose="020F0502020204030204" pitchFamily="34" charset="0"/>
              </a:rPr>
              <a:t>6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477.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BF43854-480F-B1C1-E3C2-4867796641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6693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5C70A-0404-0BF4-A3F0-597F3B47ED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AEF7D61-2012-B194-E72E-5206978D26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C1355FB-DE23-B3C2-C1EF-9B5608429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0" dirty="0">
                <a:latin typeface="Calibri" panose="020F0502020204030204" pitchFamily="34" charset="0"/>
              </a:rPr>
              <a:t>Lors du retour collectif, commencer par faire verbaliser la commutativité de l’addition. </a:t>
            </a:r>
          </a:p>
          <a:p>
            <a:pPr marL="0"/>
            <a:r>
              <a:rPr lang="fr-FR" i="0" dirty="0">
                <a:latin typeface="Calibri" panose="020F0502020204030204" pitchFamily="34" charset="0"/>
              </a:rPr>
              <a:t>Remplir le schéma sous la dictée des élèves.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0D3E5B-E964-02DD-FC4C-3B30042256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8338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80651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55900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45038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962848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590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7" name="Google Shape;377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81" name="Google Shape;1081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FBA3C-183A-CB38-9A08-1D089D056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C065DD7-D5BF-0239-7E35-4A375DBF44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A88C645-A028-9B10-DF60-46E8022536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On va commencer par chercher à atteindre une centaine supérieure. Pour cela, vous allez devoir utiliser deux procédures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: l’appui sur des résultats connus par cœur, ainsi que vos connaissances sur les unités de numération.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F321DF3-463E-EEAC-25CD-31AE740CF8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3611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818AA0-BAE7-F2EF-7284-94BBC3603B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C05CCE7-635F-3BDE-E2D7-83CA5E43DE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35FCE94-5670-CFC0-D335-00EADB7B56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1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Combien faut-il ajouter à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435 pour obtenir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900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? Écrivez la réponse sur votre ardoise.</a:t>
            </a:r>
          </a:p>
          <a:p>
            <a:pPr marL="0"/>
            <a:r>
              <a:rPr lang="fr-FR" b="1" i="0" dirty="0">
                <a:latin typeface="Calibri" panose="020F0502020204030204" pitchFamily="34" charset="0"/>
              </a:rPr>
              <a:t>Distribuer la fiche photocopiable n°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1" i="0" dirty="0">
                <a:latin typeface="Calibri" panose="020F0502020204030204" pitchFamily="34" charset="0"/>
              </a:rPr>
              <a:t>32 plastifiée </a:t>
            </a:r>
            <a:r>
              <a:rPr lang="fr-FR" i="0" dirty="0">
                <a:latin typeface="Calibri" panose="020F0502020204030204" pitchFamily="34" charset="0"/>
              </a:rPr>
              <a:t>pour les élèves qui en auraient besoin. 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Inviter les élèves à tracer seuls le schéma sur leur ardoise et inciter ceux qui en sont capable à écrire uniquement les résultats intermédiaires.</a:t>
            </a:r>
            <a:r>
              <a:rPr lang="fr-FR" i="0" dirty="0">
                <a:latin typeface="Calibri" panose="020F0502020204030204" pitchFamily="34" charset="0"/>
              </a:rPr>
              <a:t> 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Réponse attendue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</a:t>
            </a:r>
            <a:r>
              <a:rPr lang="fr-FR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fr-FR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465. </a:t>
            </a:r>
            <a:endParaRPr lang="fr-FR" i="0" dirty="0">
              <a:latin typeface="Calibri" panose="020F0502020204030204" pitchFamily="34" charset="0"/>
            </a:endParaRPr>
          </a:p>
          <a:p>
            <a:pPr marL="0"/>
            <a:r>
              <a:rPr lang="fr-FR" dirty="0">
                <a:effectLst/>
                <a:latin typeface="Calibri" panose="020F0502020204030204" pitchFamily="34" charset="0"/>
              </a:rPr>
              <a:t>Laisser un temps de recherche, puis interroger les élèves en leur demandant d'expliquer leur procédure. </a:t>
            </a:r>
          </a:p>
          <a:p>
            <a:pPr marL="0"/>
            <a:r>
              <a:rPr lang="fr-FR" i="1" dirty="0">
                <a:latin typeface="Calibri" panose="020F0502020204030204" pitchFamily="34" charset="0"/>
              </a:rPr>
              <a:t>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435, c’est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milliers, 4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centaines restantes, 3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dizaines restantes et 5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unités restantes</a:t>
            </a:r>
            <a:r>
              <a:rPr lang="fr-FR" i="0" dirty="0">
                <a:latin typeface="Calibri" panose="020F0502020204030204" pitchFamily="34" charset="0"/>
              </a:rPr>
              <a:t>. </a:t>
            </a:r>
            <a:r>
              <a:rPr lang="fr-FR" i="1" dirty="0">
                <a:latin typeface="Calibri" panose="020F0502020204030204" pitchFamily="34" charset="0"/>
              </a:rPr>
              <a:t>Je veux avoir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900, c’est-à-dire le même nombre de milliers mais 9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centaines restantes. Je vais d’abord à la dizaine juste après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435. Quelle est cette dizaine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? →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440 </a:t>
            </a:r>
            <a:r>
              <a:rPr lang="fr-FR" i="0" dirty="0">
                <a:latin typeface="Calibri" panose="020F0502020204030204" pitchFamily="34" charset="0"/>
              </a:rPr>
              <a:t>(écrire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440 dans la 2</a:t>
            </a:r>
            <a:r>
              <a:rPr lang="fr-FR" i="0" baseline="30000" dirty="0">
                <a:latin typeface="Calibri" panose="020F0502020204030204" pitchFamily="34" charset="0"/>
              </a:rPr>
              <a:t>e</a:t>
            </a:r>
            <a:r>
              <a:rPr lang="fr-FR" i="0" dirty="0">
                <a:latin typeface="Calibri" panose="020F0502020204030204" pitchFamily="34" charset="0"/>
              </a:rPr>
              <a:t> case du schéma le schéma). </a:t>
            </a:r>
          </a:p>
          <a:p>
            <a:pPr marL="0"/>
            <a:r>
              <a:rPr lang="fr-FR" i="1" dirty="0">
                <a:latin typeface="Calibri" panose="020F0502020204030204" pitchFamily="34" charset="0"/>
              </a:rPr>
              <a:t>Combien dois-je ajouter à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435 pour arriver à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440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? → 5, parce que 5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+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5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=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10, alors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435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+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5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=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440 </a:t>
            </a:r>
            <a:r>
              <a:rPr lang="fr-FR" i="0" dirty="0">
                <a:latin typeface="Calibri" panose="020F0502020204030204" pitchFamily="34" charset="0"/>
              </a:rPr>
              <a:t>(si besoin montrer le bond entre 35 et 40 sur la file numérique de la classe, puis, écrire 5 sur les pointillés au-dessus de la flèche entre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435 et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440). 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>
                <a:latin typeface="Calibri" panose="020F0502020204030204" pitchFamily="34" charset="0"/>
              </a:rPr>
              <a:t>Maintenant qu’on est arrivé à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440, je veux aller à la centaine juste après. Quelle est cette centaine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? →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500 </a:t>
            </a:r>
            <a:r>
              <a:rPr lang="fr-FR" i="0" dirty="0">
                <a:latin typeface="Calibri" panose="020F0502020204030204" pitchFamily="34" charset="0"/>
              </a:rPr>
              <a:t>(écrire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500 dans la 3</a:t>
            </a:r>
            <a:r>
              <a:rPr lang="fr-FR" i="0" baseline="30000" dirty="0">
                <a:latin typeface="Calibri" panose="020F0502020204030204" pitchFamily="34" charset="0"/>
              </a:rPr>
              <a:t>e</a:t>
            </a:r>
            <a:r>
              <a:rPr lang="fr-FR" i="0" dirty="0">
                <a:latin typeface="Calibri" panose="020F0502020204030204" pitchFamily="34" charset="0"/>
              </a:rPr>
              <a:t> case du schéma). </a:t>
            </a:r>
            <a:r>
              <a:rPr lang="fr-FR" i="1" dirty="0">
                <a:latin typeface="Calibri" panose="020F0502020204030204" pitchFamily="34" charset="0"/>
              </a:rPr>
              <a:t>Combien dois-je ajouter à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440 pour arriver à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500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? →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a 4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dizaines restantes et on veut compléter jusqu'à 10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dizaines pour former une nouvelle centaine. On sait que 4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+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6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=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1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10. </a:t>
            </a:r>
            <a:r>
              <a:rPr lang="fr-FR" i="1" dirty="0">
                <a:latin typeface="Calibri" panose="020F0502020204030204" pitchFamily="34" charset="0"/>
              </a:rPr>
              <a:t>Il faut donc ajouter 6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dizaines, c’est-à-dire 60 </a:t>
            </a:r>
            <a:r>
              <a:rPr lang="fr-FR" i="0" dirty="0">
                <a:latin typeface="Calibri" panose="020F0502020204030204" pitchFamily="34" charset="0"/>
              </a:rPr>
              <a:t>(écrire 60 sur les pointillés au-dessus de la flèche entre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440 et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500). </a:t>
            </a:r>
          </a:p>
          <a:p>
            <a:pPr marL="0"/>
            <a:r>
              <a:rPr lang="fr-FR" i="1" dirty="0">
                <a:latin typeface="Calibri" panose="020F0502020204030204" pitchFamily="34" charset="0"/>
              </a:rPr>
              <a:t>Enfin, combien dois-je ajouter à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500 pour arriver à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900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? →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500, c’est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milliers et 5c et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900, c’est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milliers et 9c. On sait que 5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+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4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=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9, donc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500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+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4c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=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900. Il faut ajouter 4c, c’est-à-dire 400 </a:t>
            </a:r>
            <a:r>
              <a:rPr lang="fr-FR" i="0" dirty="0">
                <a:latin typeface="Calibri" panose="020F0502020204030204" pitchFamily="34" charset="0"/>
              </a:rPr>
              <a:t>(l’écrire sur les derniers pointillés au-dessus de la flèche entre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500 et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900).</a:t>
            </a:r>
          </a:p>
          <a:p>
            <a:pPr marL="0"/>
            <a:r>
              <a:rPr lang="fr-FR" i="1" dirty="0">
                <a:latin typeface="Calibri" panose="020F0502020204030204" pitchFamily="34" charset="0"/>
              </a:rPr>
              <a:t>On a donc ajouté 5, puis 60, puis 400. Combien faut-il ajouter à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435 pour arriver à 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900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? →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5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+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60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+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400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=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1" dirty="0">
                <a:latin typeface="Calibri" panose="020F0502020204030204" pitchFamily="34" charset="0"/>
              </a:rPr>
              <a:t>465 </a:t>
            </a:r>
            <a:r>
              <a:rPr lang="fr-FR" i="0" dirty="0">
                <a:latin typeface="Calibri" panose="020F0502020204030204" pitchFamily="34" charset="0"/>
              </a:rPr>
              <a:t>(écrire 465 sur les pointillés de l’opération en haut).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BCCD3BD-30DF-2586-2FB4-B173B5B998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3784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D60FA9-7668-C578-C0FB-ED3E0C361D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FC09252-01A2-9E5D-CD44-A8194E4708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66E92A4-105D-DEAF-4811-C779E50B39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>
                <a:latin typeface="Calibri" panose="020F0502020204030204" pitchFamily="34" charset="0"/>
              </a:rPr>
              <a:t>Même démarche.</a:t>
            </a:r>
          </a:p>
          <a:p>
            <a:pPr marL="0"/>
            <a:r>
              <a:rPr lang="fr-FR" b="1" i="0" dirty="0">
                <a:latin typeface="Calibri" panose="020F0502020204030204" pitchFamily="34" charset="0"/>
              </a:rPr>
              <a:t>Réponse attendue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0" dirty="0">
                <a:latin typeface="Calibri" panose="020F0502020204030204" pitchFamily="34" charset="0"/>
              </a:rPr>
              <a:t>:</a:t>
            </a:r>
            <a:r>
              <a:rPr lang="fr-FR" b="1" i="0" dirty="0">
                <a:latin typeface="Calibri" panose="020F0502020204030204" pitchFamily="34" charset="0"/>
              </a:rPr>
              <a:t> </a:t>
            </a:r>
            <a:r>
              <a:rPr lang="fr-FR" i="0" dirty="0">
                <a:latin typeface="Calibri" panose="020F0502020204030204" pitchFamily="34" charset="0"/>
              </a:rPr>
              <a:t>543. </a:t>
            </a:r>
          </a:p>
          <a:p>
            <a:pPr marL="0"/>
            <a:r>
              <a:rPr lang="fr-FR" i="0" dirty="0">
                <a:latin typeface="Calibri" panose="020F0502020204030204" pitchFamily="34" charset="0"/>
              </a:rPr>
              <a:t>Rappeler que dans l’addition, on peut changer l’ordre des nombres, le résultat reste le même. Pour trouver la réponse de cette opération on peut donc plutôt calculer 8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157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+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…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=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8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700.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07B546-74B9-D82E-D566-403357470D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4694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FF9FC9-3AF9-722F-E46D-72138D2A31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C1DF379-6248-B872-EAFD-A227267ACA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9C31642-2D47-D7DC-D0CB-5E2F8988D6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0" i="1" dirty="0">
                <a:latin typeface="Calibri" panose="020F0502020204030204" pitchFamily="34" charset="0"/>
              </a:rPr>
              <a:t>Essayez de tracer seul le schéma, ou de n’écrire que les résultats de chaque étape sur votre ardoise.</a:t>
            </a:r>
          </a:p>
          <a:p>
            <a:pPr marL="0"/>
            <a:r>
              <a:rPr lang="fr-FR" b="1" i="0" dirty="0">
                <a:latin typeface="Calibri" panose="020F0502020204030204" pitchFamily="34" charset="0"/>
              </a:rPr>
              <a:t>Réponse attendue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0" dirty="0">
                <a:latin typeface="Calibri" panose="020F0502020204030204" pitchFamily="34" charset="0"/>
              </a:rPr>
              <a:t>:</a:t>
            </a:r>
            <a:r>
              <a:rPr lang="fr-FR" b="1" i="0" dirty="0">
                <a:latin typeface="Calibri" panose="020F0502020204030204" pitchFamily="34" charset="0"/>
              </a:rPr>
              <a:t> </a:t>
            </a:r>
            <a:r>
              <a:rPr lang="fr-FR" i="0" dirty="0">
                <a:latin typeface="Calibri" panose="020F0502020204030204" pitchFamily="34" charset="0"/>
              </a:rPr>
              <a:t>789.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A5EECA-D9A1-E22C-C6D8-A064873E9F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327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C2636E-0366-ACCE-5589-193B0E6CFE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5F70E72-A795-D3EF-9881-63F4305CEE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C5F8174-5886-0392-85C7-71119C4033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0" dirty="0">
                <a:latin typeface="Calibri" panose="020F0502020204030204" pitchFamily="34" charset="0"/>
              </a:rPr>
              <a:t>Lors du retour collectif, remplir le schéma sous la dictée des élèves.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D1235E8-FD23-B491-657D-75B917C0CC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9455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2FAD3B-8D63-072E-2122-261F2AD1C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4A05AB7-82DD-8813-E6E0-ED10E955DB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C6067CF-7CC1-064A-C805-4A0FD1A145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i="1" dirty="0">
                <a:latin typeface="Calibri" panose="020F0502020204030204" pitchFamily="34" charset="0"/>
              </a:rPr>
              <a:t>On va continuer mais cette fois-ci on veut atteindre un millier supérieur ! Pour cela, vous utiliserez toujours la même procédure, en procédant par étapes, en complétant à la dizaine, à la centaine, et au millier supérieurs, puis en ajoutant les milliers nécessaires.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CE77712-B2D7-7E01-EC4A-B39A1EB9CD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02884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B6DCC9-1677-F3AA-8D93-3341DCC6B8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8D39B56-52B1-2071-9C19-08893C1F29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AC3184A-BB87-7BE8-778D-76A7390C63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1" i="0" dirty="0">
                <a:latin typeface="Calibri" panose="020F0502020204030204" pitchFamily="34" charset="0"/>
              </a:rPr>
              <a:t>Distribuer la fiche photocopiable n°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1" i="0" dirty="0">
                <a:latin typeface="Calibri" panose="020F0502020204030204" pitchFamily="34" charset="0"/>
              </a:rPr>
              <a:t>79 plastifiée </a:t>
            </a:r>
            <a:r>
              <a:rPr lang="fr-FR" i="0" dirty="0">
                <a:latin typeface="Calibri" panose="020F0502020204030204" pitchFamily="34" charset="0"/>
              </a:rPr>
              <a:t>pour les élèves qui en auraient besoin. </a:t>
            </a:r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Réponse attendue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:</a:t>
            </a:r>
            <a:r>
              <a:rPr lang="fr-FR" b="1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 </a:t>
            </a:r>
            <a:r>
              <a:rPr lang="fr-FR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2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/>
                <a:sym typeface="Calibri"/>
              </a:rPr>
              <a:t>358. </a:t>
            </a:r>
          </a:p>
          <a:p>
            <a:pPr marL="0"/>
            <a:r>
              <a:rPr lang="fr-FR" i="0" dirty="0">
                <a:latin typeface="Calibri" panose="020F0502020204030204" pitchFamily="34" charset="0"/>
              </a:rPr>
              <a:t>Lors du retour collectif, faire verbaliser toutes les étapes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: de 4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642 à 4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650, à 4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700, à 5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000 puis à 7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000.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6155ACC-1731-30D8-A7AA-9432849BE3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0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74D19-D563-07C2-3041-3133848237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69E67C3-CA9D-247D-B67E-11FE026E2C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DB0F03A-016F-2A61-A918-2091A24709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/>
            <a:r>
              <a:rPr lang="fr-FR" b="1" i="0" dirty="0">
                <a:latin typeface="Calibri" panose="020F0502020204030204" pitchFamily="34" charset="0"/>
              </a:rPr>
              <a:t>Réponse attendue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b="0" i="0" dirty="0">
                <a:latin typeface="Calibri" panose="020F0502020204030204" pitchFamily="34" charset="0"/>
              </a:rPr>
              <a:t>:</a:t>
            </a:r>
            <a:r>
              <a:rPr lang="fr-FR" b="1" i="0" dirty="0">
                <a:latin typeface="Calibri" panose="020F0502020204030204" pitchFamily="34" charset="0"/>
              </a:rPr>
              <a:t> </a:t>
            </a:r>
            <a:r>
              <a:rPr lang="fr-FR" i="0" dirty="0">
                <a:latin typeface="Calibri" panose="020F0502020204030204" pitchFamily="34" charset="0"/>
              </a:rPr>
              <a:t>3</a:t>
            </a:r>
            <a:r>
              <a:rPr lang="fr-FR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 </a:t>
            </a:r>
            <a:r>
              <a:rPr lang="fr-FR" i="0" dirty="0">
                <a:latin typeface="Calibri" panose="020F0502020204030204" pitchFamily="34" charset="0"/>
              </a:rPr>
              <a:t>906.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6C7DBE7-94DB-8FA3-3044-CFBF250584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82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3312F75D-4240-820A-91D6-33DCF02D5C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fr-FR"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>
  <p:cSld name="1_Titre et contenu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92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92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9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" name="Google Shape;30;p9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67840" y="1734532"/>
            <a:ext cx="2131447" cy="1660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9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84788" y="4580462"/>
            <a:ext cx="1897549" cy="97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3"/>
          <p:cNvSpPr/>
          <p:nvPr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39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49" y="0"/>
            <a:ext cx="6162581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5AE12C4-B456-45A6-A54A-1DC6E079BE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427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1_Vid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40"/>
          <p:cNvSpPr txBox="1"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Exercice des champions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74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1"/>
            <a:ext cx="6029608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FFB1A13-B56B-495C-A63E-82765F4EE0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795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42"/>
          <p:cNvSpPr txBox="1"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03" name="Google Shape;103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>
  <p:cSld name="Titre et contenu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50"/>
          <p:cNvSpPr txBox="1">
            <a:spLocks noGrp="1"/>
          </p:cNvSpPr>
          <p:nvPr>
            <p:ph type="title"/>
          </p:nvPr>
        </p:nvSpPr>
        <p:spPr>
          <a:xfrm>
            <a:off x="72468" y="0"/>
            <a:ext cx="4113032" cy="476673"/>
          </a:xfrm>
          <a:prstGeom prst="rect">
            <a:avLst/>
          </a:prstGeom>
          <a:solidFill>
            <a:srgbClr val="61C4D1"/>
          </a:solidFill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50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50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66" r:id="rId4"/>
    <p:sldLayoutId id="2147483667" r:id="rId5"/>
    <p:sldLayoutId id="2147483668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Google Shape;96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Google Shape;97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Google Shape;98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"/>
          <p:cNvSpPr txBox="1">
            <a:spLocks noGrp="1"/>
          </p:cNvSpPr>
          <p:nvPr>
            <p:ph type="ctrTitle"/>
          </p:nvPr>
        </p:nvSpPr>
        <p:spPr>
          <a:xfrm>
            <a:off x="685800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lvl="0">
              <a:buSzPct val="100000"/>
            </a:pPr>
            <a:r>
              <a:rPr lang="fr-FR" dirty="0"/>
              <a:t>79. LES NOMBRES JUSQU’À 10 000</a:t>
            </a:r>
            <a:br>
              <a:rPr lang="fr-FR" dirty="0"/>
            </a:br>
            <a:r>
              <a:rPr lang="fr-FR" b="1" i="0" u="none" strike="noStrike" dirty="0">
                <a:solidFill>
                  <a:srgbClr val="FFFFFF"/>
                </a:solidFill>
                <a:effectLst/>
                <a:latin typeface="Verdana" panose="020B0604030504040204" pitchFamily="34" charset="0"/>
              </a:rPr>
              <a:t>Calculer le complément à une </a:t>
            </a:r>
            <a:r>
              <a:rPr lang="fr-FR" dirty="0">
                <a:solidFill>
                  <a:srgbClr val="FFFFFF"/>
                </a:solidFill>
                <a:latin typeface="Verdana" panose="020B0604030504040204" pitchFamily="34" charset="0"/>
              </a:rPr>
              <a:t>centaine </a:t>
            </a:r>
            <a:br>
              <a:rPr lang="fr-FR" dirty="0">
                <a:solidFill>
                  <a:srgbClr val="FFFFFF"/>
                </a:solidFill>
                <a:latin typeface="Verdana" panose="020B0604030504040204" pitchFamily="34" charset="0"/>
              </a:rPr>
            </a:br>
            <a:r>
              <a:rPr lang="fr-FR" b="1" i="0" u="none" strike="noStrike" dirty="0">
                <a:solidFill>
                  <a:srgbClr val="FFFFFF"/>
                </a:solidFill>
                <a:effectLst/>
                <a:latin typeface="Verdana" panose="020B0604030504040204" pitchFamily="34" charset="0"/>
              </a:rPr>
              <a:t>ou à un millier supérieur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89A260-8DD3-843D-48EF-3202FE652A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26A10413-5E5E-3542-224B-0063724BC31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413179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E28703-A0D1-8FEC-BFC8-8C41FC171E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CD22FA1B-567C-BFB9-2905-8C1E3B74749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166553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360C9C5-2923-840E-CCDC-0933DB62C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2B6D87-396C-2E7C-2647-5948432D6F1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02E5CFD-82C3-788B-E1E3-FDA408D39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1BBA058-8F66-F06E-F957-9AC6963BB82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503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7DA2D9D-95B3-E2BC-B7CE-B25BB75DA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4345667-D8A8-FB4B-DCF6-8BC1D6B7CB2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248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770B2249-CA8D-B67D-2CF6-88F05EF67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308965D-A232-302E-7BEF-07D0FD3F844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400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9FAF167-9A8C-CE76-89E5-C772062D0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4FDEF7A-1CC5-E1F9-1677-CEAFF527DB4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4624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A130D06-06DD-EBA6-538B-F5FFBF095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15A1765-4630-1B59-4E8A-2E5C8A36B74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DD203954-4841-2203-FE1C-7708F5BBC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38A6654-18CE-0CEC-1D22-67EAD48DCCB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CCB39E-3007-96BA-3BC2-68F1F0413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C11C29FE-C5BD-8904-11DA-3A8AEB26182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394966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0417CF-8412-4A7B-B211-73B6792D68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BAD236F6-8202-F6E8-294E-E7148D7CCD4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589587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5D8C8-22B4-2968-3A4E-8CC97DDC2B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Espace réservé du contenu 17">
            <a:extLst>
              <a:ext uri="{FF2B5EF4-FFF2-40B4-BE49-F238E27FC236}">
                <a16:creationId xmlns:a16="http://schemas.microsoft.com/office/drawing/2014/main" id="{D94D78BD-C3B4-4B2B-461B-C351749708A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345683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56EDBC-7CF4-57D7-D122-876D643F1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426E5CF6-52E6-2D94-AD20-8E3386E17D3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84701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3E5B1-F554-67B0-D799-15BE42F65E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space réservé du contenu 11">
            <a:extLst>
              <a:ext uri="{FF2B5EF4-FFF2-40B4-BE49-F238E27FC236}">
                <a16:creationId xmlns:a16="http://schemas.microsoft.com/office/drawing/2014/main" id="{E7EDCDD7-FAEB-CF4E-B383-65146B5A788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441937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6664C2-E24F-93F5-7BAA-9708DFF05E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Espace réservé du contenu 12">
            <a:extLst>
              <a:ext uri="{FF2B5EF4-FFF2-40B4-BE49-F238E27FC236}">
                <a16:creationId xmlns:a16="http://schemas.microsoft.com/office/drawing/2014/main" id="{188AF1F1-E2C2-BE14-61D1-8E7A2A3284E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829181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5C7D1C-0769-316F-03B0-CB8FEFCEE3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A06CFB9D-F5A6-909C-50BE-6CAA995E932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669943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2EC5F7-BF92-49DF-2234-0DDC1A5CE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CAE6F6FA-2CC4-7373-9860-FA25E4F906F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62216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ée un document." ma:contentTypeScope="" ma:versionID="d2a4d304f9eba7db6f6d654a13bd391d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71534a0f5dfc871d7eed7645144f7fa1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3446C3-98B1-4714-8721-0CA97016C0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9DFB0DB-D2D1-47D1-8EA2-B8D497D03C71}">
  <ds:schemaRefs>
    <ds:schemaRef ds:uri="http://schemas.microsoft.com/office/2006/metadata/properties"/>
    <ds:schemaRef ds:uri="27f64e36-29aa-44d5-a3e0-06242cad7d4d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cd84cc96-e4f0-4e7f-873a-a508fb658c41"/>
    <ds:schemaRef ds:uri="http://schemas.microsoft.com/office/2006/documentManagement/types"/>
    <ds:schemaRef ds:uri="http://www.w3.org/XML/1998/namespace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C89612B-610F-4108-AE17-62FD1A5616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783</Words>
  <Application>Microsoft Office PowerPoint</Application>
  <PresentationFormat>Affichage à l'écran (4:3)</PresentationFormat>
  <Paragraphs>43</Paragraphs>
  <Slides>18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18</vt:i4>
      </vt:variant>
    </vt:vector>
  </HeadingPairs>
  <TitlesOfParts>
    <vt:vector size="23" baseType="lpstr">
      <vt:lpstr>Arial</vt:lpstr>
      <vt:lpstr>Calibri</vt:lpstr>
      <vt:lpstr>Verdana</vt:lpstr>
      <vt:lpstr>Thème Office</vt:lpstr>
      <vt:lpstr>3_Thème Office</vt:lpstr>
      <vt:lpstr>79. LES NOMBRES JUSQU’À 10 000 Calculer le complément à une centaine  ou à un millier supérieur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Éditions Hatier</dc:creator>
  <cp:lastModifiedBy>LE BOT SANDRA</cp:lastModifiedBy>
  <cp:revision>3</cp:revision>
  <dcterms:created xsi:type="dcterms:W3CDTF">2022-01-07T11:15:07Z</dcterms:created>
  <dcterms:modified xsi:type="dcterms:W3CDTF">2026-01-21T11:14:57Z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