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27"/>
  </p:notesMasterIdLst>
  <p:sldIdLst>
    <p:sldId id="256" r:id="rId8"/>
    <p:sldId id="315" r:id="rId9"/>
    <p:sldId id="323" r:id="rId10"/>
    <p:sldId id="324" r:id="rId11"/>
    <p:sldId id="325" r:id="rId12"/>
    <p:sldId id="326" r:id="rId13"/>
    <p:sldId id="327" r:id="rId14"/>
    <p:sldId id="318" r:id="rId15"/>
    <p:sldId id="328" r:id="rId16"/>
    <p:sldId id="329" r:id="rId17"/>
    <p:sldId id="330" r:id="rId18"/>
    <p:sldId id="331" r:id="rId19"/>
    <p:sldId id="332" r:id="rId20"/>
    <p:sldId id="333" r:id="rId21"/>
    <p:sldId id="285" r:id="rId22"/>
    <p:sldId id="309" r:id="rId23"/>
    <p:sldId id="311" r:id="rId24"/>
    <p:sldId id="298" r:id="rId25"/>
    <p:sldId id="287"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ri.dracos@outlook.fr" initials="c"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B63D"/>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4B69CB-01CD-4EC6-9A0E-54C0FB6875CD}" v="1" dt="2026-01-19T11:00:51.1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54" autoAdjust="0"/>
    <p:restoredTop sz="70702" autoAdjust="0"/>
  </p:normalViewPr>
  <p:slideViewPr>
    <p:cSldViewPr snapToGrid="0">
      <p:cViewPr varScale="1">
        <p:scale>
          <a:sx n="78" d="100"/>
          <a:sy n="78" d="100"/>
        </p:scale>
        <p:origin x="1662" y="90"/>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a:t>
            </a:r>
            <a:r>
              <a:rPr lang="fr-FR" i="1" baseline="0" dirty="0"/>
              <a:t> décrire et construire des solides.</a:t>
            </a:r>
            <a:endParaRPr lang="fr-F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un cube.</a:t>
            </a:r>
            <a:endParaRPr lang="fr-FR" b="1" i="0" baseline="0" dirty="0">
              <a:latin typeface="Calibri" panose="020F0502020204030204" pitchFamily="34" charset="0"/>
            </a:endParaRPr>
          </a:p>
          <a:p>
            <a:pPr marL="0"/>
            <a:r>
              <a:rPr lang="fr-FR" i="0" baseline="0" dirty="0">
                <a:latin typeface="Calibri" panose="020F0502020204030204" pitchFamily="34" charset="0"/>
              </a:rPr>
              <a:t>Compléter les pointillés sous la dictée d’un élève qui épelle une à une les lettres du mot.</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9899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Même démarche.</a:t>
            </a:r>
            <a:endParaRPr lang="fr-FR"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4195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une pyramide avec une base carrée.</a:t>
            </a:r>
            <a:endParaRPr lang="fr-FR" b="1"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58933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b="0" i="0" baseline="0"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34841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1" i="0" baseline="0" dirty="0">
                <a:latin typeface="Calibri" panose="020F0502020204030204" pitchFamily="34" charset="0"/>
              </a:rPr>
              <a:t>Réponse attendue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b="0" i="0" baseline="0" dirty="0">
                <a:latin typeface="Calibri" panose="020F0502020204030204" pitchFamily="34" charset="0"/>
              </a:rPr>
              <a:t>: un pavé droit.</a:t>
            </a:r>
            <a:endParaRPr lang="fr-FR" b="1" i="0" baseline="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26230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89561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8407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extLst>
      <p:ext uri="{BB962C8B-B14F-4D97-AF65-F5344CB8AC3E}">
        <p14:creationId xmlns:p14="http://schemas.microsoft.com/office/powerpoint/2010/main" val="1182854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latin typeface="Calibri" panose="020F0502020204030204" pitchFamily="34" charset="0"/>
              </a:rPr>
              <a:t>On va commencer par décrire des solides. </a:t>
            </a:r>
            <a:endParaRPr lang="fr-FR" i="1"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773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Voici un solide, réalisé avec de la pâte à modeler (ou de la pâte adhésive) et des bâtonnets. </a:t>
            </a:r>
            <a:r>
              <a:rPr lang="fr-FR" i="0" baseline="0" dirty="0">
                <a:latin typeface="Calibri" panose="020F0502020204030204" pitchFamily="34" charset="0"/>
              </a:rPr>
              <a:t>Pointer les sommets et les arêtes sans les nommer. </a:t>
            </a:r>
            <a:endParaRPr lang="fr-FR" i="1" baseline="0" dirty="0">
              <a:latin typeface="Calibri" panose="020F0502020204030204" pitchFamily="34" charset="0"/>
            </a:endParaRPr>
          </a:p>
          <a:p>
            <a:pPr marL="0"/>
            <a:r>
              <a:rPr lang="fr-FR" i="1" baseline="0" dirty="0">
                <a:latin typeface="Calibri" panose="020F0502020204030204" pitchFamily="34" charset="0"/>
              </a:rPr>
              <a:t>Quel est ce solide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Un pavé droit.</a:t>
            </a:r>
          </a:p>
          <a:p>
            <a:pPr marL="0"/>
            <a:r>
              <a:rPr lang="fr-FR" i="1" baseline="0" dirty="0">
                <a:latin typeface="Calibri" panose="020F0502020204030204" pitchFamily="34" charset="0"/>
              </a:rPr>
              <a:t>Comment justifier que c’est un pavé droit</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Il y a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sommets, 12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arêtes </a:t>
            </a:r>
            <a:r>
              <a:rPr lang="fr-FR" i="1" u="none" baseline="0" dirty="0">
                <a:latin typeface="Calibri" panose="020F0502020204030204" pitchFamily="34" charset="0"/>
              </a:rPr>
              <a:t>et ses faces sont rectangulaires.</a:t>
            </a:r>
          </a:p>
          <a:p>
            <a:pPr marL="0"/>
            <a:r>
              <a:rPr lang="fr-FR" i="0" baseline="0" dirty="0">
                <a:latin typeface="Calibri" panose="020F0502020204030204" pitchFamily="34" charset="0"/>
              </a:rPr>
              <a:t>Dénombrer les sommets à voix haute en les pointant et faire de même avec les arêtes.</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dirty="0">
              <a:latin typeface="Calibri" panose="020F0502020204030204" pitchFamily="34" charset="0"/>
            </a:endParaRPr>
          </a:p>
          <a:p>
            <a:pPr marL="0"/>
            <a:endParaRPr lang="fr-FR" i="1"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1118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dirty="0">
                <a:latin typeface="Calibri" panose="020F0502020204030204" pitchFamily="34" charset="0"/>
              </a:rPr>
              <a:t>À droite,</a:t>
            </a:r>
            <a:r>
              <a:rPr lang="fr-FR" i="1" baseline="0" dirty="0">
                <a:latin typeface="Calibri" panose="020F0502020204030204" pitchFamily="34" charset="0"/>
              </a:rPr>
              <a:t> c’est une représentation d’un pavé droit aussi. Quels sont les points communs entre les deux représentations à droite et à gauche</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Dans les deux, il y a 8</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sommets (en bleu) et 12</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arêtes en jaune.</a:t>
            </a:r>
          </a:p>
          <a:p>
            <a:pPr marL="0"/>
            <a:r>
              <a:rPr lang="fr-FR" i="1" baseline="0" dirty="0">
                <a:latin typeface="Calibri" panose="020F0502020204030204" pitchFamily="34" charset="0"/>
              </a:rPr>
              <a:t>Et quelles sont les différences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1" baseline="0" dirty="0">
                <a:latin typeface="Calibri" panose="020F0502020204030204" pitchFamily="34" charset="0"/>
              </a:rPr>
              <a:t>? → Des arêtes sont en pointillés. </a:t>
            </a:r>
            <a:r>
              <a:rPr lang="fr-FR" i="0" baseline="0" dirty="0">
                <a:latin typeface="Calibri" panose="020F0502020204030204" pitchFamily="34" charset="0"/>
              </a:rPr>
              <a:t>Reprendre la signification des arêtes en pointillés sur la représentation de droite et expliquer qu’à gauche, on voit les arêtes car les faces sont vides. </a:t>
            </a:r>
          </a:p>
          <a:p>
            <a:pPr marL="0"/>
            <a:r>
              <a:rPr lang="fr-FR" i="0" dirty="0">
                <a:latin typeface="Calibri" panose="020F0502020204030204" pitchFamily="34" charset="0"/>
              </a:rPr>
              <a:t>Compléter en expliquant</a:t>
            </a:r>
            <a:r>
              <a:rPr lang="fr-FR" i="0" baseline="0" dirty="0">
                <a:latin typeface="Calibri" panose="020F0502020204030204" pitchFamily="34" charset="0"/>
              </a:rPr>
              <a:t> que les faces sont blanches à droite en les pointant et que dans la représentation de gauche, les faces sont matérialisées par les sommets et les arêtes qui les délimitent. </a:t>
            </a:r>
            <a:endParaRPr lang="fr-FR" i="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65457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r>
              <a:rPr lang="fr-FR" i="0" baseline="0" dirty="0">
                <a:latin typeface="Calibri" panose="020F0502020204030204" pitchFamily="34" charset="0"/>
              </a:rPr>
              <a:t> avec la pyramide. </a:t>
            </a:r>
            <a:endParaRPr lang="fr-FR" i="0" dirty="0">
              <a:latin typeface="Calibri" panose="020F0502020204030204" pitchFamily="34" charset="0"/>
            </a:endParaRPr>
          </a:p>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4273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endParaRPr lang="fr-FR" i="1" dirty="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18206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1" baseline="0" dirty="0">
                <a:latin typeface="Calibri" panose="020F0502020204030204" pitchFamily="34" charset="0"/>
              </a:rPr>
              <a:t>Vous allez maintenant construire un des deux solides : un pavé droit ou une pyramide. </a:t>
            </a:r>
            <a:r>
              <a:rPr lang="fr-FR" i="0" baseline="0" dirty="0">
                <a:latin typeface="Calibri" panose="020F0502020204030204" pitchFamily="34" charset="0"/>
              </a:rPr>
              <a:t>Indiquer la modalité de travail choisie (seul ou en binômes). </a:t>
            </a:r>
            <a:endParaRPr lang="fr-FR" i="0" u="sng" baseline="0" dirty="0">
              <a:latin typeface="Calibri" panose="020F0502020204030204" pitchFamily="34" charset="0"/>
            </a:endParaRPr>
          </a:p>
          <a:p>
            <a:pPr marL="0"/>
            <a:r>
              <a:rPr lang="fr-FR" i="0" baseline="0" dirty="0">
                <a:latin typeface="Calibri" panose="020F0502020204030204" pitchFamily="34" charset="0"/>
              </a:rPr>
              <a:t>Distribuer le matériel préparé au préalable, dans des petites boites par exemple, en écrivant le nom du solide à construire (sur un post-it ou une étiquette) : pavé droit ou pyramide. Attribuer chaque solide à la moitié des élèves approximativement. </a:t>
            </a:r>
            <a:r>
              <a:rPr lang="fr-FR" i="1" baseline="0" dirty="0">
                <a:latin typeface="Calibri" panose="020F0502020204030204" pitchFamily="34" charset="0"/>
              </a:rPr>
              <a:t>Je vais vous distribuer le matériel nécessaire, il y a de la pate à modeler </a:t>
            </a:r>
            <a:r>
              <a:rPr lang="fr-FR" i="0" baseline="0" dirty="0">
                <a:latin typeface="Calibri" panose="020F0502020204030204" pitchFamily="34" charset="0"/>
              </a:rPr>
              <a:t>(ou de la pate adhésive) </a:t>
            </a:r>
            <a:r>
              <a:rPr lang="fr-FR" i="1" baseline="0" dirty="0">
                <a:latin typeface="Calibri" panose="020F0502020204030204" pitchFamily="34" charset="0"/>
              </a:rPr>
              <a:t>et des bâtonnets. Attention, il y a plusieurs longueurs différentes de bâtonnets. </a:t>
            </a:r>
            <a:r>
              <a:rPr lang="fr-FR" i="0" baseline="0" dirty="0">
                <a:latin typeface="Calibri" panose="020F0502020204030204" pitchFamily="34" charset="0"/>
              </a:rPr>
              <a:t>Donner ces solides (en bois, en plastique ou en papier) aux élèves afin qu’ils puissent les manipuler librement pour s’aider. Préciser aux élèves que les réalisations trop hautes sont plus fragiles. </a:t>
            </a:r>
          </a:p>
          <a:p>
            <a:pPr marL="0"/>
            <a:r>
              <a:rPr lang="fr-FR" i="0" baseline="0" dirty="0">
                <a:latin typeface="Calibri" panose="020F0502020204030204" pitchFamily="34" charset="0"/>
              </a:rPr>
              <a:t>Laisser une dizaine de minutes de réalisation. Circuler pour aider les élèves en difficultés à réaliser leur solide et repérer les réalisations intéressantes pour la discussion collective : réalisations correctes ou incorrectes (nombre erroné d’arêtes, etc.).</a:t>
            </a:r>
          </a:p>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À</a:t>
            </a:r>
            <a:r>
              <a:rPr lang="fr-FR" i="0" baseline="0" dirty="0">
                <a:latin typeface="Calibri" panose="020F0502020204030204" pitchFamily="34" charset="0"/>
              </a:rPr>
              <a:t> partir de réalisations choisies (ou d’images de celles-ci si vous utilisez un </a:t>
            </a:r>
            <a:r>
              <a:rPr lang="fr-FR" i="0" baseline="0" dirty="0" err="1">
                <a:latin typeface="Calibri" panose="020F0502020204030204" pitchFamily="34" charset="0"/>
              </a:rPr>
              <a:t>visualiseur</a:t>
            </a:r>
            <a:r>
              <a:rPr lang="fr-FR" i="0" baseline="0" dirty="0">
                <a:latin typeface="Calibri" panose="020F0502020204030204" pitchFamily="34" charset="0"/>
              </a:rPr>
              <a:t>) engager une discussion permettant de faire émerger les procédures des élèves</a:t>
            </a:r>
            <a:r>
              <a:rPr lang="fr-FR" b="0" i="0" u="none" strike="noStrike" cap="none" dirty="0">
                <a:solidFill>
                  <a:schemeClr val="dk1"/>
                </a:solidFill>
                <a:effectLst/>
                <a:latin typeface="Calibri" panose="020F0502020204030204" pitchFamily="34" charset="0"/>
                <a:ea typeface="Calibri"/>
                <a:cs typeface="Calibri"/>
                <a:sym typeface="Calibri"/>
              </a:rPr>
              <a:t> </a:t>
            </a:r>
            <a:r>
              <a:rPr lang="fr-FR" i="0" baseline="0" dirty="0">
                <a:latin typeface="Calibri" panose="020F0502020204030204" pitchFamily="34" charset="0"/>
              </a:rPr>
              <a:t>: dénombrer le nombre de sommets, le nombre et les longueurs identiques d’arêtes, analyser les formes des faces (pour chaque solide, identifier les formes rectangulaires ou triangulaires des faces des solides). Analyser les similitudes et les différences entre des réalisations d’un même solide. </a:t>
            </a:r>
            <a:endParaRPr lang="fr-FR" i="0"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75576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b="0" i="1" u="none" strike="noStrike" cap="none" dirty="0">
                <a:solidFill>
                  <a:schemeClr val="dk1"/>
                </a:solidFill>
                <a:effectLst/>
                <a:latin typeface="Calibri" panose="020F0502020204030204" pitchFamily="34" charset="0"/>
                <a:ea typeface="Calibri"/>
                <a:cs typeface="Calibri"/>
                <a:sym typeface="Calibri"/>
              </a:rPr>
              <a:t>Comme pour les devinettes, je vais afficher une description d’un solide et vous devrez écrire son nom.</a:t>
            </a:r>
            <a:endParaRPr lang="fr-FR" i="1" dirty="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9333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i="0" dirty="0">
                <a:latin typeface="Calibri" panose="020F0502020204030204" pitchFamily="34" charset="0"/>
              </a:rPr>
              <a:t>Faire</a:t>
            </a:r>
            <a:r>
              <a:rPr lang="fr-FR" i="0" baseline="0" dirty="0">
                <a:latin typeface="Calibri" panose="020F0502020204030204" pitchFamily="34" charset="0"/>
              </a:rPr>
              <a:t> lire la description par un élève. Les élèves écrivent le nom du solide sur leur ardoise et la lèvent. Valider d’un signe discret. Puis, interroger un élève en lui demandant de justifier sa proposition, faire valider par un autre. </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3566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2" name="Image 1" descr="Une image contenant texte, graphisme, capture d’écran, jeune enfant&#10;&#10;Le contenu généré par l’IA peut être incorrect.">
            <a:extLst>
              <a:ext uri="{FF2B5EF4-FFF2-40B4-BE49-F238E27FC236}">
                <a16:creationId xmlns:a16="http://schemas.microsoft.com/office/drawing/2014/main" id="{212EF1E1-CEA2-9E47-F248-F3CEEA54566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Leçons</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extLst>
      <p:ext uri="{BB962C8B-B14F-4D97-AF65-F5344CB8AC3E}">
        <p14:creationId xmlns:p14="http://schemas.microsoft.com/office/powerpoint/2010/main" val="9761941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78. Construire et décrire un solide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08EECEAF-5FEA-BB9F-B52B-2179069E4ADE}"/>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69E5DF12-1B0C-88DD-2E3D-32289D5B9043}"/>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FEC5A856-4BC9-BF96-2E5F-C57CF515F5E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5385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AAE2C1AF-2D90-710B-78CB-5904E7AC7E22}"/>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9B9F584D-0B7D-A022-1B11-B4D19702A25C}"/>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62020413-08B5-1FD7-745E-4A94AA177D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2845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BBECF90-339F-6639-1903-C535CF02EC80}"/>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15A7629F-54C6-83EE-BBD5-2307891D7FE0}"/>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C68C6312-8252-F425-828D-A3FB461F0C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7942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B267B8E-284E-2F56-C247-CA5786B0A427}"/>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D60457D-8830-FCB3-A7EE-CD71D8A9617E}"/>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4F578EE0-7DA5-DD98-210C-445D1869039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8172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3ABF7FCA-CDA2-65BE-9A93-9C26482A3AC0}"/>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8648A8B4-55BD-0094-752A-E095A7BBFBE4}"/>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03981622-2AC7-E4E0-2E49-937CB74407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24819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92F1D713-281B-4795-6773-BCDA25EE2674}"/>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5C7523C-F1F7-4719-9A79-21C7615D7E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B0B33888-7F7D-8ABC-7BB8-E21C2166C78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0AD4CE6-FFBF-DE06-042A-E1522F60CE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0718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FF4B91E-F124-AB53-8AE2-0A1B1256139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A1550FE-A8DF-760F-19AC-8B06D7D883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225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B2584D0B-3623-5BCA-619B-F06F33A912E5}"/>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04E263E-0144-556F-F4F1-5EDCEBDE07A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0688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C61F5F60-2115-8DE5-1DD6-FE0FF33D1E5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2CBFC33-0A3E-CD38-C99C-E25F08BD87B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F06A9FA-632D-2AB8-D4DE-C75F9A2036EA}"/>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BB5F0444-DC59-1DB2-8744-F8ACE8309B01}"/>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F2B987B7-3BFB-B343-A0FE-E976BF9F176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44661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87A5E571-05A4-E9A6-BB03-D0345E9570AB}"/>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2E9CE5AC-F462-2F93-CAF7-99FB1BB3FC8A}"/>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BF454500-60BC-5BA5-4374-869CE82241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28346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0F29D2F6-99DA-2231-880E-669DFF3109F8}"/>
              </a:ext>
            </a:extLst>
          </p:cNvPr>
          <p:cNvSpPr>
            <a:spLocks noGrp="1"/>
          </p:cNvSpPr>
          <p:nvPr>
            <p:ph type="title"/>
          </p:nvPr>
        </p:nvSpPr>
        <p:spPr/>
        <p:txBody>
          <a:bodyPr/>
          <a:lstStyle/>
          <a:p>
            <a:endParaRPr lang="fr-FR"/>
          </a:p>
        </p:txBody>
      </p:sp>
      <p:sp>
        <p:nvSpPr>
          <p:cNvPr id="14" name="Espace réservé du texte 13">
            <a:extLst>
              <a:ext uri="{FF2B5EF4-FFF2-40B4-BE49-F238E27FC236}">
                <a16:creationId xmlns:a16="http://schemas.microsoft.com/office/drawing/2014/main" id="{19CD1962-3CDE-5F3E-108D-8CE55FFF0732}"/>
              </a:ext>
            </a:extLst>
          </p:cNvPr>
          <p:cNvSpPr>
            <a:spLocks noGrp="1"/>
          </p:cNvSpPr>
          <p:nvPr>
            <p:ph type="body" idx="1"/>
          </p:nvPr>
        </p:nvSpPr>
        <p:spPr/>
        <p:txBody>
          <a:bodyPr/>
          <a:lstStyle/>
          <a:p>
            <a:endParaRPr lang="fr-FR"/>
          </a:p>
        </p:txBody>
      </p:sp>
      <p:pic>
        <p:nvPicPr>
          <p:cNvPr id="20" name="Image 19">
            <a:extLst>
              <a:ext uri="{FF2B5EF4-FFF2-40B4-BE49-F238E27FC236}">
                <a16:creationId xmlns:a16="http://schemas.microsoft.com/office/drawing/2014/main" id="{0F98F8BA-8CF2-0C26-B704-39C91318034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7806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34B68B6-39F7-4758-77AA-59186B408876}"/>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6FED3C4C-BC9E-1E17-968B-644F2B33A023}"/>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A22A62E5-1A2B-4E44-395E-CE78A02539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96067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302E984E-37D6-E9DC-C5A9-E0BEFF434FB3}"/>
              </a:ext>
            </a:extLst>
          </p:cNvPr>
          <p:cNvSpPr>
            <a:spLocks noGrp="1"/>
          </p:cNvSpPr>
          <p:nvPr>
            <p:ph type="title"/>
          </p:nvPr>
        </p:nvSpPr>
        <p:spPr/>
        <p:txBody>
          <a:bodyPr/>
          <a:lstStyle/>
          <a:p>
            <a:endParaRPr lang="fr-FR"/>
          </a:p>
        </p:txBody>
      </p:sp>
      <p:sp>
        <p:nvSpPr>
          <p:cNvPr id="16" name="Espace réservé du texte 15">
            <a:extLst>
              <a:ext uri="{FF2B5EF4-FFF2-40B4-BE49-F238E27FC236}">
                <a16:creationId xmlns:a16="http://schemas.microsoft.com/office/drawing/2014/main" id="{772D8921-C02E-71D2-BF96-D356D7D6B48C}"/>
              </a:ext>
            </a:extLst>
          </p:cNvPr>
          <p:cNvSpPr>
            <a:spLocks noGrp="1"/>
          </p:cNvSpPr>
          <p:nvPr>
            <p:ph type="body" idx="1"/>
          </p:nvPr>
        </p:nvSpPr>
        <p:spPr/>
        <p:txBody>
          <a:bodyPr/>
          <a:lstStyle/>
          <a:p>
            <a:endParaRPr lang="fr-FR"/>
          </a:p>
        </p:txBody>
      </p:sp>
      <p:pic>
        <p:nvPicPr>
          <p:cNvPr id="18" name="Image 17">
            <a:extLst>
              <a:ext uri="{FF2B5EF4-FFF2-40B4-BE49-F238E27FC236}">
                <a16:creationId xmlns:a16="http://schemas.microsoft.com/office/drawing/2014/main" id="{628088DC-D10F-D054-994D-DBC12B94389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2545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5F0DBCD-4BE1-F707-5C27-492228A6E7A4}"/>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20BD4408-1415-2D9A-9B2D-AA9883ADC703}"/>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DCDBC0A1-1904-09B8-45E8-30AC4F2DCE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41543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76B64B0-ED42-5F2F-B001-0AABD57BFB58}"/>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DF6CE919-EC29-E9FF-6160-DD5FBD7F9332}"/>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0CB26E81-6E12-DC2E-66B0-50973AB5079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1438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478DD8F-878E-185A-608E-3CCE6BD9C332}"/>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572AE787-1A60-6D6D-A383-AE7CC822B7F0}"/>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C28F6099-1B91-9F3D-ABBB-21FA9B0079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1707619"/>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27f64e36-29aa-44d5-a3e0-06242cad7d4d"/>
    <ds:schemaRef ds:uri="http://schemas.openxmlformats.org/package/2006/metadata/core-properties"/>
    <ds:schemaRef ds:uri="cd84cc96-e4f0-4e7f-873a-a508fb658c41"/>
    <ds:schemaRef ds:uri="http://www.w3.org/XML/1998/namespace"/>
    <ds:schemaRef ds:uri="http://purl.org/dc/dcmitype/"/>
  </ds:schemaRefs>
</ds:datastoreItem>
</file>

<file path=customXml/itemProps2.xml><?xml version="1.0" encoding="utf-8"?>
<ds:datastoreItem xmlns:ds="http://schemas.openxmlformats.org/officeDocument/2006/customXml" ds:itemID="{D4D59D86-2E36-41D7-A676-43C2A5F5DA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621</Words>
  <Application>Microsoft Office PowerPoint</Application>
  <PresentationFormat>Affichage à l'écran (4:3)</PresentationFormat>
  <Paragraphs>37</Paragraphs>
  <Slides>19</Slides>
  <Notes>19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19</vt:i4>
      </vt:variant>
    </vt:vector>
  </HeadingPairs>
  <TitlesOfParts>
    <vt:vector size="27" baseType="lpstr">
      <vt:lpstr>Arial</vt:lpstr>
      <vt:lpstr>Calibri</vt:lpstr>
      <vt:lpstr>Calibri Light</vt:lpstr>
      <vt:lpstr>Verdana</vt:lpstr>
      <vt:lpstr>Thème Office</vt:lpstr>
      <vt:lpstr>1_Thème Office</vt:lpstr>
      <vt:lpstr>3_Thème Office</vt:lpstr>
      <vt:lpstr>7_Thème Office</vt:lpstr>
      <vt:lpstr>78. Construire et décrire un solide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