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2" r:id="rId5"/>
    <p:sldMasterId id="2147483656" r:id="rId6"/>
    <p:sldMasterId id="2147483660" r:id="rId7"/>
    <p:sldMasterId id="2147483663" r:id="rId8"/>
  </p:sldMasterIdLst>
  <p:notesMasterIdLst>
    <p:notesMasterId r:id="rId29"/>
  </p:notesMasterIdLst>
  <p:sldIdLst>
    <p:sldId id="323"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5" r:id="rId27"/>
    <p:sldId id="278" r:id="rId2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33" roundtripDataSignature="AMtx7mgESWi2z180FFqHbMG6zZjuu+xmn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1BF5A0C-B0EB-839A-131C-955373972CF5}" name="LE BOT SANDRA" initials="SL" userId="S::SLEBOT@editions-hatier.fr::5fe4e071-d3f4-40df-970f-ee8fcf898346" providerId="AD"/>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4CF84EDD-95CE-3E5E-4B94-06DB52278683}" name="Christophe Dracos" initials="CD" userId="S::cri.dracos_outlook.fr#ext#@hachette.onmicrosoft.com::9a339485-cc17-450e-b56d-f2edc49cae5a" providerId="AD"/>
  <p188:author id="{11392DF4-B385-4FE1-7B1C-2996C4C1DFB8}" name="Yaël Fernandez" initials="YF" userId="5a0aec09e72f9ec6"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5313CA-67F4-4D94-B2CA-F39B2B6487BF}" v="1" dt="2026-01-19T10:46:15.5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339" autoAdjust="0"/>
  </p:normalViewPr>
  <p:slideViewPr>
    <p:cSldViewPr snapToGrid="0">
      <p:cViewPr varScale="1">
        <p:scale>
          <a:sx n="78" d="100"/>
          <a:sy n="78" d="100"/>
        </p:scale>
        <p:origin x="1764" y="78"/>
      </p:cViewPr>
      <p:guideLst>
        <p:guide orient="horz" pos="2160"/>
        <p:guide pos="2880"/>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microsoft.com/office/2018/10/relationships/authors" Target="authors.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customschemas.google.com/relationships/presentationmetadata" Target="metadata"/><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sz="1200" i="1"/>
              <a:t>Aujourd’hui, nous allons nous entrainer à poser et calculer des multiplications avec deux chiffres au multiplicateur </a:t>
            </a:r>
            <a:r>
              <a:rPr lang="fr-FR" sz="1200" i="1" u="none"/>
              <a:t>comme</a:t>
            </a:r>
            <a:r>
              <a:rPr lang="fr-FR" sz="1200" i="1"/>
              <a:t> nous l’avons vu lors de la séance précédente.</a:t>
            </a:r>
            <a:endParaRPr lang="fr-F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228600" algn="l" rtl="0">
              <a:lnSpc>
                <a:spcPct val="100000"/>
              </a:lnSpc>
              <a:spcBef>
                <a:spcPts val="0"/>
              </a:spcBef>
              <a:spcAft>
                <a:spcPts val="0"/>
              </a:spcAft>
              <a:buClr>
                <a:schemeClr val="dk1"/>
              </a:buClr>
              <a:buSzPts val="1400"/>
              <a:buFont typeface="Arial"/>
              <a:buNone/>
            </a:pPr>
            <a:r>
              <a:rPr lang="fr-FR" i="1"/>
              <a:t>Il nous reste à additionner ces deux résultats, comme sur le calcul en ligne. Je trace un nouveau trait d’égalité sous mes deux résultats et j’écris le signe</a:t>
            </a:r>
            <a:r>
              <a:rPr lang="fr-FR" sz="1200" b="0" i="0" u="none" strike="noStrike" cap="none">
                <a:solidFill>
                  <a:schemeClr val="dk1"/>
                </a:solidFill>
                <a:effectLst/>
                <a:latin typeface="Calibri"/>
                <a:ea typeface="Calibri"/>
                <a:cs typeface="Calibri"/>
                <a:sym typeface="Calibri"/>
              </a:rPr>
              <a:t> </a:t>
            </a:r>
            <a:r>
              <a:rPr lang="fr-FR" i="1"/>
              <a:t>+</a:t>
            </a:r>
            <a:r>
              <a:rPr lang="fr-FR" sz="1200" b="0" i="0" u="none" strike="noStrike" cap="none">
                <a:solidFill>
                  <a:schemeClr val="dk1"/>
                </a:solidFill>
                <a:effectLst/>
                <a:latin typeface="Calibri"/>
                <a:ea typeface="Calibri"/>
                <a:cs typeface="Calibri"/>
                <a:sym typeface="Calibri"/>
              </a:rPr>
              <a:t> </a:t>
            </a:r>
            <a:r>
              <a:rPr lang="fr-FR" i="1"/>
              <a:t>à gauche de la deuxième ligne </a:t>
            </a:r>
            <a:r>
              <a:rPr lang="fr-FR" i="0"/>
              <a:t>(pointer).</a:t>
            </a:r>
            <a:endParaRPr/>
          </a:p>
          <a:p>
            <a:pPr marL="0" lvl="0" indent="-228600" algn="l" rtl="0">
              <a:lnSpc>
                <a:spcPct val="100000"/>
              </a:lnSpc>
              <a:spcBef>
                <a:spcPts val="0"/>
              </a:spcBef>
              <a:spcAft>
                <a:spcPts val="0"/>
              </a:spcAft>
              <a:buClr>
                <a:schemeClr val="dk1"/>
              </a:buClr>
              <a:buSzPts val="1400"/>
              <a:buFont typeface="Arial"/>
              <a:buNone/>
            </a:pPr>
            <a:r>
              <a:rPr lang="fr-FR" sz="1200" b="0" i="1" u="none" strike="noStrike" cap="none">
                <a:solidFill>
                  <a:schemeClr val="dk1"/>
                </a:solidFill>
                <a:latin typeface="Calibri"/>
                <a:ea typeface="Calibri"/>
                <a:cs typeface="Calibri"/>
                <a:sym typeface="Calibri"/>
              </a:rPr>
              <a:t>J’additionne comme nous en avons l’habitude. </a:t>
            </a:r>
            <a:r>
              <a:rPr lang="fr-FR" sz="1200" b="0" i="0" u="none" strike="noStrike" cap="none">
                <a:solidFill>
                  <a:schemeClr val="dk1"/>
                </a:solidFill>
                <a:latin typeface="Calibri"/>
                <a:ea typeface="Calibri"/>
                <a:cs typeface="Calibri"/>
                <a:sym typeface="Calibri"/>
              </a:rPr>
              <a:t>Effectuer l’addition à voix haute en écrivant les résultats au fur et à mesure.</a:t>
            </a:r>
            <a:endParaRPr/>
          </a:p>
          <a:p>
            <a:pPr marL="0" lvl="0" indent="-228600" algn="l" rtl="0">
              <a:lnSpc>
                <a:spcPct val="100000"/>
              </a:lnSpc>
              <a:spcBef>
                <a:spcPts val="0"/>
              </a:spcBef>
              <a:spcAft>
                <a:spcPts val="0"/>
              </a:spcAft>
              <a:buClr>
                <a:schemeClr val="dk1"/>
              </a:buClr>
              <a:buSzPts val="1400"/>
              <a:buFont typeface="Arial"/>
              <a:buNone/>
            </a:pPr>
            <a:r>
              <a:rPr lang="fr-FR" sz="1200" b="1" i="0" u="none" strike="noStrike" cap="none">
                <a:solidFill>
                  <a:schemeClr val="dk1"/>
                </a:solidFill>
                <a:latin typeface="Calibri"/>
                <a:ea typeface="Calibri"/>
                <a:cs typeface="Calibri"/>
                <a:sym typeface="Calibri"/>
              </a:rPr>
              <a:t>Réponse attendue</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a:t>
            </a:r>
            <a:r>
              <a:rPr lang="fr-FR" sz="1200" b="1" i="0" u="none" strike="noStrike" cap="none">
                <a:solidFill>
                  <a:schemeClr val="dk1"/>
                </a:solidFill>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1</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104.</a:t>
            </a:r>
            <a:endParaRPr i="0"/>
          </a:p>
          <a:p>
            <a:pPr marL="0" marR="0" lvl="0" indent="0" algn="l" rtl="0">
              <a:lnSpc>
                <a:spcPct val="100000"/>
              </a:lnSpc>
              <a:spcBef>
                <a:spcPts val="0"/>
              </a:spcBef>
              <a:spcAft>
                <a:spcPts val="0"/>
              </a:spcAft>
              <a:buClr>
                <a:schemeClr val="dk1"/>
              </a:buClr>
              <a:buSzPts val="1200"/>
              <a:buFont typeface="Calibri"/>
              <a:buNone/>
            </a:pPr>
            <a:endParaRPr i="0"/>
          </a:p>
        </p:txBody>
      </p:sp>
      <p:sp>
        <p:nvSpPr>
          <p:cNvPr id="247" name="Google Shape;247;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7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p7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dirty="0"/>
              <a:t>Nous allons maintenant nous entrainer comme lors de la séance précédente.</a:t>
            </a:r>
          </a:p>
        </p:txBody>
      </p:sp>
      <p:sp>
        <p:nvSpPr>
          <p:cNvPr id="286" name="Google Shape;286;p7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7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3" name="Google Shape;293;p7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a:r>
              <a:rPr lang="fr-FR" i="1"/>
              <a:t>Vous allez poser et calculer cette première multiplication sur votre ardoise. Pour vous aider, elle est déjà posée au tableau, avec les cadres qui vous indiquent ce que vous devez calculer </a:t>
            </a:r>
            <a:r>
              <a:rPr lang="fr-FR" i="0"/>
              <a:t>(pointer les </a:t>
            </a:r>
            <a:r>
              <a:rPr lang="fr-FR"/>
              <a:t>cadres).</a:t>
            </a:r>
            <a:endParaRPr i="0"/>
          </a:p>
          <a:p>
            <a:pPr marL="0" marR="0" lvl="0" indent="-228600" algn="l" rtl="0">
              <a:lnSpc>
                <a:spcPct val="100000"/>
              </a:lnSpc>
              <a:spcBef>
                <a:spcPts val="0"/>
              </a:spcBef>
              <a:spcAft>
                <a:spcPts val="0"/>
              </a:spcAft>
              <a:buClr>
                <a:srgbClr val="000000"/>
              </a:buClr>
              <a:buSzPts val="1400"/>
              <a:buFont typeface="Arial"/>
              <a:buNone/>
            </a:pPr>
            <a:r>
              <a:rPr lang="fr-FR" i="0"/>
              <a:t>Laisser un temps aux élèves. Passer dans les rangs pour valider ou guider.</a:t>
            </a:r>
            <a:endParaRPr/>
          </a:p>
          <a:p>
            <a:pPr marL="0" marR="0" lvl="0" indent="-228600" algn="l" rtl="0">
              <a:lnSpc>
                <a:spcPct val="100000"/>
              </a:lnSpc>
              <a:spcBef>
                <a:spcPts val="0"/>
              </a:spcBef>
              <a:spcAft>
                <a:spcPts val="0"/>
              </a:spcAft>
              <a:buClr>
                <a:srgbClr val="000000"/>
              </a:buClr>
              <a:buSzPts val="1400"/>
              <a:buFont typeface="Arial"/>
              <a:buNone/>
            </a:pPr>
            <a:r>
              <a:rPr lang="fr-FR" i="0"/>
              <a:t>Corriger en faisant verbaliser les étapes par les élèves.</a:t>
            </a:r>
            <a:endParaRPr/>
          </a:p>
          <a:p>
            <a:pPr marL="0" marR="0" lvl="0" indent="-228600" algn="l" rtl="0">
              <a:lnSpc>
                <a:spcPct val="100000"/>
              </a:lnSpc>
              <a:spcBef>
                <a:spcPts val="0"/>
              </a:spcBef>
              <a:spcAft>
                <a:spcPts val="0"/>
              </a:spcAft>
              <a:buClr>
                <a:srgbClr val="000000"/>
              </a:buClr>
              <a:buSzPts val="1400"/>
              <a:buFont typeface="Arial"/>
              <a:buNone/>
            </a:pPr>
            <a:r>
              <a:rPr lang="fr-FR" b="1" i="0"/>
              <a:t>Réponse attendue</a:t>
            </a:r>
            <a:r>
              <a:rPr lang="fr-FR" sz="1200" b="0" i="0" u="none" strike="noStrike" cap="none">
                <a:solidFill>
                  <a:schemeClr val="dk1"/>
                </a:solidFill>
                <a:effectLst/>
                <a:latin typeface="Calibri"/>
                <a:ea typeface="Calibri"/>
                <a:cs typeface="Calibri"/>
                <a:sym typeface="Calibri"/>
              </a:rPr>
              <a:t> </a:t>
            </a:r>
            <a:r>
              <a:rPr lang="fr-FR" b="0" i="0"/>
              <a:t>:</a:t>
            </a:r>
            <a:endParaRPr b="0"/>
          </a:p>
          <a:p>
            <a:pPr marL="0" marR="0" lvl="0" indent="-228600" algn="l" rtl="0">
              <a:lnSpc>
                <a:spcPct val="100000"/>
              </a:lnSpc>
              <a:spcBef>
                <a:spcPts val="0"/>
              </a:spcBef>
              <a:spcAft>
                <a:spcPts val="0"/>
              </a:spcAft>
              <a:buClr>
                <a:srgbClr val="000000"/>
              </a:buClr>
              <a:buSzPts val="1400"/>
              <a:buFont typeface="Arial"/>
              <a:buNone/>
            </a:pPr>
            <a:r>
              <a:rPr lang="fr-FR" sz="1200" b="0" i="0" u="none" strike="noStrike" cap="none">
                <a:solidFill>
                  <a:schemeClr val="dk1"/>
                </a:solidFill>
                <a:latin typeface="Calibri"/>
                <a:ea typeface="Calibri"/>
                <a:cs typeface="Calibri"/>
                <a:sym typeface="Calibri"/>
              </a:rPr>
              <a:t>7</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58</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406</a:t>
            </a:r>
            <a:endParaRPr/>
          </a:p>
          <a:p>
            <a:pPr marL="0" marR="0" lvl="0" indent="-228600" algn="l" rtl="0">
              <a:lnSpc>
                <a:spcPct val="100000"/>
              </a:lnSpc>
              <a:spcBef>
                <a:spcPts val="0"/>
              </a:spcBef>
              <a:spcAft>
                <a:spcPts val="0"/>
              </a:spcAft>
              <a:buClr>
                <a:srgbClr val="000000"/>
              </a:buClr>
              <a:buSzPts val="1400"/>
              <a:buFont typeface="Arial"/>
              <a:buNone/>
            </a:pPr>
            <a:r>
              <a:rPr lang="fr-FR" sz="1200" b="0" i="0" u="none" strike="noStrike" cap="none">
                <a:solidFill>
                  <a:schemeClr val="dk1"/>
                </a:solidFill>
                <a:latin typeface="Calibri"/>
                <a:ea typeface="Calibri"/>
                <a:cs typeface="Calibri"/>
                <a:sym typeface="Calibri"/>
              </a:rPr>
              <a:t>30</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58</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1</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740</a:t>
            </a:r>
            <a:endParaRPr/>
          </a:p>
          <a:p>
            <a:pPr marL="0" marR="0" lvl="0" indent="-228600" algn="l" rtl="0">
              <a:lnSpc>
                <a:spcPct val="100000"/>
              </a:lnSpc>
              <a:spcBef>
                <a:spcPts val="0"/>
              </a:spcBef>
              <a:spcAft>
                <a:spcPts val="0"/>
              </a:spcAft>
              <a:buClr>
                <a:srgbClr val="000000"/>
              </a:buClr>
              <a:buSzPts val="1400"/>
              <a:buFont typeface="Arial"/>
              <a:buNone/>
            </a:pPr>
            <a:r>
              <a:rPr lang="fr-FR" sz="1200" b="0" i="0" u="none" strike="noStrike" cap="none">
                <a:solidFill>
                  <a:schemeClr val="dk1"/>
                </a:solidFill>
                <a:latin typeface="Calibri"/>
                <a:ea typeface="Calibri"/>
                <a:cs typeface="Calibri"/>
                <a:sym typeface="Calibri"/>
              </a:rPr>
              <a:t>406</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1</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740</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2</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146.</a:t>
            </a:r>
            <a:endParaRPr sz="1200" b="0" i="0" u="none" strike="noStrike" cap="none">
              <a:solidFill>
                <a:schemeClr val="dk1"/>
              </a:solidFill>
              <a:latin typeface="Calibri"/>
              <a:ea typeface="Calibri"/>
              <a:cs typeface="Calibri"/>
              <a:sym typeface="Calibri"/>
            </a:endParaRPr>
          </a:p>
        </p:txBody>
      </p:sp>
      <p:sp>
        <p:nvSpPr>
          <p:cNvPr id="294" name="Google Shape;294;p7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3" name="Google Shape;31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a:t>Voici une deuxième multiplication que vous allez calculer de la même façon.</a:t>
            </a:r>
            <a:endParaRPr i="1"/>
          </a:p>
          <a:p>
            <a:pPr marL="0" marR="0" lvl="0" indent="-228600" algn="l" rtl="0">
              <a:lnSpc>
                <a:spcPct val="100000"/>
              </a:lnSpc>
              <a:spcBef>
                <a:spcPts val="0"/>
              </a:spcBef>
              <a:spcAft>
                <a:spcPts val="0"/>
              </a:spcAft>
              <a:buClr>
                <a:srgbClr val="000000"/>
              </a:buClr>
              <a:buSzPts val="1400"/>
              <a:buFont typeface="Arial"/>
              <a:buNone/>
            </a:pPr>
            <a:r>
              <a:rPr lang="fr-FR" i="0"/>
              <a:t>Faire remarquer qu’ils doivent compléter également les cadres sur le côté.</a:t>
            </a:r>
            <a:endParaRPr/>
          </a:p>
          <a:p>
            <a:pPr marL="0" marR="0" lvl="0" indent="-228600" algn="l" rtl="0">
              <a:lnSpc>
                <a:spcPct val="100000"/>
              </a:lnSpc>
              <a:spcBef>
                <a:spcPts val="0"/>
              </a:spcBef>
              <a:spcAft>
                <a:spcPts val="0"/>
              </a:spcAft>
              <a:buClr>
                <a:srgbClr val="000000"/>
              </a:buClr>
              <a:buSzPts val="1400"/>
              <a:buFont typeface="Arial"/>
              <a:buNone/>
            </a:pPr>
            <a:r>
              <a:rPr lang="fr-FR" i="0"/>
              <a:t>Laisser un temps aux élèves. Passer dans les rangs pour valider ou guider.</a:t>
            </a:r>
            <a:endParaRPr/>
          </a:p>
          <a:p>
            <a:pPr marL="0" marR="0" lvl="0" indent="-228600" algn="l" rtl="0">
              <a:lnSpc>
                <a:spcPct val="100000"/>
              </a:lnSpc>
              <a:spcBef>
                <a:spcPts val="0"/>
              </a:spcBef>
              <a:spcAft>
                <a:spcPts val="0"/>
              </a:spcAft>
              <a:buClr>
                <a:srgbClr val="000000"/>
              </a:buClr>
              <a:buSzPts val="1400"/>
              <a:buFont typeface="Arial"/>
              <a:buNone/>
            </a:pPr>
            <a:r>
              <a:rPr lang="fr-FR" i="0"/>
              <a:t>Corriger en faisant verbaliser les étapes par les élèves.</a:t>
            </a:r>
            <a:endParaRPr/>
          </a:p>
          <a:p>
            <a:pPr marL="0" marR="0" lvl="0" indent="-228600" algn="l" rtl="0">
              <a:lnSpc>
                <a:spcPct val="100000"/>
              </a:lnSpc>
              <a:spcBef>
                <a:spcPts val="0"/>
              </a:spcBef>
              <a:spcAft>
                <a:spcPts val="0"/>
              </a:spcAft>
              <a:buClr>
                <a:srgbClr val="000000"/>
              </a:buClr>
              <a:buSzPts val="1400"/>
              <a:buFont typeface="Arial"/>
              <a:buNone/>
            </a:pPr>
            <a:r>
              <a:rPr lang="fr-FR" b="1" i="0"/>
              <a:t>Réponse attendue</a:t>
            </a:r>
            <a:r>
              <a:rPr lang="fr-FR" sz="1200" b="0" i="0" u="none" strike="noStrike" cap="none">
                <a:solidFill>
                  <a:schemeClr val="dk1"/>
                </a:solidFill>
                <a:effectLst/>
                <a:latin typeface="Calibri"/>
                <a:ea typeface="Calibri"/>
                <a:cs typeface="Calibri"/>
                <a:sym typeface="Calibri"/>
              </a:rPr>
              <a:t> </a:t>
            </a:r>
            <a:r>
              <a:rPr lang="fr-FR" b="0" i="0"/>
              <a:t>:</a:t>
            </a:r>
            <a:r>
              <a:rPr lang="fr-FR" b="1" i="0"/>
              <a:t> </a:t>
            </a:r>
          </a:p>
          <a:p>
            <a:pPr marL="0" marR="0" lvl="0" indent="-228600" algn="l" rtl="0">
              <a:lnSpc>
                <a:spcPct val="100000"/>
              </a:lnSpc>
              <a:spcBef>
                <a:spcPts val="0"/>
              </a:spcBef>
              <a:spcAft>
                <a:spcPts val="0"/>
              </a:spcAft>
              <a:buClr>
                <a:srgbClr val="000000"/>
              </a:buClr>
              <a:buSzPts val="1400"/>
              <a:buFont typeface="Arial"/>
              <a:buNone/>
            </a:pPr>
            <a:r>
              <a:rPr lang="fr-FR" sz="1200" b="0" i="0" u="none" strike="noStrike" cap="none">
                <a:solidFill>
                  <a:schemeClr val="dk1"/>
                </a:solidFill>
                <a:latin typeface="Calibri"/>
                <a:ea typeface="Calibri"/>
                <a:cs typeface="Calibri"/>
                <a:sym typeface="Calibri"/>
              </a:rPr>
              <a:t>1</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293</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293</a:t>
            </a:r>
            <a:endParaRPr/>
          </a:p>
          <a:p>
            <a:pPr marL="0" marR="0" lvl="0" indent="-228600" algn="l" rtl="0">
              <a:lnSpc>
                <a:spcPct val="100000"/>
              </a:lnSpc>
              <a:spcBef>
                <a:spcPts val="0"/>
              </a:spcBef>
              <a:spcAft>
                <a:spcPts val="0"/>
              </a:spcAft>
              <a:buClr>
                <a:srgbClr val="000000"/>
              </a:buClr>
              <a:buSzPts val="1400"/>
              <a:buFont typeface="Arial"/>
              <a:buNone/>
            </a:pPr>
            <a:r>
              <a:rPr lang="fr-FR" sz="1200" b="0" i="0" u="none" strike="noStrike" cap="none">
                <a:solidFill>
                  <a:schemeClr val="dk1"/>
                </a:solidFill>
                <a:latin typeface="Calibri"/>
                <a:ea typeface="Calibri"/>
                <a:cs typeface="Calibri"/>
                <a:sym typeface="Calibri"/>
              </a:rPr>
              <a:t>30</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293</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8</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790</a:t>
            </a:r>
            <a:endParaRPr/>
          </a:p>
          <a:p>
            <a:pPr marL="0" marR="0" lvl="0" indent="-228600" algn="l" rtl="0">
              <a:lnSpc>
                <a:spcPct val="100000"/>
              </a:lnSpc>
              <a:spcBef>
                <a:spcPts val="0"/>
              </a:spcBef>
              <a:spcAft>
                <a:spcPts val="0"/>
              </a:spcAft>
              <a:buClr>
                <a:srgbClr val="000000"/>
              </a:buClr>
              <a:buSzPts val="1400"/>
              <a:buFont typeface="Arial"/>
              <a:buNone/>
            </a:pPr>
            <a:r>
              <a:rPr lang="fr-FR" sz="1200" b="0" i="0" u="none" strike="noStrike" cap="none">
                <a:solidFill>
                  <a:schemeClr val="dk1"/>
                </a:solidFill>
                <a:latin typeface="Calibri"/>
                <a:ea typeface="Calibri"/>
                <a:cs typeface="Calibri"/>
                <a:sym typeface="Calibri"/>
              </a:rPr>
              <a:t>293</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8</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790</a:t>
            </a:r>
            <a:r>
              <a:rPr lang="fr-FR" sz="1200" b="0" i="0" u="none" strike="noStrike" cap="none">
                <a:solidFill>
                  <a:schemeClr val="dk1"/>
                </a:solidFill>
                <a:effectLst/>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a:t>
            </a:r>
            <a:r>
              <a:rPr lang="fr-FR" sz="1200" b="0" i="0" u="none" strike="noStrike" cap="none">
                <a:solidFill>
                  <a:schemeClr val="dk1"/>
                </a:solidFill>
                <a:effectLst/>
                <a:latin typeface="Calibri"/>
                <a:ea typeface="Calibri"/>
                <a:cs typeface="Calibri"/>
                <a:sym typeface="Calibri"/>
              </a:rPr>
              <a:t> </a:t>
            </a:r>
            <a:r>
              <a:rPr lang="fr-FR" i="0"/>
              <a:t>9</a:t>
            </a:r>
            <a:r>
              <a:rPr lang="fr-FR" sz="1200" b="0" i="0" u="none" strike="noStrike" cap="none">
                <a:solidFill>
                  <a:schemeClr val="dk1"/>
                </a:solidFill>
                <a:effectLst/>
                <a:latin typeface="Calibri"/>
                <a:ea typeface="Calibri"/>
                <a:cs typeface="Calibri"/>
                <a:sym typeface="Calibri"/>
              </a:rPr>
              <a:t> </a:t>
            </a:r>
            <a:r>
              <a:rPr lang="fr-FR" i="0"/>
              <a:t>083.</a:t>
            </a:r>
            <a:endParaRPr sz="1200" b="0" i="0" u="none" strike="noStrike" cap="none">
              <a:solidFill>
                <a:schemeClr val="dk1"/>
              </a:solidFill>
              <a:latin typeface="Calibri"/>
              <a:ea typeface="Calibri"/>
              <a:cs typeface="Calibri"/>
              <a:sym typeface="Calibri"/>
            </a:endParaRPr>
          </a:p>
        </p:txBody>
      </p:sp>
      <p:sp>
        <p:nvSpPr>
          <p:cNvPr id="314" name="Google Shape;31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4" name="Google Shape;334;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dirty="0"/>
              <a:t>Voici une troisième multiplication que vous allez poser et calculer de la même façon mais sans aide.</a:t>
            </a:r>
            <a:endParaRPr u="none" dirty="0"/>
          </a:p>
          <a:p>
            <a:pPr marL="0" marR="0" lvl="0" indent="-228600" algn="l" rtl="0">
              <a:lnSpc>
                <a:spcPct val="100000"/>
              </a:lnSpc>
              <a:spcBef>
                <a:spcPts val="0"/>
              </a:spcBef>
              <a:spcAft>
                <a:spcPts val="0"/>
              </a:spcAft>
              <a:buClr>
                <a:srgbClr val="000000"/>
              </a:buClr>
              <a:buSzPts val="1400"/>
              <a:buFont typeface="Arial"/>
              <a:buNone/>
            </a:pPr>
            <a:r>
              <a:rPr lang="fr-FR" i="0" dirty="0"/>
              <a:t>Passer dans les rangs pour guider ou valider.</a:t>
            </a:r>
            <a:endParaRPr dirty="0"/>
          </a:p>
          <a:p>
            <a:pPr marL="0" marR="0" lvl="0" indent="-228600" algn="l" rtl="0">
              <a:lnSpc>
                <a:spcPct val="100000"/>
              </a:lnSpc>
              <a:spcBef>
                <a:spcPts val="0"/>
              </a:spcBef>
              <a:spcAft>
                <a:spcPts val="0"/>
              </a:spcAft>
              <a:buClr>
                <a:srgbClr val="000000"/>
              </a:buClr>
              <a:buSzPts val="1400"/>
              <a:buFont typeface="Arial"/>
              <a:buNone/>
            </a:pPr>
            <a:r>
              <a:rPr lang="fr-FR" i="0" dirty="0"/>
              <a:t>Corriger en faisant verbaliser les étapes par les élèves.</a:t>
            </a:r>
            <a:endParaRPr dirty="0"/>
          </a:p>
          <a:p>
            <a:pPr marL="0" marR="0" lvl="0" indent="-228600" algn="l" rtl="0">
              <a:lnSpc>
                <a:spcPct val="100000"/>
              </a:lnSpc>
              <a:spcBef>
                <a:spcPts val="0"/>
              </a:spcBef>
              <a:spcAft>
                <a:spcPts val="0"/>
              </a:spcAft>
              <a:buClr>
                <a:srgbClr val="000000"/>
              </a:buClr>
              <a:buSzPts val="1400"/>
              <a:buFont typeface="Arial"/>
              <a:buNone/>
            </a:pPr>
            <a:r>
              <a:rPr lang="fr-FR" b="1" i="0" dirty="0"/>
              <a:t>Réponse attendue</a:t>
            </a:r>
            <a:r>
              <a:rPr lang="fr-FR" sz="1200" b="0" i="0" u="none" strike="noStrike" cap="none" dirty="0">
                <a:solidFill>
                  <a:schemeClr val="dk1"/>
                </a:solidFill>
                <a:effectLst/>
                <a:latin typeface="Calibri"/>
                <a:ea typeface="Calibri"/>
                <a:cs typeface="Calibri"/>
                <a:sym typeface="Calibri"/>
              </a:rPr>
              <a:t> </a:t>
            </a:r>
            <a:r>
              <a:rPr lang="fr-FR" b="0" i="0" dirty="0"/>
              <a:t>:</a:t>
            </a:r>
          </a:p>
          <a:p>
            <a:pPr marL="0" marR="0" lvl="0" indent="-228600" algn="l" rtl="0">
              <a:lnSpc>
                <a:spcPct val="100000"/>
              </a:lnSpc>
              <a:spcBef>
                <a:spcPts val="0"/>
              </a:spcBef>
              <a:spcAft>
                <a:spcPts val="0"/>
              </a:spcAft>
              <a:buClr>
                <a:srgbClr val="000000"/>
              </a:buClr>
              <a:buSzPts val="1400"/>
              <a:buFont typeface="Arial"/>
              <a:buNone/>
            </a:pPr>
            <a:r>
              <a:rPr lang="fr-FR" i="0" dirty="0"/>
              <a:t>3</a:t>
            </a:r>
            <a:r>
              <a:rPr lang="fr-FR" sz="1200" b="0" i="0" u="none" strike="noStrike" cap="none" dirty="0">
                <a:solidFill>
                  <a:schemeClr val="dk1"/>
                </a:solidFill>
                <a:effectLst/>
                <a:latin typeface="Calibri"/>
                <a:ea typeface="Calibri"/>
                <a:cs typeface="Calibri"/>
                <a:sym typeface="Calibri"/>
              </a:rPr>
              <a:t> </a:t>
            </a:r>
            <a:r>
              <a:rPr lang="fr-FR" i="0" dirty="0"/>
              <a:t>×</a:t>
            </a:r>
            <a:r>
              <a:rPr lang="fr-FR" sz="1200" b="0" i="0" u="none" strike="noStrike" cap="none" dirty="0">
                <a:solidFill>
                  <a:schemeClr val="dk1"/>
                </a:solidFill>
                <a:effectLst/>
                <a:latin typeface="Calibri"/>
                <a:ea typeface="Calibri"/>
                <a:cs typeface="Calibri"/>
                <a:sym typeface="Calibri"/>
              </a:rPr>
              <a:t> </a:t>
            </a:r>
            <a:r>
              <a:rPr lang="fr-FR" i="0" dirty="0"/>
              <a:t>76</a:t>
            </a:r>
            <a:r>
              <a:rPr lang="fr-FR" sz="1200" b="0" i="0" u="none" strike="noStrike" cap="none" dirty="0">
                <a:solidFill>
                  <a:schemeClr val="dk1"/>
                </a:solidFill>
                <a:effectLst/>
                <a:latin typeface="Calibri"/>
                <a:ea typeface="Calibri"/>
                <a:cs typeface="Calibri"/>
                <a:sym typeface="Calibri"/>
              </a:rPr>
              <a:t> </a:t>
            </a:r>
            <a:r>
              <a:rPr lang="fr-FR" i="0" dirty="0"/>
              <a:t>=</a:t>
            </a:r>
            <a:r>
              <a:rPr lang="fr-FR" sz="1200" b="0" i="0" u="none" strike="noStrike" cap="none" dirty="0">
                <a:solidFill>
                  <a:schemeClr val="dk1"/>
                </a:solidFill>
                <a:effectLst/>
                <a:latin typeface="Calibri"/>
                <a:ea typeface="Calibri"/>
                <a:cs typeface="Calibri"/>
                <a:sym typeface="Calibri"/>
              </a:rPr>
              <a:t> </a:t>
            </a:r>
            <a:r>
              <a:rPr lang="fr-FR" i="0" dirty="0"/>
              <a:t>228</a:t>
            </a:r>
          </a:p>
          <a:p>
            <a:pPr marL="0" marR="0" lvl="0" indent="-228600" algn="l" rtl="0">
              <a:lnSpc>
                <a:spcPct val="100000"/>
              </a:lnSpc>
              <a:spcBef>
                <a:spcPts val="0"/>
              </a:spcBef>
              <a:spcAft>
                <a:spcPts val="0"/>
              </a:spcAft>
              <a:buClr>
                <a:srgbClr val="000000"/>
              </a:buClr>
              <a:buSzPts val="1400"/>
              <a:buFont typeface="Arial"/>
              <a:buNone/>
            </a:pPr>
            <a:r>
              <a:rPr lang="fr-FR" dirty="0"/>
              <a:t>50</a:t>
            </a:r>
            <a:r>
              <a:rPr lang="fr-FR" sz="1200" b="0" i="0" u="none" strike="noStrike" cap="none" dirty="0">
                <a:solidFill>
                  <a:schemeClr val="dk1"/>
                </a:solidFill>
                <a:effectLst/>
                <a:latin typeface="Calibri"/>
                <a:ea typeface="Calibri"/>
                <a:cs typeface="Calibri"/>
                <a:sym typeface="Calibri"/>
              </a:rPr>
              <a:t> </a:t>
            </a:r>
            <a:r>
              <a:rPr lang="fr-FR" i="0" dirty="0"/>
              <a:t>×</a:t>
            </a:r>
            <a:r>
              <a:rPr lang="fr-FR" sz="1200" b="0" i="0" u="none" strike="noStrike" cap="none" dirty="0">
                <a:solidFill>
                  <a:schemeClr val="dk1"/>
                </a:solidFill>
                <a:effectLst/>
                <a:latin typeface="Calibri"/>
                <a:ea typeface="Calibri"/>
                <a:cs typeface="Calibri"/>
                <a:sym typeface="Calibri"/>
              </a:rPr>
              <a:t> </a:t>
            </a:r>
            <a:r>
              <a:rPr lang="fr-FR" i="0" dirty="0"/>
              <a:t>76</a:t>
            </a:r>
            <a:r>
              <a:rPr lang="fr-FR" sz="1200" b="0" i="0" u="none" strike="noStrike" cap="none" dirty="0">
                <a:solidFill>
                  <a:schemeClr val="dk1"/>
                </a:solidFill>
                <a:effectLst/>
                <a:latin typeface="Calibri"/>
                <a:ea typeface="Calibri"/>
                <a:cs typeface="Calibri"/>
                <a:sym typeface="Calibri"/>
              </a:rPr>
              <a:t> </a:t>
            </a:r>
            <a:r>
              <a:rPr lang="fr-FR" i="0" dirty="0"/>
              <a:t>=</a:t>
            </a:r>
            <a:r>
              <a:rPr lang="fr-FR" sz="1200" b="0" i="0" u="none" strike="noStrike" cap="none" dirty="0">
                <a:solidFill>
                  <a:schemeClr val="dk1"/>
                </a:solidFill>
                <a:effectLst/>
                <a:latin typeface="Calibri"/>
                <a:ea typeface="Calibri"/>
                <a:cs typeface="Calibri"/>
                <a:sym typeface="Calibri"/>
              </a:rPr>
              <a:t> </a:t>
            </a:r>
            <a:r>
              <a:rPr lang="fr-FR" i="0" dirty="0"/>
              <a:t>3</a:t>
            </a:r>
            <a:r>
              <a:rPr lang="fr-FR" sz="1200" b="0" i="0" u="none" strike="noStrike" cap="none" dirty="0">
                <a:solidFill>
                  <a:schemeClr val="dk1"/>
                </a:solidFill>
                <a:effectLst/>
                <a:latin typeface="Calibri"/>
                <a:ea typeface="Calibri"/>
                <a:cs typeface="Calibri"/>
                <a:sym typeface="Calibri"/>
              </a:rPr>
              <a:t> </a:t>
            </a:r>
            <a:r>
              <a:rPr lang="fr-FR" i="0" dirty="0"/>
              <a:t>800</a:t>
            </a:r>
            <a:endParaRPr dirty="0"/>
          </a:p>
          <a:p>
            <a:pPr marL="0" marR="0" lvl="0" indent="-228600" algn="l" rtl="0">
              <a:lnSpc>
                <a:spcPct val="100000"/>
              </a:lnSpc>
              <a:spcBef>
                <a:spcPts val="0"/>
              </a:spcBef>
              <a:spcAft>
                <a:spcPts val="0"/>
              </a:spcAft>
              <a:buClr>
                <a:srgbClr val="000000"/>
              </a:buClr>
              <a:buSzPts val="1400"/>
              <a:buFont typeface="Arial"/>
              <a:buNone/>
            </a:pPr>
            <a:r>
              <a:rPr lang="fr-FR" i="0" dirty="0"/>
              <a:t>228</a:t>
            </a:r>
            <a:r>
              <a:rPr lang="fr-FR" sz="1200" b="0" i="0" u="none" strike="noStrike" cap="none" dirty="0">
                <a:solidFill>
                  <a:schemeClr val="dk1"/>
                </a:solidFill>
                <a:effectLst/>
                <a:latin typeface="Calibri"/>
                <a:ea typeface="Calibri"/>
                <a:cs typeface="Calibri"/>
                <a:sym typeface="Calibri"/>
              </a:rPr>
              <a:t> </a:t>
            </a:r>
            <a:r>
              <a:rPr lang="fr-FR" i="0" dirty="0"/>
              <a:t>+</a:t>
            </a:r>
            <a:r>
              <a:rPr lang="fr-FR" sz="1200" b="0" i="0" u="none" strike="noStrike" cap="none" dirty="0">
                <a:solidFill>
                  <a:schemeClr val="dk1"/>
                </a:solidFill>
                <a:effectLst/>
                <a:latin typeface="Calibri"/>
                <a:ea typeface="Calibri"/>
                <a:cs typeface="Calibri"/>
                <a:sym typeface="Calibri"/>
              </a:rPr>
              <a:t> </a:t>
            </a:r>
            <a:r>
              <a:rPr lang="fr-FR" i="0" dirty="0"/>
              <a:t>3</a:t>
            </a:r>
            <a:r>
              <a:rPr lang="fr-FR" sz="1200" b="0" i="0" u="none" strike="noStrike" cap="none" dirty="0">
                <a:solidFill>
                  <a:schemeClr val="dk1"/>
                </a:solidFill>
                <a:effectLst/>
                <a:latin typeface="Calibri"/>
                <a:ea typeface="Calibri"/>
                <a:cs typeface="Calibri"/>
                <a:sym typeface="Calibri"/>
              </a:rPr>
              <a:t> </a:t>
            </a:r>
            <a:r>
              <a:rPr lang="fr-FR" i="0" dirty="0"/>
              <a:t>800</a:t>
            </a:r>
            <a:r>
              <a:rPr lang="fr-FR" sz="1200" b="0" i="0" u="none" strike="noStrike" cap="none" dirty="0">
                <a:solidFill>
                  <a:schemeClr val="dk1"/>
                </a:solidFill>
                <a:effectLst/>
                <a:latin typeface="Calibri"/>
                <a:ea typeface="Calibri"/>
                <a:cs typeface="Calibri"/>
                <a:sym typeface="Calibri"/>
              </a:rPr>
              <a:t> </a:t>
            </a:r>
            <a:r>
              <a:rPr lang="fr-FR" i="0" dirty="0"/>
              <a:t>=</a:t>
            </a:r>
            <a:r>
              <a:rPr lang="fr-FR" sz="1200" b="0" i="0" u="none" strike="noStrike" cap="none" dirty="0">
                <a:solidFill>
                  <a:schemeClr val="dk1"/>
                </a:solidFill>
                <a:effectLst/>
                <a:latin typeface="Calibri"/>
                <a:ea typeface="Calibri"/>
                <a:cs typeface="Calibri"/>
                <a:sym typeface="Calibri"/>
              </a:rPr>
              <a:t> </a:t>
            </a:r>
            <a:r>
              <a:rPr lang="fr-FR" i="0" dirty="0"/>
              <a:t>4</a:t>
            </a:r>
            <a:r>
              <a:rPr lang="fr-FR" sz="1200" b="0" i="0" u="none" strike="noStrike" cap="none" dirty="0">
                <a:solidFill>
                  <a:schemeClr val="dk1"/>
                </a:solidFill>
                <a:effectLst/>
                <a:latin typeface="Calibri"/>
                <a:ea typeface="Calibri"/>
                <a:cs typeface="Calibri"/>
                <a:sym typeface="Calibri"/>
              </a:rPr>
              <a:t> </a:t>
            </a:r>
            <a:r>
              <a:rPr lang="fr-FR" i="0" dirty="0"/>
              <a:t>028.</a:t>
            </a:r>
            <a:endParaRPr i="0" dirty="0"/>
          </a:p>
        </p:txBody>
      </p:sp>
      <p:sp>
        <p:nvSpPr>
          <p:cNvPr id="335" name="Google Shape;335;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5" name="Google Shape;345;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0"/>
              <a:t>Même démarche. </a:t>
            </a:r>
            <a:endParaRPr i="0"/>
          </a:p>
          <a:p>
            <a:pPr marL="0" marR="0" lvl="0" indent="-228600" algn="l" rtl="0">
              <a:lnSpc>
                <a:spcPct val="100000"/>
              </a:lnSpc>
              <a:spcBef>
                <a:spcPts val="0"/>
              </a:spcBef>
              <a:spcAft>
                <a:spcPts val="0"/>
              </a:spcAft>
              <a:buClr>
                <a:srgbClr val="000000"/>
              </a:buClr>
              <a:buSzPts val="1400"/>
              <a:buFont typeface="Arial"/>
              <a:buNone/>
            </a:pPr>
            <a:r>
              <a:rPr lang="fr-FR" b="1" i="0"/>
              <a:t>Réponse attendue</a:t>
            </a:r>
            <a:r>
              <a:rPr lang="fr-FR" sz="1200" b="0" i="0" u="none" strike="noStrike" cap="none">
                <a:solidFill>
                  <a:schemeClr val="dk1"/>
                </a:solidFill>
                <a:effectLst/>
                <a:latin typeface="Calibri"/>
                <a:ea typeface="Calibri"/>
                <a:cs typeface="Calibri"/>
                <a:sym typeface="Calibri"/>
              </a:rPr>
              <a:t> </a:t>
            </a:r>
            <a:r>
              <a:rPr lang="fr-FR" b="1" i="0"/>
              <a:t>:</a:t>
            </a:r>
          </a:p>
          <a:p>
            <a:pPr marL="0" marR="0" lvl="0" indent="-228600" algn="l" rtl="0">
              <a:lnSpc>
                <a:spcPct val="100000"/>
              </a:lnSpc>
              <a:spcBef>
                <a:spcPts val="0"/>
              </a:spcBef>
              <a:spcAft>
                <a:spcPts val="0"/>
              </a:spcAft>
              <a:buClr>
                <a:srgbClr val="000000"/>
              </a:buClr>
              <a:buSzPts val="1400"/>
              <a:buFont typeface="Arial"/>
              <a:buNone/>
            </a:pPr>
            <a:r>
              <a:rPr lang="fr-FR" i="0"/>
              <a:t>8</a:t>
            </a:r>
            <a:r>
              <a:rPr lang="fr-FR" sz="1200" b="0" i="0" u="none" strike="noStrike" cap="none">
                <a:solidFill>
                  <a:schemeClr val="dk1"/>
                </a:solidFill>
                <a:effectLst/>
                <a:latin typeface="Calibri"/>
                <a:ea typeface="Calibri"/>
                <a:cs typeface="Calibri"/>
                <a:sym typeface="Calibri"/>
              </a:rPr>
              <a:t> </a:t>
            </a:r>
            <a:r>
              <a:rPr lang="fr-FR" i="0"/>
              <a:t>×</a:t>
            </a:r>
            <a:r>
              <a:rPr lang="fr-FR" sz="1200" b="0" i="0" u="none" strike="noStrike" cap="none">
                <a:solidFill>
                  <a:schemeClr val="dk1"/>
                </a:solidFill>
                <a:effectLst/>
                <a:latin typeface="Calibri"/>
                <a:ea typeface="Calibri"/>
                <a:cs typeface="Calibri"/>
                <a:sym typeface="Calibri"/>
              </a:rPr>
              <a:t> </a:t>
            </a:r>
            <a:r>
              <a:rPr lang="fr-FR" i="0"/>
              <a:t>347</a:t>
            </a:r>
            <a:r>
              <a:rPr lang="fr-FR" sz="1200" b="0" i="0" u="none" strike="noStrike" cap="none">
                <a:solidFill>
                  <a:schemeClr val="dk1"/>
                </a:solidFill>
                <a:effectLst/>
                <a:latin typeface="Calibri"/>
                <a:ea typeface="Calibri"/>
                <a:cs typeface="Calibri"/>
                <a:sym typeface="Calibri"/>
              </a:rPr>
              <a:t> </a:t>
            </a:r>
            <a:r>
              <a:rPr lang="fr-FR" i="0"/>
              <a:t>=</a:t>
            </a:r>
            <a:r>
              <a:rPr lang="fr-FR" sz="1200" b="0" i="0" u="none" strike="noStrike" cap="none">
                <a:solidFill>
                  <a:schemeClr val="dk1"/>
                </a:solidFill>
                <a:effectLst/>
                <a:latin typeface="Calibri"/>
                <a:ea typeface="Calibri"/>
                <a:cs typeface="Calibri"/>
                <a:sym typeface="Calibri"/>
              </a:rPr>
              <a:t> </a:t>
            </a:r>
            <a:r>
              <a:rPr lang="fr-FR" i="0"/>
              <a:t>2</a:t>
            </a:r>
            <a:r>
              <a:rPr lang="fr-FR" sz="1200" b="0" i="0" u="none" strike="noStrike" cap="none">
                <a:solidFill>
                  <a:schemeClr val="dk1"/>
                </a:solidFill>
                <a:effectLst/>
                <a:latin typeface="Calibri"/>
                <a:ea typeface="Calibri"/>
                <a:cs typeface="Calibri"/>
                <a:sym typeface="Calibri"/>
              </a:rPr>
              <a:t> </a:t>
            </a:r>
            <a:r>
              <a:rPr lang="fr-FR" i="0"/>
              <a:t>776</a:t>
            </a:r>
          </a:p>
          <a:p>
            <a:pPr marL="0" marR="0" lvl="0" indent="-228600" algn="l" rtl="0">
              <a:lnSpc>
                <a:spcPct val="100000"/>
              </a:lnSpc>
              <a:spcBef>
                <a:spcPts val="0"/>
              </a:spcBef>
              <a:spcAft>
                <a:spcPts val="0"/>
              </a:spcAft>
              <a:buClr>
                <a:srgbClr val="000000"/>
              </a:buClr>
              <a:buSzPts val="1400"/>
              <a:buFont typeface="Arial"/>
              <a:buNone/>
            </a:pPr>
            <a:r>
              <a:rPr lang="fr-FR"/>
              <a:t>20</a:t>
            </a:r>
            <a:r>
              <a:rPr lang="fr-FR" sz="1200" b="0" i="0" u="none" strike="noStrike" cap="none">
                <a:solidFill>
                  <a:schemeClr val="dk1"/>
                </a:solidFill>
                <a:effectLst/>
                <a:latin typeface="Calibri"/>
                <a:ea typeface="Calibri"/>
                <a:cs typeface="Calibri"/>
                <a:sym typeface="Calibri"/>
              </a:rPr>
              <a:t> </a:t>
            </a:r>
            <a:r>
              <a:rPr lang="fr-FR" i="0"/>
              <a:t>×</a:t>
            </a:r>
            <a:r>
              <a:rPr lang="fr-FR" sz="1200" b="0" i="0" u="none" strike="noStrike" cap="none">
                <a:solidFill>
                  <a:schemeClr val="dk1"/>
                </a:solidFill>
                <a:effectLst/>
                <a:latin typeface="Calibri"/>
                <a:ea typeface="Calibri"/>
                <a:cs typeface="Calibri"/>
                <a:sym typeface="Calibri"/>
              </a:rPr>
              <a:t> </a:t>
            </a:r>
            <a:r>
              <a:rPr lang="fr-FR" i="0"/>
              <a:t>347</a:t>
            </a:r>
            <a:r>
              <a:rPr lang="fr-FR" sz="1200" b="0" i="0" u="none" strike="noStrike" cap="none">
                <a:solidFill>
                  <a:schemeClr val="dk1"/>
                </a:solidFill>
                <a:effectLst/>
                <a:latin typeface="Calibri"/>
                <a:ea typeface="Calibri"/>
                <a:cs typeface="Calibri"/>
                <a:sym typeface="Calibri"/>
              </a:rPr>
              <a:t> </a:t>
            </a:r>
            <a:r>
              <a:rPr lang="fr-FR" i="0"/>
              <a:t>=</a:t>
            </a:r>
            <a:r>
              <a:rPr lang="fr-FR" sz="1200" b="0" i="0" u="none" strike="noStrike" cap="none">
                <a:solidFill>
                  <a:schemeClr val="dk1"/>
                </a:solidFill>
                <a:effectLst/>
                <a:latin typeface="Calibri"/>
                <a:ea typeface="Calibri"/>
                <a:cs typeface="Calibri"/>
                <a:sym typeface="Calibri"/>
              </a:rPr>
              <a:t> </a:t>
            </a:r>
            <a:r>
              <a:rPr lang="fr-FR" i="0"/>
              <a:t>6</a:t>
            </a:r>
            <a:r>
              <a:rPr lang="fr-FR" sz="1200" b="0" i="0" u="none" strike="noStrike" cap="none">
                <a:solidFill>
                  <a:schemeClr val="dk1"/>
                </a:solidFill>
                <a:effectLst/>
                <a:latin typeface="Calibri"/>
                <a:ea typeface="Calibri"/>
                <a:cs typeface="Calibri"/>
                <a:sym typeface="Calibri"/>
              </a:rPr>
              <a:t> </a:t>
            </a:r>
            <a:r>
              <a:rPr lang="fr-FR" i="0"/>
              <a:t>940</a:t>
            </a:r>
            <a:endParaRPr lang="fr-FR"/>
          </a:p>
          <a:p>
            <a:pPr marL="0" marR="0" lvl="0" indent="-228600" algn="l" rtl="0">
              <a:lnSpc>
                <a:spcPct val="100000"/>
              </a:lnSpc>
              <a:spcBef>
                <a:spcPts val="0"/>
              </a:spcBef>
              <a:spcAft>
                <a:spcPts val="0"/>
              </a:spcAft>
              <a:buClr>
                <a:srgbClr val="000000"/>
              </a:buClr>
              <a:buSzPts val="1400"/>
              <a:buFont typeface="Arial"/>
              <a:buNone/>
            </a:pPr>
            <a:r>
              <a:rPr lang="fr-FR" i="0"/>
              <a:t>2</a:t>
            </a:r>
            <a:r>
              <a:rPr lang="fr-FR" sz="1200" b="0" i="0" u="none" strike="noStrike" cap="none">
                <a:solidFill>
                  <a:schemeClr val="dk1"/>
                </a:solidFill>
                <a:effectLst/>
                <a:latin typeface="Calibri"/>
                <a:ea typeface="Calibri"/>
                <a:cs typeface="Calibri"/>
                <a:sym typeface="Calibri"/>
              </a:rPr>
              <a:t> </a:t>
            </a:r>
            <a:r>
              <a:rPr lang="fr-FR" i="0"/>
              <a:t>776</a:t>
            </a:r>
            <a:r>
              <a:rPr lang="fr-FR" sz="1200" b="0" i="0" u="none" strike="noStrike" cap="none">
                <a:solidFill>
                  <a:schemeClr val="dk1"/>
                </a:solidFill>
                <a:effectLst/>
                <a:latin typeface="Calibri"/>
                <a:ea typeface="Calibri"/>
                <a:cs typeface="Calibri"/>
                <a:sym typeface="Calibri"/>
              </a:rPr>
              <a:t> </a:t>
            </a:r>
            <a:r>
              <a:rPr lang="fr-FR" i="0"/>
              <a:t>+</a:t>
            </a:r>
            <a:r>
              <a:rPr lang="fr-FR" sz="1200" b="0" i="0" u="none" strike="noStrike" cap="none">
                <a:solidFill>
                  <a:schemeClr val="dk1"/>
                </a:solidFill>
                <a:effectLst/>
                <a:latin typeface="Calibri"/>
                <a:ea typeface="Calibri"/>
                <a:cs typeface="Calibri"/>
                <a:sym typeface="Calibri"/>
              </a:rPr>
              <a:t> </a:t>
            </a:r>
            <a:r>
              <a:rPr lang="fr-FR" i="0"/>
              <a:t>6</a:t>
            </a:r>
            <a:r>
              <a:rPr lang="fr-FR" sz="1200" b="0" i="0" u="none" strike="noStrike" cap="none">
                <a:solidFill>
                  <a:schemeClr val="dk1"/>
                </a:solidFill>
                <a:effectLst/>
                <a:latin typeface="Calibri"/>
                <a:ea typeface="Calibri"/>
                <a:cs typeface="Calibri"/>
                <a:sym typeface="Calibri"/>
              </a:rPr>
              <a:t> </a:t>
            </a:r>
            <a:r>
              <a:rPr lang="fr-FR" i="0"/>
              <a:t>940</a:t>
            </a:r>
            <a:r>
              <a:rPr lang="fr-FR" sz="1200" b="0" i="0" u="none" strike="noStrike" cap="none">
                <a:solidFill>
                  <a:schemeClr val="dk1"/>
                </a:solidFill>
                <a:effectLst/>
                <a:latin typeface="Calibri"/>
                <a:ea typeface="Calibri"/>
                <a:cs typeface="Calibri"/>
                <a:sym typeface="Calibri"/>
              </a:rPr>
              <a:t> </a:t>
            </a:r>
            <a:r>
              <a:rPr lang="fr-FR" i="0"/>
              <a:t>=</a:t>
            </a:r>
            <a:r>
              <a:rPr lang="fr-FR" sz="1200" b="0" i="0" u="none" strike="noStrike" cap="none">
                <a:solidFill>
                  <a:schemeClr val="dk1"/>
                </a:solidFill>
                <a:effectLst/>
                <a:latin typeface="Calibri"/>
                <a:ea typeface="Calibri"/>
                <a:cs typeface="Calibri"/>
                <a:sym typeface="Calibri"/>
              </a:rPr>
              <a:t> </a:t>
            </a:r>
            <a:r>
              <a:rPr lang="fr-FR" i="0"/>
              <a:t>9</a:t>
            </a:r>
            <a:r>
              <a:rPr lang="fr-FR" sz="1200" b="0" i="0" u="none" strike="noStrike" cap="none">
                <a:solidFill>
                  <a:schemeClr val="dk1"/>
                </a:solidFill>
                <a:effectLst/>
                <a:latin typeface="Calibri"/>
                <a:ea typeface="Calibri"/>
                <a:cs typeface="Calibri"/>
                <a:sym typeface="Calibri"/>
              </a:rPr>
              <a:t> </a:t>
            </a:r>
            <a:r>
              <a:rPr lang="fr-FR" i="0"/>
              <a:t>716.</a:t>
            </a: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346" name="Google Shape;346;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7" name="Google Shape;357;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3" name="Google Shape;363;p5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69" name="Google Shape;369;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1" name="Google Shape;381;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400"/>
              <a:buNone/>
            </a:pPr>
            <a:endParaRPr/>
          </a:p>
        </p:txBody>
      </p:sp>
      <p:sp>
        <p:nvSpPr>
          <p:cNvPr id="382" name="Google Shape;382;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a:t>Nous allons d’abord nous rappeler ce que nous avions vu lors de la séance précédente.</a:t>
            </a:r>
            <a:endParaRPr/>
          </a:p>
        </p:txBody>
      </p:sp>
      <p:sp>
        <p:nvSpPr>
          <p:cNvPr id="104" name="Google Shape;104;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1" name="Google Shape;401;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228600" algn="l" rtl="0">
              <a:lnSpc>
                <a:spcPct val="100000"/>
              </a:lnSpc>
              <a:spcBef>
                <a:spcPts val="0"/>
              </a:spcBef>
              <a:spcAft>
                <a:spcPts val="0"/>
              </a:spcAft>
              <a:buClr>
                <a:srgbClr val="000000"/>
              </a:buClr>
              <a:buSzPts val="1400"/>
              <a:buFont typeface="Arial"/>
              <a:buNone/>
            </a:pPr>
            <a:r>
              <a:rPr lang="fr-FR" i="1"/>
              <a:t>Quelle est l’opération représentée par ce rectangle</a:t>
            </a:r>
            <a:r>
              <a:rPr lang="fr-FR" sz="1200" b="0" i="0" u="none" strike="noStrike" cap="none">
                <a:solidFill>
                  <a:schemeClr val="dk1"/>
                </a:solidFill>
                <a:effectLst/>
                <a:latin typeface="Calibri"/>
                <a:ea typeface="Calibri"/>
                <a:cs typeface="Calibri"/>
                <a:sym typeface="Calibri"/>
              </a:rPr>
              <a:t> </a:t>
            </a:r>
            <a:r>
              <a:rPr lang="fr-FR" i="1"/>
              <a:t>?</a:t>
            </a:r>
            <a:endParaRPr/>
          </a:p>
          <a:p>
            <a:pPr marL="0" marR="0" lvl="0" indent="-228600" algn="l" rtl="0">
              <a:lnSpc>
                <a:spcPct val="100000"/>
              </a:lnSpc>
              <a:spcBef>
                <a:spcPts val="0"/>
              </a:spcBef>
              <a:spcAft>
                <a:spcPts val="0"/>
              </a:spcAft>
              <a:buClr>
                <a:srgbClr val="000000"/>
              </a:buClr>
              <a:buSzPts val="1400"/>
              <a:buFont typeface="Arial"/>
              <a:buNone/>
            </a:pPr>
            <a:r>
              <a:rPr lang="fr-FR" i="1"/>
              <a:t>→ </a:t>
            </a:r>
            <a:r>
              <a:rPr lang="fr-FR" b="1" i="1"/>
              <a:t>24</a:t>
            </a:r>
            <a:r>
              <a:rPr lang="fr-FR" sz="1200" b="0" i="0" u="none" strike="noStrike" cap="none">
                <a:solidFill>
                  <a:schemeClr val="dk1"/>
                </a:solidFill>
                <a:effectLst/>
                <a:latin typeface="Calibri"/>
                <a:ea typeface="Calibri"/>
                <a:cs typeface="Calibri"/>
                <a:sym typeface="Calibri"/>
              </a:rPr>
              <a:t> </a:t>
            </a:r>
            <a:r>
              <a:rPr lang="fr-FR" sz="1200" i="1">
                <a:solidFill>
                  <a:schemeClr val="dk1"/>
                </a:solidFill>
              </a:rPr>
              <a:t>×</a:t>
            </a:r>
            <a:r>
              <a:rPr lang="fr-FR" sz="1200" b="0" i="0" u="none" strike="noStrike" cap="none">
                <a:solidFill>
                  <a:schemeClr val="dk1"/>
                </a:solidFill>
                <a:effectLst/>
                <a:latin typeface="Calibri"/>
                <a:ea typeface="Calibri"/>
                <a:cs typeface="Calibri"/>
                <a:sym typeface="Calibri"/>
              </a:rPr>
              <a:t> </a:t>
            </a:r>
            <a:r>
              <a:rPr lang="fr-FR" sz="1200" b="1" i="1">
                <a:solidFill>
                  <a:schemeClr val="dk1"/>
                </a:solidFill>
              </a:rPr>
              <a:t>46</a:t>
            </a:r>
            <a:r>
              <a:rPr lang="fr-FR" sz="1200" i="1">
                <a:solidFill>
                  <a:schemeClr val="dk1"/>
                </a:solidFill>
              </a:rPr>
              <a:t>. </a:t>
            </a:r>
            <a:r>
              <a:rPr lang="fr-FR" sz="1200">
                <a:solidFill>
                  <a:schemeClr val="dk1"/>
                </a:solidFill>
              </a:rPr>
              <a:t>L’écrire au tableau.</a:t>
            </a:r>
            <a:endParaRPr/>
          </a:p>
          <a:p>
            <a:pPr marL="0" marR="0" lvl="0" indent="0" algn="l" rtl="0">
              <a:lnSpc>
                <a:spcPct val="100000"/>
              </a:lnSpc>
              <a:spcBef>
                <a:spcPts val="0"/>
              </a:spcBef>
              <a:spcAft>
                <a:spcPts val="0"/>
              </a:spcAft>
              <a:buClr>
                <a:schemeClr val="dk1"/>
              </a:buClr>
              <a:buSzPts val="1200"/>
              <a:buFont typeface="Noto Sans Symbols"/>
              <a:buNone/>
            </a:pPr>
            <a:endParaRPr sz="1200" b="0" i="0" u="none" strike="noStrike" cap="none">
              <a:solidFill>
                <a:schemeClr val="dk1"/>
              </a:solidFill>
              <a:latin typeface="Calibri"/>
              <a:ea typeface="Calibri"/>
              <a:cs typeface="Calibri"/>
              <a:sym typeface="Calibri"/>
            </a:endParaRPr>
          </a:p>
        </p:txBody>
      </p:sp>
      <p:sp>
        <p:nvSpPr>
          <p:cNvPr id="111" name="Google Shape;11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a:t>Rappelez-vous que pour calculer plus facilement, je vais couper ce rectangle en deux rectangles plus petits comme ceci </a:t>
            </a:r>
            <a:r>
              <a:rPr lang="fr-FR" i="0"/>
              <a:t>(pointer).</a:t>
            </a:r>
            <a:endParaRPr/>
          </a:p>
          <a:p>
            <a:pPr marL="0" marR="0" lvl="0" indent="0" algn="l" rtl="0">
              <a:lnSpc>
                <a:spcPct val="100000"/>
              </a:lnSpc>
              <a:spcBef>
                <a:spcPts val="0"/>
              </a:spcBef>
              <a:spcAft>
                <a:spcPts val="0"/>
              </a:spcAft>
              <a:buClr>
                <a:schemeClr val="dk1"/>
              </a:buClr>
              <a:buSzPts val="1200"/>
              <a:buFont typeface="Calibri"/>
              <a:buNone/>
            </a:pPr>
            <a:r>
              <a:rPr lang="fr-FR" i="1"/>
              <a:t>J’ai décomposé 24 en dizaines et unités restantes.</a:t>
            </a:r>
            <a:endParaRPr/>
          </a:p>
          <a:p>
            <a:pPr marL="0" marR="0" lvl="0" indent="0" algn="l" rtl="0">
              <a:lnSpc>
                <a:spcPct val="100000"/>
              </a:lnSpc>
              <a:spcBef>
                <a:spcPts val="0"/>
              </a:spcBef>
              <a:spcAft>
                <a:spcPts val="0"/>
              </a:spcAft>
              <a:buClr>
                <a:schemeClr val="dk1"/>
              </a:buClr>
              <a:buSzPts val="1200"/>
              <a:buFont typeface="Noto Sans Symbols"/>
              <a:buNone/>
            </a:pPr>
            <a:endParaRPr sz="1200" b="0" i="0" u="none" strike="noStrike" cap="none">
              <a:solidFill>
                <a:schemeClr val="dk1"/>
              </a:solidFill>
              <a:latin typeface="Calibri"/>
              <a:ea typeface="Calibri"/>
              <a:cs typeface="Calibri"/>
              <a:sym typeface="Calibri"/>
            </a:endParaRPr>
          </a:p>
        </p:txBody>
      </p:sp>
      <p:sp>
        <p:nvSpPr>
          <p:cNvPr id="123" name="Google Shape;12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a:t>Quelle opération correspond à la partie bleue</a:t>
            </a:r>
            <a:r>
              <a:rPr lang="fr-FR" sz="1200" b="0" i="0" u="none" strike="noStrike" cap="none">
                <a:solidFill>
                  <a:schemeClr val="dk1"/>
                </a:solidFill>
                <a:effectLst/>
                <a:latin typeface="Calibri"/>
                <a:ea typeface="Calibri"/>
                <a:cs typeface="Calibri"/>
                <a:sym typeface="Calibri"/>
              </a:rPr>
              <a:t> </a:t>
            </a:r>
            <a:r>
              <a:rPr lang="fr-FR" i="1"/>
              <a:t>?</a:t>
            </a:r>
            <a:endParaRPr/>
          </a:p>
          <a:p>
            <a:pPr marL="0" marR="0" lvl="0" indent="0" algn="l" rtl="0">
              <a:lnSpc>
                <a:spcPct val="100000"/>
              </a:lnSpc>
              <a:spcBef>
                <a:spcPts val="0"/>
              </a:spcBef>
              <a:spcAft>
                <a:spcPts val="0"/>
              </a:spcAft>
              <a:buClr>
                <a:schemeClr val="dk1"/>
              </a:buClr>
              <a:buSzPts val="1200"/>
              <a:buFont typeface="Calibri"/>
              <a:buNone/>
            </a:pPr>
            <a:r>
              <a:rPr lang="fr-FR" i="0"/>
              <a:t>Laisser quelques secondes de réflexion et interroger un élève. Valider ou non la réponse.</a:t>
            </a:r>
            <a:endParaRPr/>
          </a:p>
          <a:p>
            <a:pPr marL="0" marR="0" lvl="0" indent="0" algn="l" rtl="0">
              <a:lnSpc>
                <a:spcPct val="100000"/>
              </a:lnSpc>
              <a:spcBef>
                <a:spcPts val="0"/>
              </a:spcBef>
              <a:spcAft>
                <a:spcPts val="0"/>
              </a:spcAft>
              <a:buClr>
                <a:schemeClr val="dk1"/>
              </a:buClr>
              <a:buSzPts val="1200"/>
              <a:buFont typeface="Calibri"/>
              <a:buNone/>
            </a:pPr>
            <a:r>
              <a:rPr lang="fr-FR" i="1"/>
              <a:t>Dans la partie bleue, il y a 20</a:t>
            </a:r>
            <a:r>
              <a:rPr lang="fr-FR" sz="1200" b="0" i="0" u="none" strike="noStrike" cap="none">
                <a:solidFill>
                  <a:schemeClr val="dk1"/>
                </a:solidFill>
                <a:effectLst/>
                <a:latin typeface="Calibri"/>
                <a:ea typeface="Calibri"/>
                <a:cs typeface="Calibri"/>
                <a:sym typeface="Calibri"/>
              </a:rPr>
              <a:t> </a:t>
            </a:r>
            <a:r>
              <a:rPr lang="fr-FR" i="1"/>
              <a:t>lignes de 46</a:t>
            </a:r>
            <a:r>
              <a:rPr lang="fr-FR" sz="1200" b="0" i="0" u="none" strike="noStrike" cap="none">
                <a:solidFill>
                  <a:schemeClr val="dk1"/>
                </a:solidFill>
                <a:effectLst/>
                <a:latin typeface="Calibri"/>
                <a:ea typeface="Calibri"/>
                <a:cs typeface="Calibri"/>
                <a:sym typeface="Calibri"/>
              </a:rPr>
              <a:t> </a:t>
            </a:r>
            <a:r>
              <a:rPr lang="fr-FR" i="1"/>
              <a:t>carreaux donc l’opération est </a:t>
            </a:r>
            <a:r>
              <a:rPr lang="fr-FR" b="1" i="1"/>
              <a:t>20</a:t>
            </a:r>
            <a:r>
              <a:rPr lang="fr-FR" sz="1200" b="0" i="0" u="none" strike="noStrike" cap="none">
                <a:solidFill>
                  <a:schemeClr val="dk1"/>
                </a:solidFill>
                <a:effectLst/>
                <a:latin typeface="Calibri"/>
                <a:ea typeface="Calibri"/>
                <a:cs typeface="Calibri"/>
                <a:sym typeface="Calibri"/>
              </a:rPr>
              <a:t> </a:t>
            </a:r>
            <a:r>
              <a:rPr lang="fr-FR" i="1"/>
              <a:t>×</a:t>
            </a:r>
            <a:r>
              <a:rPr lang="fr-FR" sz="1200" b="0" i="0" u="none" strike="noStrike" cap="none">
                <a:solidFill>
                  <a:schemeClr val="dk1"/>
                </a:solidFill>
                <a:effectLst/>
                <a:latin typeface="Calibri"/>
                <a:ea typeface="Calibri"/>
                <a:cs typeface="Calibri"/>
                <a:sym typeface="Calibri"/>
              </a:rPr>
              <a:t> </a:t>
            </a:r>
            <a:r>
              <a:rPr lang="fr-FR" b="1" i="1"/>
              <a:t>46</a:t>
            </a:r>
            <a:r>
              <a:rPr lang="fr-FR" i="1"/>
              <a:t>.</a:t>
            </a:r>
            <a:endParaRPr/>
          </a:p>
          <a:p>
            <a:pPr marL="0" marR="0" lvl="0" indent="0" algn="l" rtl="0">
              <a:lnSpc>
                <a:spcPct val="100000"/>
              </a:lnSpc>
              <a:spcBef>
                <a:spcPts val="0"/>
              </a:spcBef>
              <a:spcAft>
                <a:spcPts val="0"/>
              </a:spcAft>
              <a:buClr>
                <a:schemeClr val="dk1"/>
              </a:buClr>
              <a:buSzPts val="1200"/>
              <a:buFont typeface="Calibri"/>
              <a:buNone/>
            </a:pPr>
            <a:r>
              <a:rPr lang="fr-FR" i="0"/>
              <a:t>Compléter les pointillés.</a:t>
            </a:r>
            <a:endParaRPr/>
          </a:p>
          <a:p>
            <a:pPr marL="0" marR="0" lvl="0" indent="0" algn="l" rtl="0">
              <a:lnSpc>
                <a:spcPct val="100000"/>
              </a:lnSpc>
              <a:spcBef>
                <a:spcPts val="0"/>
              </a:spcBef>
              <a:spcAft>
                <a:spcPts val="0"/>
              </a:spcAft>
              <a:buClr>
                <a:schemeClr val="dk1"/>
              </a:buClr>
              <a:buSzPts val="1200"/>
              <a:buFont typeface="Noto Sans Symbols"/>
              <a:buNone/>
            </a:pPr>
            <a:endParaRPr sz="1200" b="0" i="0" u="none" strike="noStrike" cap="none">
              <a:solidFill>
                <a:schemeClr val="dk1"/>
              </a:solidFill>
              <a:latin typeface="Calibri"/>
              <a:ea typeface="Calibri"/>
              <a:cs typeface="Calibri"/>
              <a:sym typeface="Calibri"/>
            </a:endParaRPr>
          </a:p>
        </p:txBody>
      </p:sp>
      <p:sp>
        <p:nvSpPr>
          <p:cNvPr id="137" name="Google Shape;137;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a:t>Quelle opération correspond à la partie rose</a:t>
            </a:r>
            <a:r>
              <a:rPr lang="fr-FR" sz="1200" b="0" i="0" u="none" strike="noStrike" cap="none">
                <a:solidFill>
                  <a:schemeClr val="dk1"/>
                </a:solidFill>
                <a:effectLst/>
                <a:latin typeface="Calibri"/>
                <a:ea typeface="Calibri"/>
                <a:cs typeface="Calibri"/>
                <a:sym typeface="Calibri"/>
              </a:rPr>
              <a:t> </a:t>
            </a:r>
            <a:r>
              <a:rPr lang="fr-FR" i="1"/>
              <a:t>?</a:t>
            </a:r>
            <a:endParaRPr/>
          </a:p>
          <a:p>
            <a:pPr marL="0" marR="0" lvl="0" indent="0" algn="l" rtl="0">
              <a:lnSpc>
                <a:spcPct val="100000"/>
              </a:lnSpc>
              <a:spcBef>
                <a:spcPts val="0"/>
              </a:spcBef>
              <a:spcAft>
                <a:spcPts val="0"/>
              </a:spcAft>
              <a:buClr>
                <a:schemeClr val="dk1"/>
              </a:buClr>
              <a:buSzPts val="1200"/>
              <a:buFont typeface="Calibri"/>
              <a:buNone/>
            </a:pPr>
            <a:r>
              <a:rPr lang="fr-FR" i="0"/>
              <a:t>Laisser quelques secondes de réflexion et interroger un élève. Valider ou non la réponse.</a:t>
            </a:r>
            <a:endParaRPr/>
          </a:p>
          <a:p>
            <a:pPr marL="0" marR="0" lvl="0" indent="0" algn="l" rtl="0">
              <a:lnSpc>
                <a:spcPct val="100000"/>
              </a:lnSpc>
              <a:spcBef>
                <a:spcPts val="0"/>
              </a:spcBef>
              <a:spcAft>
                <a:spcPts val="0"/>
              </a:spcAft>
              <a:buClr>
                <a:schemeClr val="dk1"/>
              </a:buClr>
              <a:buSzPts val="1200"/>
              <a:buFont typeface="Calibri"/>
              <a:buNone/>
            </a:pPr>
            <a:r>
              <a:rPr lang="fr-FR" i="1"/>
              <a:t>Dans la partie rose, il y a 4 lignes de 46</a:t>
            </a:r>
            <a:r>
              <a:rPr lang="fr-FR" sz="1200" b="0" i="0" u="none" strike="noStrike" cap="none">
                <a:solidFill>
                  <a:schemeClr val="dk1"/>
                </a:solidFill>
                <a:effectLst/>
                <a:latin typeface="Calibri"/>
                <a:ea typeface="Calibri"/>
                <a:cs typeface="Calibri"/>
                <a:sym typeface="Calibri"/>
              </a:rPr>
              <a:t> </a:t>
            </a:r>
            <a:r>
              <a:rPr lang="fr-FR" i="1"/>
              <a:t>carreaux donc l’opération est </a:t>
            </a:r>
            <a:r>
              <a:rPr lang="fr-FR" b="1" i="1"/>
              <a:t>4</a:t>
            </a:r>
            <a:r>
              <a:rPr lang="fr-FR" sz="1200" b="0" i="0" u="none" strike="noStrike" cap="none">
                <a:solidFill>
                  <a:schemeClr val="dk1"/>
                </a:solidFill>
                <a:effectLst/>
                <a:latin typeface="Calibri"/>
                <a:ea typeface="Calibri"/>
                <a:cs typeface="Calibri"/>
                <a:sym typeface="Calibri"/>
              </a:rPr>
              <a:t> </a:t>
            </a:r>
            <a:r>
              <a:rPr lang="fr-FR" i="1"/>
              <a:t>×</a:t>
            </a:r>
            <a:r>
              <a:rPr lang="fr-FR" sz="1200" b="0" i="0" u="none" strike="noStrike" cap="none">
                <a:solidFill>
                  <a:schemeClr val="dk1"/>
                </a:solidFill>
                <a:effectLst/>
                <a:latin typeface="Calibri"/>
                <a:ea typeface="Calibri"/>
                <a:cs typeface="Calibri"/>
                <a:sym typeface="Calibri"/>
              </a:rPr>
              <a:t> </a:t>
            </a:r>
            <a:r>
              <a:rPr lang="fr-FR" b="1" i="1"/>
              <a:t>46</a:t>
            </a:r>
            <a:r>
              <a:rPr lang="fr-FR" i="1"/>
              <a:t>.</a:t>
            </a:r>
            <a:endParaRPr/>
          </a:p>
          <a:p>
            <a:pPr marL="0" marR="0" lvl="0" indent="0" algn="l" rtl="0">
              <a:lnSpc>
                <a:spcPct val="100000"/>
              </a:lnSpc>
              <a:spcBef>
                <a:spcPts val="0"/>
              </a:spcBef>
              <a:spcAft>
                <a:spcPts val="0"/>
              </a:spcAft>
              <a:buClr>
                <a:schemeClr val="dk1"/>
              </a:buClr>
              <a:buSzPts val="1200"/>
              <a:buFont typeface="Calibri"/>
              <a:buNone/>
            </a:pPr>
            <a:r>
              <a:rPr lang="fr-FR" i="0"/>
              <a:t>Compléter les pointillés.</a:t>
            </a:r>
            <a:endParaRPr/>
          </a:p>
        </p:txBody>
      </p:sp>
      <p:sp>
        <p:nvSpPr>
          <p:cNvPr id="152" name="Google Shape;152;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228600" algn="l" rtl="0">
              <a:lnSpc>
                <a:spcPct val="100000"/>
              </a:lnSpc>
              <a:spcBef>
                <a:spcPts val="0"/>
              </a:spcBef>
              <a:spcAft>
                <a:spcPts val="0"/>
              </a:spcAft>
              <a:buClr>
                <a:schemeClr val="dk1"/>
              </a:buClr>
              <a:buSzPts val="1400"/>
              <a:buFont typeface="Arial"/>
              <a:buNone/>
            </a:pPr>
            <a:r>
              <a:rPr lang="fr-FR" i="1"/>
              <a:t>On pose maintenant la multiplication.</a:t>
            </a:r>
            <a:endParaRPr/>
          </a:p>
          <a:p>
            <a:pPr marL="0" lvl="0" indent="-228600" algn="l" rtl="0">
              <a:lnSpc>
                <a:spcPct val="100000"/>
              </a:lnSpc>
              <a:spcBef>
                <a:spcPts val="0"/>
              </a:spcBef>
              <a:spcAft>
                <a:spcPts val="0"/>
              </a:spcAft>
              <a:buClr>
                <a:schemeClr val="dk1"/>
              </a:buClr>
              <a:buSzPts val="1400"/>
              <a:buFont typeface="Arial"/>
              <a:buNone/>
            </a:pPr>
            <a:r>
              <a:rPr lang="fr-FR" i="1"/>
              <a:t>Je vous rappelle que 24</a:t>
            </a:r>
            <a:r>
              <a:rPr lang="fr-FR" sz="1200" b="0" i="0" u="none" strike="noStrike" cap="none">
                <a:solidFill>
                  <a:schemeClr val="dk1"/>
                </a:solidFill>
                <a:effectLst/>
                <a:latin typeface="Calibri"/>
                <a:ea typeface="Calibri"/>
                <a:cs typeface="Calibri"/>
                <a:sym typeface="Calibri"/>
              </a:rPr>
              <a:t> </a:t>
            </a:r>
            <a:r>
              <a:rPr lang="fr-FR"/>
              <a:t>×</a:t>
            </a:r>
            <a:r>
              <a:rPr lang="fr-FR" sz="1200" b="0" i="0" u="none" strike="noStrike" cap="none">
                <a:solidFill>
                  <a:schemeClr val="dk1"/>
                </a:solidFill>
                <a:effectLst/>
                <a:latin typeface="Calibri"/>
                <a:ea typeface="Calibri"/>
                <a:cs typeface="Calibri"/>
                <a:sym typeface="Calibri"/>
              </a:rPr>
              <a:t> </a:t>
            </a:r>
            <a:r>
              <a:rPr lang="fr-FR"/>
              <a:t>46</a:t>
            </a:r>
            <a:r>
              <a:rPr lang="fr-FR" sz="1200" b="0" i="0" u="none" strike="noStrike" cap="none">
                <a:solidFill>
                  <a:schemeClr val="dk1"/>
                </a:solidFill>
                <a:effectLst/>
                <a:latin typeface="Calibri"/>
                <a:ea typeface="Calibri"/>
                <a:cs typeface="Calibri"/>
                <a:sym typeface="Calibri"/>
              </a:rPr>
              <a:t> </a:t>
            </a:r>
            <a:r>
              <a:rPr lang="fr-FR"/>
              <a:t>=</a:t>
            </a:r>
            <a:r>
              <a:rPr lang="fr-FR" sz="1200" b="0" i="0" u="none" strike="noStrike" cap="none">
                <a:solidFill>
                  <a:schemeClr val="dk1"/>
                </a:solidFill>
                <a:effectLst/>
                <a:latin typeface="Calibri"/>
                <a:ea typeface="Calibri"/>
                <a:cs typeface="Calibri"/>
                <a:sym typeface="Calibri"/>
              </a:rPr>
              <a:t> </a:t>
            </a:r>
            <a:r>
              <a:rPr lang="fr-FR" i="1"/>
              <a:t>46</a:t>
            </a:r>
            <a:r>
              <a:rPr lang="fr-FR" sz="1200" b="0" i="0" u="none" strike="noStrike" cap="none">
                <a:solidFill>
                  <a:schemeClr val="dk1"/>
                </a:solidFill>
                <a:effectLst/>
                <a:latin typeface="Calibri"/>
                <a:ea typeface="Calibri"/>
                <a:cs typeface="Calibri"/>
                <a:sym typeface="Calibri"/>
              </a:rPr>
              <a:t> </a:t>
            </a:r>
            <a:r>
              <a:rPr lang="fr-FR"/>
              <a:t>×</a:t>
            </a:r>
            <a:r>
              <a:rPr lang="fr-FR" sz="1200" b="0" i="0" u="none" strike="noStrike" cap="none">
                <a:solidFill>
                  <a:schemeClr val="dk1"/>
                </a:solidFill>
                <a:effectLst/>
                <a:latin typeface="Calibri"/>
                <a:ea typeface="Calibri"/>
                <a:cs typeface="Calibri"/>
                <a:sym typeface="Calibri"/>
              </a:rPr>
              <a:t> </a:t>
            </a:r>
            <a:r>
              <a:rPr lang="fr-FR"/>
              <a:t>24. </a:t>
            </a:r>
            <a:r>
              <a:rPr lang="fr-FR" i="1"/>
              <a:t>On écrit le plus grand nombre sur la première ligne </a:t>
            </a:r>
            <a:r>
              <a:rPr lang="fr-FR"/>
              <a:t>(pointer la première ligne). </a:t>
            </a:r>
            <a:r>
              <a:rPr lang="fr-FR" i="1"/>
              <a:t>Comme pour l’addition et la soustraction, les dizaines sont en dessous les dizaines, bien alignées </a:t>
            </a:r>
            <a:r>
              <a:rPr lang="fr-FR"/>
              <a:t>(pointer la colonne des dizaines) </a:t>
            </a:r>
            <a:r>
              <a:rPr lang="fr-FR" i="1"/>
              <a:t>et les unités restantes sont également alignées </a:t>
            </a:r>
            <a:r>
              <a:rPr lang="fr-FR"/>
              <a:t>(pointer la colonne des unités).</a:t>
            </a:r>
            <a:endParaRPr/>
          </a:p>
          <a:p>
            <a:pPr marL="0" lvl="0" indent="-228600" algn="l" rtl="0">
              <a:lnSpc>
                <a:spcPct val="100000"/>
              </a:lnSpc>
              <a:spcBef>
                <a:spcPts val="0"/>
              </a:spcBef>
              <a:spcAft>
                <a:spcPts val="0"/>
              </a:spcAft>
              <a:buClr>
                <a:schemeClr val="dk1"/>
              </a:buClr>
              <a:buSzPts val="1400"/>
              <a:buFont typeface="Arial"/>
              <a:buNone/>
            </a:pPr>
            <a:r>
              <a:rPr lang="fr-FR" i="1"/>
              <a:t>Le signe × se place devant la deuxième ligne </a:t>
            </a:r>
            <a:r>
              <a:rPr lang="fr-FR"/>
              <a:t>(pointer). </a:t>
            </a:r>
            <a:r>
              <a:rPr lang="fr-FR" i="1"/>
              <a:t>On trace le trait qui signifie «</a:t>
            </a:r>
            <a:r>
              <a:rPr lang="fr-FR" sz="1200" b="0" i="0" u="none" strike="noStrike" cap="none">
                <a:solidFill>
                  <a:schemeClr val="dk1"/>
                </a:solidFill>
                <a:effectLst/>
                <a:latin typeface="Calibri"/>
                <a:ea typeface="Calibri"/>
                <a:cs typeface="Calibri"/>
                <a:sym typeface="Calibri"/>
              </a:rPr>
              <a:t> </a:t>
            </a:r>
            <a:r>
              <a:rPr lang="fr-FR" i="1"/>
              <a:t>égal</a:t>
            </a:r>
            <a:r>
              <a:rPr lang="fr-FR" sz="1200" b="0" i="0" u="none" strike="noStrike" cap="none">
                <a:solidFill>
                  <a:schemeClr val="dk1"/>
                </a:solidFill>
                <a:effectLst/>
                <a:latin typeface="Calibri"/>
                <a:ea typeface="Calibri"/>
                <a:cs typeface="Calibri"/>
                <a:sym typeface="Calibri"/>
              </a:rPr>
              <a:t> </a:t>
            </a:r>
            <a:r>
              <a:rPr lang="fr-FR" i="1"/>
              <a:t>» sous l’opération </a:t>
            </a:r>
            <a:r>
              <a:rPr lang="fr-FR"/>
              <a:t>(pointer).</a:t>
            </a:r>
            <a:endParaRPr/>
          </a:p>
          <a:p>
            <a:pPr marL="0" marR="0" lvl="0" indent="0" algn="l" rtl="0">
              <a:lnSpc>
                <a:spcPct val="100000"/>
              </a:lnSpc>
              <a:spcBef>
                <a:spcPts val="0"/>
              </a:spcBef>
              <a:spcAft>
                <a:spcPts val="0"/>
              </a:spcAft>
              <a:buClr>
                <a:schemeClr val="dk1"/>
              </a:buClr>
              <a:buSzPts val="1200"/>
              <a:buFont typeface="Calibri"/>
              <a:buNone/>
            </a:pPr>
            <a:endParaRPr i="0"/>
          </a:p>
        </p:txBody>
      </p:sp>
      <p:sp>
        <p:nvSpPr>
          <p:cNvPr id="168" name="Google Shape;16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228600" algn="l" rtl="0">
              <a:lnSpc>
                <a:spcPct val="100000"/>
              </a:lnSpc>
              <a:spcBef>
                <a:spcPts val="0"/>
              </a:spcBef>
              <a:spcAft>
                <a:spcPts val="0"/>
              </a:spcAft>
              <a:buClr>
                <a:schemeClr val="dk1"/>
              </a:buClr>
              <a:buSzPts val="1400"/>
              <a:buFont typeface="Arial"/>
              <a:buNone/>
            </a:pPr>
            <a:r>
              <a:rPr lang="fr-FR" i="1"/>
              <a:t>Nous commençons par les unités restantes. On commence par calculer 4</a:t>
            </a:r>
            <a:r>
              <a:rPr lang="fr-FR" sz="1200" b="0" i="0" u="none" strike="noStrike" cap="none">
                <a:solidFill>
                  <a:schemeClr val="dk1"/>
                </a:solidFill>
                <a:effectLst/>
                <a:latin typeface="Calibri"/>
                <a:ea typeface="Calibri"/>
                <a:cs typeface="Calibri"/>
                <a:sym typeface="Calibri"/>
              </a:rPr>
              <a:t> </a:t>
            </a:r>
            <a:r>
              <a:rPr lang="fr-FR" i="1"/>
              <a:t>×</a:t>
            </a:r>
            <a:r>
              <a:rPr lang="fr-FR" sz="1200" b="0" i="0" u="none" strike="noStrike" cap="none">
                <a:solidFill>
                  <a:schemeClr val="dk1"/>
                </a:solidFill>
                <a:effectLst/>
                <a:latin typeface="Calibri"/>
                <a:ea typeface="Calibri"/>
                <a:cs typeface="Calibri"/>
                <a:sym typeface="Calibri"/>
              </a:rPr>
              <a:t> </a:t>
            </a:r>
            <a:r>
              <a:rPr lang="fr-FR" i="1"/>
              <a:t>46, comme on a vu sur la multiplication en ligne </a:t>
            </a:r>
            <a:r>
              <a:rPr lang="fr-FR"/>
              <a:t>(pointer à la fois sur la multiplication posée et sur le rectangle).</a:t>
            </a:r>
            <a:endParaRPr/>
          </a:p>
          <a:p>
            <a:pPr marL="0" lvl="0" indent="-228600" algn="l" rtl="0">
              <a:lnSpc>
                <a:spcPct val="100000"/>
              </a:lnSpc>
              <a:spcBef>
                <a:spcPts val="0"/>
              </a:spcBef>
              <a:spcAft>
                <a:spcPts val="0"/>
              </a:spcAft>
              <a:buClr>
                <a:schemeClr val="dk1"/>
              </a:buClr>
              <a:buSzPts val="1400"/>
              <a:buFont typeface="Arial"/>
              <a:buNone/>
            </a:pPr>
            <a:r>
              <a:rPr lang="fr-FR" i="1"/>
              <a:t>On effectue ici une multiplication classique. 4</a:t>
            </a:r>
            <a:r>
              <a:rPr lang="fr-FR" sz="1200" b="0" i="0" u="none" strike="noStrike" cap="none">
                <a:solidFill>
                  <a:schemeClr val="dk1"/>
                </a:solidFill>
                <a:effectLst/>
                <a:latin typeface="Calibri"/>
                <a:ea typeface="Calibri"/>
                <a:cs typeface="Calibri"/>
                <a:sym typeface="Calibri"/>
              </a:rPr>
              <a:t> </a:t>
            </a:r>
            <a:r>
              <a:rPr lang="fr-FR" i="1"/>
              <a:t>×</a:t>
            </a:r>
            <a:r>
              <a:rPr lang="fr-FR" sz="1200" b="0" i="0" u="none" strike="noStrike" cap="none">
                <a:solidFill>
                  <a:schemeClr val="dk1"/>
                </a:solidFill>
                <a:effectLst/>
                <a:latin typeface="Calibri"/>
                <a:ea typeface="Calibri"/>
                <a:cs typeface="Calibri"/>
                <a:sym typeface="Calibri"/>
              </a:rPr>
              <a:t> </a:t>
            </a:r>
            <a:r>
              <a:rPr lang="fr-FR" i="1"/>
              <a:t>6 unités font 24</a:t>
            </a:r>
            <a:r>
              <a:rPr lang="fr-FR" sz="1200" b="0" i="0" u="none" strike="noStrike" cap="none">
                <a:solidFill>
                  <a:schemeClr val="dk1"/>
                </a:solidFill>
                <a:effectLst/>
                <a:latin typeface="Calibri"/>
                <a:ea typeface="Calibri"/>
                <a:cs typeface="Calibri"/>
                <a:sym typeface="Calibri"/>
              </a:rPr>
              <a:t> </a:t>
            </a:r>
            <a:r>
              <a:rPr lang="fr-FR" i="1"/>
              <a:t>unités. J’écris les unités restantes de 24 sous les unités et je retiens 2</a:t>
            </a:r>
            <a:r>
              <a:rPr lang="fr-FR" sz="1200" b="0" i="0" u="none" strike="noStrike" cap="none">
                <a:solidFill>
                  <a:schemeClr val="dk1"/>
                </a:solidFill>
                <a:effectLst/>
                <a:latin typeface="Calibri"/>
                <a:ea typeface="Calibri"/>
                <a:cs typeface="Calibri"/>
                <a:sym typeface="Calibri"/>
              </a:rPr>
              <a:t> </a:t>
            </a:r>
            <a:r>
              <a:rPr lang="fr-FR" i="1"/>
              <a:t>dizaines.</a:t>
            </a:r>
            <a:endParaRPr/>
          </a:p>
          <a:p>
            <a:pPr marL="0" lvl="0" indent="-228600" algn="l" rtl="0">
              <a:lnSpc>
                <a:spcPct val="100000"/>
              </a:lnSpc>
              <a:spcBef>
                <a:spcPts val="0"/>
              </a:spcBef>
              <a:spcAft>
                <a:spcPts val="0"/>
              </a:spcAft>
              <a:buClr>
                <a:schemeClr val="dk1"/>
              </a:buClr>
              <a:buSzPts val="1400"/>
              <a:buFont typeface="Arial"/>
              <a:buNone/>
            </a:pPr>
            <a:r>
              <a:rPr lang="fr-FR" i="1"/>
              <a:t>Puis, je multiplie 4 par 4</a:t>
            </a:r>
            <a:r>
              <a:rPr lang="fr-FR" sz="1200" b="0" i="0" u="none" strike="noStrike" cap="none">
                <a:solidFill>
                  <a:schemeClr val="dk1"/>
                </a:solidFill>
                <a:effectLst/>
                <a:latin typeface="Calibri"/>
                <a:ea typeface="Calibri"/>
                <a:cs typeface="Calibri"/>
                <a:sym typeface="Calibri"/>
              </a:rPr>
              <a:t> </a:t>
            </a:r>
            <a:r>
              <a:rPr lang="fr-FR" i="1"/>
              <a:t>dizaines, cela fait 16</a:t>
            </a:r>
            <a:r>
              <a:rPr lang="fr-FR" sz="1200" b="0" i="0" u="none" strike="noStrike" cap="none">
                <a:solidFill>
                  <a:schemeClr val="dk1"/>
                </a:solidFill>
                <a:effectLst/>
                <a:latin typeface="Calibri"/>
                <a:ea typeface="Calibri"/>
                <a:cs typeface="Calibri"/>
                <a:sym typeface="Calibri"/>
              </a:rPr>
              <a:t> </a:t>
            </a:r>
            <a:r>
              <a:rPr lang="fr-FR" i="1"/>
              <a:t>dizaines auxquelles j’ajoute les 2</a:t>
            </a:r>
            <a:r>
              <a:rPr lang="fr-FR" sz="1200" b="0" i="0" u="none" strike="noStrike" cap="none">
                <a:solidFill>
                  <a:schemeClr val="dk1"/>
                </a:solidFill>
                <a:effectLst/>
                <a:latin typeface="Calibri"/>
                <a:ea typeface="Calibri"/>
                <a:cs typeface="Calibri"/>
                <a:sym typeface="Calibri"/>
              </a:rPr>
              <a:t> </a:t>
            </a:r>
            <a:r>
              <a:rPr lang="fr-FR" i="1"/>
              <a:t>dizaines en retenue, cela fait 18</a:t>
            </a:r>
            <a:r>
              <a:rPr lang="fr-FR" sz="1200" b="0" i="0" u="none" strike="noStrike" cap="none">
                <a:solidFill>
                  <a:schemeClr val="dk1"/>
                </a:solidFill>
                <a:effectLst/>
                <a:latin typeface="Calibri"/>
                <a:ea typeface="Calibri"/>
                <a:cs typeface="Calibri"/>
                <a:sym typeface="Calibri"/>
              </a:rPr>
              <a:t> </a:t>
            </a:r>
            <a:r>
              <a:rPr lang="fr-FR" i="1"/>
              <a:t>dizaines. J’écris 18 à gauche du 4.</a:t>
            </a:r>
            <a:endParaRPr/>
          </a:p>
          <a:p>
            <a:pPr marL="0" lvl="0" indent="-228600" algn="l" rtl="0">
              <a:lnSpc>
                <a:spcPct val="100000"/>
              </a:lnSpc>
              <a:spcBef>
                <a:spcPts val="0"/>
              </a:spcBef>
              <a:spcAft>
                <a:spcPts val="0"/>
              </a:spcAft>
              <a:buClr>
                <a:schemeClr val="dk1"/>
              </a:buClr>
              <a:buSzPts val="1400"/>
              <a:buFont typeface="Arial"/>
              <a:buNone/>
            </a:pPr>
            <a:r>
              <a:rPr lang="fr-FR" b="1" i="0"/>
              <a:t>Réponse attendue</a:t>
            </a:r>
            <a:r>
              <a:rPr lang="fr-FR" sz="1200" b="0" i="0" u="none" strike="noStrike" cap="none">
                <a:solidFill>
                  <a:schemeClr val="dk1"/>
                </a:solidFill>
                <a:effectLst/>
                <a:latin typeface="Calibri"/>
                <a:ea typeface="Calibri"/>
                <a:cs typeface="Calibri"/>
                <a:sym typeface="Calibri"/>
              </a:rPr>
              <a:t> </a:t>
            </a:r>
            <a:r>
              <a:rPr lang="fr-FR" b="0" i="0"/>
              <a:t>: 184.</a:t>
            </a:r>
            <a:endParaRPr b="0" i="0"/>
          </a:p>
          <a:p>
            <a:pPr marL="0" marR="0" lvl="0" indent="0" algn="l" rtl="0">
              <a:lnSpc>
                <a:spcPct val="100000"/>
              </a:lnSpc>
              <a:spcBef>
                <a:spcPts val="0"/>
              </a:spcBef>
              <a:spcAft>
                <a:spcPts val="0"/>
              </a:spcAft>
              <a:buClr>
                <a:schemeClr val="dk1"/>
              </a:buClr>
              <a:buSzPts val="1200"/>
              <a:buFont typeface="Calibri"/>
              <a:buNone/>
            </a:pPr>
            <a:endParaRPr i="0"/>
          </a:p>
        </p:txBody>
      </p:sp>
      <p:sp>
        <p:nvSpPr>
          <p:cNvPr id="188" name="Google Shape;18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228600" algn="l" rtl="0">
              <a:lnSpc>
                <a:spcPct val="100000"/>
              </a:lnSpc>
              <a:spcBef>
                <a:spcPts val="0"/>
              </a:spcBef>
              <a:spcAft>
                <a:spcPts val="0"/>
              </a:spcAft>
              <a:buClr>
                <a:schemeClr val="dk1"/>
              </a:buClr>
              <a:buSzPts val="1400"/>
              <a:buFont typeface="Arial"/>
              <a:buNone/>
            </a:pPr>
            <a:r>
              <a:rPr lang="fr-FR" i="1"/>
              <a:t>Nous allons effectuer maintenant 20</a:t>
            </a:r>
            <a:r>
              <a:rPr lang="fr-FR" sz="1200" b="0" i="0" u="none" strike="noStrike" cap="none">
                <a:solidFill>
                  <a:schemeClr val="dk1"/>
                </a:solidFill>
                <a:effectLst/>
                <a:latin typeface="Calibri"/>
                <a:ea typeface="Calibri"/>
                <a:cs typeface="Calibri"/>
                <a:sym typeface="Calibri"/>
              </a:rPr>
              <a:t> </a:t>
            </a:r>
            <a:r>
              <a:rPr lang="fr-FR" i="1"/>
              <a:t>×</a:t>
            </a:r>
            <a:r>
              <a:rPr lang="fr-FR" sz="1200" b="0" i="0" u="none" strike="noStrike" cap="none">
                <a:solidFill>
                  <a:schemeClr val="dk1"/>
                </a:solidFill>
                <a:effectLst/>
                <a:latin typeface="Calibri"/>
                <a:ea typeface="Calibri"/>
                <a:cs typeface="Calibri"/>
                <a:sym typeface="Calibri"/>
              </a:rPr>
              <a:t> </a:t>
            </a:r>
            <a:r>
              <a:rPr lang="fr-FR" i="1"/>
              <a:t>46. Nous allons écrire ce résultat sur la deuxième ligne après le trait d’égalité.</a:t>
            </a:r>
            <a:endParaRPr/>
          </a:p>
          <a:p>
            <a:pPr marL="0" lvl="0" indent="-228600" algn="l" rtl="0">
              <a:lnSpc>
                <a:spcPct val="100000"/>
              </a:lnSpc>
              <a:spcBef>
                <a:spcPts val="0"/>
              </a:spcBef>
              <a:spcAft>
                <a:spcPts val="0"/>
              </a:spcAft>
              <a:buClr>
                <a:schemeClr val="dk1"/>
              </a:buClr>
              <a:buSzPts val="1400"/>
              <a:buFont typeface="Arial"/>
              <a:buNone/>
            </a:pPr>
            <a:r>
              <a:rPr lang="fr-FR" i="1"/>
              <a:t>Je vous rappelle qu’il est très important d’écrire tout de suite un zéro dans la colonne des unités. Comme sur cette ligne je multiplie </a:t>
            </a:r>
            <a:r>
              <a:rPr lang="fr-FR" i="0" u="none"/>
              <a:t>par 10</a:t>
            </a:r>
            <a:r>
              <a:rPr lang="fr-FR" i="0"/>
              <a:t> </a:t>
            </a:r>
            <a:r>
              <a:rPr lang="fr-FR" i="1"/>
              <a:t>(ou un multiple de 10), je sais que je n’ai pas d’unités restantes. </a:t>
            </a:r>
            <a:r>
              <a:rPr lang="fr-FR" i="0"/>
              <a:t>Écrire 0</a:t>
            </a:r>
            <a:r>
              <a:rPr lang="fr-FR" i="1"/>
              <a:t>.</a:t>
            </a:r>
            <a:endParaRPr/>
          </a:p>
          <a:p>
            <a:pPr marL="0" lvl="0" indent="-228600" algn="l" rtl="0">
              <a:lnSpc>
                <a:spcPct val="100000"/>
              </a:lnSpc>
              <a:spcBef>
                <a:spcPts val="0"/>
              </a:spcBef>
              <a:spcAft>
                <a:spcPts val="0"/>
              </a:spcAft>
              <a:buClr>
                <a:schemeClr val="dk1"/>
              </a:buClr>
              <a:buSzPts val="1400"/>
              <a:buFont typeface="Arial"/>
              <a:buNone/>
            </a:pPr>
            <a:r>
              <a:rPr lang="fr-FR" i="1"/>
              <a:t>Je calcule ensuite de la même façon que sur la première ligne</a:t>
            </a:r>
            <a:r>
              <a:rPr lang="fr-FR" sz="1200" b="0" i="0" u="none" strike="noStrike" cap="none">
                <a:solidFill>
                  <a:schemeClr val="dk1"/>
                </a:solidFill>
                <a:effectLst/>
                <a:latin typeface="Calibri"/>
                <a:ea typeface="Calibri"/>
                <a:cs typeface="Calibri"/>
                <a:sym typeface="Calibri"/>
              </a:rPr>
              <a:t> </a:t>
            </a:r>
            <a:r>
              <a:rPr lang="fr-FR" i="1"/>
              <a:t>: 2</a:t>
            </a:r>
            <a:r>
              <a:rPr lang="fr-FR" sz="1200" b="0" i="0" u="none" strike="noStrike" cap="none">
                <a:solidFill>
                  <a:schemeClr val="dk1"/>
                </a:solidFill>
                <a:effectLst/>
                <a:latin typeface="Calibri"/>
                <a:ea typeface="Calibri"/>
                <a:cs typeface="Calibri"/>
                <a:sym typeface="Calibri"/>
              </a:rPr>
              <a:t> </a:t>
            </a:r>
            <a:r>
              <a:rPr lang="fr-FR" i="1"/>
              <a:t>×</a:t>
            </a:r>
            <a:r>
              <a:rPr lang="fr-FR" sz="1200" b="0" i="0" u="none" strike="noStrike" cap="none">
                <a:solidFill>
                  <a:schemeClr val="dk1"/>
                </a:solidFill>
                <a:effectLst/>
                <a:latin typeface="Calibri"/>
                <a:ea typeface="Calibri"/>
                <a:cs typeface="Calibri"/>
                <a:sym typeface="Calibri"/>
              </a:rPr>
              <a:t> </a:t>
            </a:r>
            <a:r>
              <a:rPr lang="fr-FR" i="1"/>
              <a:t>6</a:t>
            </a:r>
            <a:r>
              <a:rPr lang="fr-FR" sz="1200" b="0" i="0" u="none" strike="noStrike" cap="none">
                <a:solidFill>
                  <a:schemeClr val="dk1"/>
                </a:solidFill>
                <a:effectLst/>
                <a:latin typeface="Calibri"/>
                <a:ea typeface="Calibri"/>
                <a:cs typeface="Calibri"/>
                <a:sym typeface="Calibri"/>
              </a:rPr>
              <a:t> </a:t>
            </a:r>
            <a:r>
              <a:rPr lang="fr-FR" i="1"/>
              <a:t>=</a:t>
            </a:r>
            <a:r>
              <a:rPr lang="fr-FR" sz="1200" b="0" i="0" u="none" strike="noStrike" cap="none">
                <a:solidFill>
                  <a:schemeClr val="dk1"/>
                </a:solidFill>
                <a:effectLst/>
                <a:latin typeface="Calibri"/>
                <a:ea typeface="Calibri"/>
                <a:cs typeface="Calibri"/>
                <a:sym typeface="Calibri"/>
              </a:rPr>
              <a:t> </a:t>
            </a:r>
            <a:r>
              <a:rPr lang="fr-FR" i="1"/>
              <a:t>12. En réalité nous avons bien calculé 2d</a:t>
            </a:r>
            <a:r>
              <a:rPr lang="fr-FR" sz="1200" b="0" i="0" u="none" strike="noStrike" cap="none">
                <a:solidFill>
                  <a:schemeClr val="dk1"/>
                </a:solidFill>
                <a:effectLst/>
                <a:latin typeface="Calibri"/>
                <a:ea typeface="Calibri"/>
                <a:cs typeface="Calibri"/>
                <a:sym typeface="Calibri"/>
              </a:rPr>
              <a:t> </a:t>
            </a:r>
            <a:r>
              <a:rPr lang="fr-FR" i="1"/>
              <a:t>×</a:t>
            </a:r>
            <a:r>
              <a:rPr lang="fr-FR" sz="1200" b="0" i="0" u="none" strike="noStrike" cap="none">
                <a:solidFill>
                  <a:schemeClr val="dk1"/>
                </a:solidFill>
                <a:effectLst/>
                <a:latin typeface="Calibri"/>
                <a:ea typeface="Calibri"/>
                <a:cs typeface="Calibri"/>
                <a:sym typeface="Calibri"/>
              </a:rPr>
              <a:t> </a:t>
            </a:r>
            <a:r>
              <a:rPr lang="fr-FR" i="1"/>
              <a:t>6 qui font 12d. Vous le voyez, il est important ce zéro des unités </a:t>
            </a:r>
            <a:r>
              <a:rPr lang="fr-FR" i="0"/>
              <a:t>(pointer). </a:t>
            </a:r>
            <a:r>
              <a:rPr lang="fr-FR" i="1"/>
              <a:t>J’écris 2 en dessous des dizaines et je retiens 1, la centaine que l’on vient de créer.</a:t>
            </a:r>
            <a:endParaRPr i="1"/>
          </a:p>
          <a:p>
            <a:pPr marL="0" lvl="0" indent="-228600" algn="l" rtl="0">
              <a:lnSpc>
                <a:spcPct val="100000"/>
              </a:lnSpc>
              <a:spcBef>
                <a:spcPts val="0"/>
              </a:spcBef>
              <a:spcAft>
                <a:spcPts val="0"/>
              </a:spcAft>
              <a:buClr>
                <a:schemeClr val="dk1"/>
              </a:buClr>
              <a:buSzPts val="1400"/>
              <a:buFont typeface="Arial"/>
              <a:buNone/>
            </a:pPr>
            <a:r>
              <a:rPr lang="fr-FR" sz="1200" b="0" i="1" u="none" strike="noStrike" cap="none">
                <a:solidFill>
                  <a:schemeClr val="dk1"/>
                </a:solidFill>
                <a:latin typeface="Calibri"/>
                <a:ea typeface="Calibri"/>
                <a:cs typeface="Calibri"/>
                <a:sym typeface="Calibri"/>
              </a:rPr>
              <a:t>Je calcule maintenant 2</a:t>
            </a:r>
            <a:r>
              <a:rPr lang="fr-FR" sz="1200" b="0" i="0" u="none" strike="noStrike" cap="none">
                <a:solidFill>
                  <a:schemeClr val="dk1"/>
                </a:solidFill>
                <a:effectLst/>
                <a:latin typeface="Calibri"/>
                <a:ea typeface="Calibri"/>
                <a:cs typeface="Calibri"/>
                <a:sym typeface="Calibri"/>
              </a:rPr>
              <a:t> </a:t>
            </a:r>
            <a:r>
              <a:rPr lang="fr-FR" sz="1200" b="0" i="1" u="none" strike="noStrike" cap="none">
                <a:solidFill>
                  <a:schemeClr val="dk1"/>
                </a:solidFill>
                <a:latin typeface="Calibri"/>
                <a:ea typeface="Calibri"/>
                <a:cs typeface="Calibri"/>
                <a:sym typeface="Calibri"/>
              </a:rPr>
              <a:t>×</a:t>
            </a:r>
            <a:r>
              <a:rPr lang="fr-FR" sz="1200" b="0" i="0" u="none" strike="noStrike" cap="none">
                <a:solidFill>
                  <a:schemeClr val="dk1"/>
                </a:solidFill>
                <a:effectLst/>
                <a:latin typeface="Calibri"/>
                <a:ea typeface="Calibri"/>
                <a:cs typeface="Calibri"/>
                <a:sym typeface="Calibri"/>
              </a:rPr>
              <a:t> </a:t>
            </a:r>
            <a:r>
              <a:rPr lang="fr-FR" sz="1200" b="0" i="1" u="none" strike="noStrike" cap="none">
                <a:solidFill>
                  <a:schemeClr val="dk1"/>
                </a:solidFill>
                <a:latin typeface="Calibri"/>
                <a:ea typeface="Calibri"/>
                <a:cs typeface="Calibri"/>
                <a:sym typeface="Calibri"/>
              </a:rPr>
              <a:t>4 qui font 8 plus la retenue 9.</a:t>
            </a:r>
            <a:endParaRPr sz="1200" b="0" i="0" u="none" strike="noStrike" cap="none">
              <a:solidFill>
                <a:schemeClr val="dk1"/>
              </a:solidFill>
              <a:latin typeface="Calibri"/>
              <a:ea typeface="Calibri"/>
              <a:cs typeface="Calibri"/>
              <a:sym typeface="Calibri"/>
            </a:endParaRPr>
          </a:p>
          <a:p>
            <a:pPr marL="0" lvl="0" indent="-228600" algn="l" rtl="0">
              <a:lnSpc>
                <a:spcPct val="100000"/>
              </a:lnSpc>
              <a:spcBef>
                <a:spcPts val="0"/>
              </a:spcBef>
              <a:spcAft>
                <a:spcPts val="0"/>
              </a:spcAft>
              <a:buClr>
                <a:schemeClr val="dk1"/>
              </a:buClr>
              <a:buSzPts val="1400"/>
              <a:buFont typeface="Arial"/>
              <a:buNone/>
            </a:pPr>
            <a:r>
              <a:rPr lang="fr-FR" sz="1200" b="0" i="1" u="none" strike="noStrike" cap="none">
                <a:solidFill>
                  <a:schemeClr val="dk1"/>
                </a:solidFill>
                <a:latin typeface="Calibri"/>
                <a:ea typeface="Calibri"/>
                <a:cs typeface="Calibri"/>
                <a:sym typeface="Calibri"/>
              </a:rPr>
              <a:t>Vous le voyez, sur cette deuxième ligne, j’ai bien le résultat de 20</a:t>
            </a:r>
            <a:r>
              <a:rPr lang="fr-FR" sz="1200" b="0" i="0" u="none" strike="noStrike" cap="none">
                <a:solidFill>
                  <a:schemeClr val="dk1"/>
                </a:solidFill>
                <a:effectLst/>
                <a:latin typeface="Calibri"/>
                <a:ea typeface="Calibri"/>
                <a:cs typeface="Calibri"/>
                <a:sym typeface="Calibri"/>
              </a:rPr>
              <a:t> </a:t>
            </a:r>
            <a:r>
              <a:rPr lang="fr-FR" i="1"/>
              <a:t>×</a:t>
            </a:r>
            <a:r>
              <a:rPr lang="fr-FR" sz="1200" b="0" i="0" u="none" strike="noStrike" cap="none">
                <a:solidFill>
                  <a:schemeClr val="dk1"/>
                </a:solidFill>
                <a:effectLst/>
                <a:latin typeface="Calibri"/>
                <a:ea typeface="Calibri"/>
                <a:cs typeface="Calibri"/>
                <a:sym typeface="Calibri"/>
              </a:rPr>
              <a:t> </a:t>
            </a:r>
            <a:r>
              <a:rPr lang="fr-FR" i="1"/>
              <a:t>46 c’est-à-dire 920.</a:t>
            </a:r>
          </a:p>
          <a:p>
            <a:pPr marL="0" lvl="0" indent="-228600" algn="l" rtl="0">
              <a:lnSpc>
                <a:spcPct val="100000"/>
              </a:lnSpc>
              <a:spcBef>
                <a:spcPts val="0"/>
              </a:spcBef>
              <a:spcAft>
                <a:spcPts val="0"/>
              </a:spcAft>
              <a:buClr>
                <a:schemeClr val="dk1"/>
              </a:buClr>
              <a:buSzPts val="1400"/>
              <a:buFont typeface="Arial"/>
              <a:buNone/>
            </a:pPr>
            <a:r>
              <a:rPr lang="fr-FR" sz="1200" b="1" i="0" u="none" strike="noStrike" cap="none">
                <a:solidFill>
                  <a:schemeClr val="dk1"/>
                </a:solidFill>
                <a:latin typeface="Calibri"/>
                <a:ea typeface="Calibri"/>
                <a:cs typeface="Calibri"/>
                <a:sym typeface="Calibri"/>
              </a:rPr>
              <a:t>Réponse attendue </a:t>
            </a:r>
            <a:r>
              <a:rPr lang="fr-FR" sz="1200" b="0" i="0" u="none" strike="noStrike" cap="none">
                <a:solidFill>
                  <a:schemeClr val="dk1"/>
                </a:solidFill>
                <a:latin typeface="Calibri"/>
                <a:ea typeface="Calibri"/>
                <a:cs typeface="Calibri"/>
                <a:sym typeface="Calibri"/>
              </a:rPr>
              <a:t>:</a:t>
            </a:r>
            <a:r>
              <a:rPr lang="fr-FR" sz="1200" b="1" i="0" u="none" strike="noStrike" cap="none">
                <a:solidFill>
                  <a:schemeClr val="dk1"/>
                </a:solidFill>
                <a:latin typeface="Calibri"/>
                <a:ea typeface="Calibri"/>
                <a:cs typeface="Calibri"/>
                <a:sym typeface="Calibri"/>
              </a:rPr>
              <a:t> </a:t>
            </a:r>
            <a:r>
              <a:rPr lang="fr-FR" sz="1200" b="0" i="0" u="none" strike="noStrike" cap="none">
                <a:solidFill>
                  <a:schemeClr val="dk1"/>
                </a:solidFill>
                <a:latin typeface="Calibri"/>
                <a:ea typeface="Calibri"/>
                <a:cs typeface="Calibri"/>
                <a:sym typeface="Calibri"/>
              </a:rPr>
              <a:t>920.</a:t>
            </a: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i="0"/>
          </a:p>
        </p:txBody>
      </p:sp>
      <p:sp>
        <p:nvSpPr>
          <p:cNvPr id="215" name="Google Shape;21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306628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extLst>
      <p:ext uri="{BB962C8B-B14F-4D97-AF65-F5344CB8AC3E}">
        <p14:creationId xmlns:p14="http://schemas.microsoft.com/office/powerpoint/2010/main" val="21002171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eux contenus" type="twoObj">
  <p:cSld name="Deux contenu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1949489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25"/>
        <p:cNvGrpSpPr/>
        <p:nvPr/>
      </p:nvGrpSpPr>
      <p:grpSpPr>
        <a:xfrm>
          <a:off x="0" y="0"/>
          <a:ext cx="0" cy="0"/>
          <a:chOff x="0" y="0"/>
          <a:chExt cx="0" cy="0"/>
        </a:xfrm>
      </p:grpSpPr>
      <p:sp>
        <p:nvSpPr>
          <p:cNvPr id="26" name="Google Shape;26;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1" name="Google Shape;31;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38"/>
        <p:cNvGrpSpPr/>
        <p:nvPr/>
      </p:nvGrpSpPr>
      <p:grpSpPr>
        <a:xfrm>
          <a:off x="0" y="0"/>
          <a:ext cx="0" cy="0"/>
          <a:chOff x="0" y="0"/>
          <a:chExt cx="0" cy="0"/>
        </a:xfrm>
      </p:grpSpPr>
      <p:sp>
        <p:nvSpPr>
          <p:cNvPr id="39" name="Google Shape;39;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40" name="Google Shape;40;p38"/>
          <p:cNvSpPr txBox="1">
            <a:spLocks noGrp="1"/>
          </p:cNvSpPr>
          <p:nvPr>
            <p:ph type="title"/>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3" name="Google Shape;43;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44"/>
        <p:cNvGrpSpPr/>
        <p:nvPr/>
      </p:nvGrpSpPr>
      <p:grpSpPr>
        <a:xfrm>
          <a:off x="0" y="0"/>
          <a:ext cx="0" cy="0"/>
          <a:chOff x="0" y="0"/>
          <a:chExt cx="0" cy="0"/>
        </a:xfrm>
      </p:grpSpPr>
      <p:sp>
        <p:nvSpPr>
          <p:cNvPr id="45" name="Google Shape;45;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 name="Google Shape;46;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50" name="Google Shape;50;p4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51"/>
        <p:cNvGrpSpPr/>
        <p:nvPr/>
      </p:nvGrpSpPr>
      <p:grpSpPr>
        <a:xfrm>
          <a:off x="0" y="0"/>
          <a:ext cx="0" cy="0"/>
          <a:chOff x="0" y="0"/>
          <a:chExt cx="0" cy="0"/>
        </a:xfrm>
      </p:grpSpPr>
      <p:sp>
        <p:nvSpPr>
          <p:cNvPr id="52" name="Google Shape;52;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3" name="Google Shape;53;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 name="Google Shape;54;p46"/>
          <p:cNvSpPr txBox="1">
            <a:spLocks noGrp="1"/>
          </p:cNvSpPr>
          <p:nvPr>
            <p:ph type="title"/>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55" name="Google Shape;55;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2"/>
        <p:cNvGrpSpPr/>
        <p:nvPr/>
      </p:nvGrpSpPr>
      <p:grpSpPr>
        <a:xfrm>
          <a:off x="0" y="0"/>
          <a:ext cx="0" cy="0"/>
          <a:chOff x="0" y="0"/>
          <a:chExt cx="0" cy="0"/>
        </a:xfrm>
      </p:grpSpPr>
      <p:sp>
        <p:nvSpPr>
          <p:cNvPr id="63" name="Google Shape;63;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4" name="Google Shape;64;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 name="Google Shape;65;p40"/>
          <p:cNvSpPr txBox="1">
            <a:spLocks noGrp="1"/>
          </p:cNvSpPr>
          <p:nvPr>
            <p:ph type="title"/>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85"/>
        <p:cNvGrpSpPr/>
        <p:nvPr/>
      </p:nvGrpSpPr>
      <p:grpSpPr>
        <a:xfrm>
          <a:off x="0" y="0"/>
          <a:ext cx="0" cy="0"/>
          <a:chOff x="0" y="0"/>
          <a:chExt cx="0" cy="0"/>
        </a:xfrm>
      </p:grpSpPr>
      <p:sp>
        <p:nvSpPr>
          <p:cNvPr id="86" name="Google Shape;86;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 name="Google Shape;87;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8" name="Google Shape;88;p42"/>
          <p:cNvSpPr txBox="1">
            <a:spLocks noGrp="1"/>
          </p:cNvSpPr>
          <p:nvPr>
            <p:ph type="title"/>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9" name="Google Shape;89;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91"/>
        <p:cNvGrpSpPr/>
        <p:nvPr/>
      </p:nvGrpSpPr>
      <p:grpSpPr>
        <a:xfrm>
          <a:off x="0" y="0"/>
          <a:ext cx="0" cy="0"/>
          <a:chOff x="0" y="0"/>
          <a:chExt cx="0" cy="0"/>
        </a:xfrm>
      </p:grpSpPr>
      <p:sp>
        <p:nvSpPr>
          <p:cNvPr id="92" name="Google Shape;92;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EC527E"/>
              </a:solidFill>
              <a:latin typeface="Calibri"/>
              <a:ea typeface="Calibri"/>
              <a:cs typeface="Calibri"/>
              <a:sym typeface="Calibri"/>
            </a:endParaRPr>
          </a:p>
        </p:txBody>
      </p:sp>
      <p:sp>
        <p:nvSpPr>
          <p:cNvPr id="93" name="Google Shape;93;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FEBFC995-DB1F-74AA-0B20-22C7D12F33FD}"/>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extLst>
      <p:ext uri="{BB962C8B-B14F-4D97-AF65-F5344CB8AC3E}">
        <p14:creationId xmlns:p14="http://schemas.microsoft.com/office/powerpoint/2010/main" val="41600153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5" Type="http://schemas.openxmlformats.org/officeDocument/2006/relationships/theme" Target="../theme/theme5.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
        <p:cNvGrpSpPr/>
        <p:nvPr/>
      </p:nvGrpSpPr>
      <p:grpSpPr>
        <a:xfrm>
          <a:off x="0" y="0"/>
          <a:ext cx="0" cy="0"/>
          <a:chOff x="0" y="0"/>
          <a:chExt cx="0" cy="0"/>
        </a:xfrm>
      </p:grpSpPr>
      <p:sp>
        <p:nvSpPr>
          <p:cNvPr id="33" name="Google Shape;33;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4" name="Google Shape;34;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5" name="Google Shape;35;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6" name="Google Shape;36;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7" name="Google Shape;37;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3" r:id="rId1"/>
    <p:sldLayoutId id="2147483654" r:id="rId2"/>
    <p:sldLayoutId id="2147483655"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6"/>
        <p:cNvGrpSpPr/>
        <p:nvPr/>
      </p:nvGrpSpPr>
      <p:grpSpPr>
        <a:xfrm>
          <a:off x="0" y="0"/>
          <a:ext cx="0" cy="0"/>
          <a:chOff x="0" y="0"/>
          <a:chExt cx="0" cy="0"/>
        </a:xfrm>
      </p:grpSpPr>
      <p:sp>
        <p:nvSpPr>
          <p:cNvPr id="57" name="Google Shape;57;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8" name="Google Shape;58;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 name="Google Shape;59;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1" name="Google Shape;61;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7"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9"/>
        <p:cNvGrpSpPr/>
        <p:nvPr/>
      </p:nvGrpSpPr>
      <p:grpSpPr>
        <a:xfrm>
          <a:off x="0" y="0"/>
          <a:ext cx="0" cy="0"/>
          <a:chOff x="0" y="0"/>
          <a:chExt cx="0" cy="0"/>
        </a:xfrm>
      </p:grpSpPr>
      <p:sp>
        <p:nvSpPr>
          <p:cNvPr id="80" name="Google Shape;80;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1" name="Google Shape;81;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3" name="Google Shape;83;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4" name="Google Shape;84;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835387710"/>
      </p:ext>
    </p:extLst>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0" y="3040905"/>
            <a:ext cx="9144000" cy="776190"/>
          </a:xfrm>
        </p:spPr>
        <p:txBody>
          <a:bodyPr>
            <a:noAutofit/>
          </a:bodyPr>
          <a:lstStyle/>
          <a:p>
            <a:pPr lvl="0"/>
            <a:r>
              <a:rPr lang="fr-FR"/>
              <a:t>77. LES NOMBRES JUSQU’À 10 000 :</a:t>
            </a:r>
            <a:br>
              <a:rPr lang="fr-FR"/>
            </a:br>
            <a:r>
              <a:rPr lang="fr-FR"/>
              <a:t>Utiliser la technique de la multiplication posée par un nombre inférieur à 100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3" name="Titre 2">
            <a:extLst>
              <a:ext uri="{FF2B5EF4-FFF2-40B4-BE49-F238E27FC236}">
                <a16:creationId xmlns:a16="http://schemas.microsoft.com/office/drawing/2014/main" id="{D7509D72-4805-D519-0190-F25423249FC2}"/>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A22888BA-56FD-E7EB-788C-10E3CAA0F96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3" name="Titre 2">
            <a:extLst>
              <a:ext uri="{FF2B5EF4-FFF2-40B4-BE49-F238E27FC236}">
                <a16:creationId xmlns:a16="http://schemas.microsoft.com/office/drawing/2014/main" id="{8B05C200-2C4F-BD23-6C9D-48EF66BFB02A}"/>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7FEB206D-212D-37A8-5A0A-4E9569B770E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3" name="Titre 2">
            <a:extLst>
              <a:ext uri="{FF2B5EF4-FFF2-40B4-BE49-F238E27FC236}">
                <a16:creationId xmlns:a16="http://schemas.microsoft.com/office/drawing/2014/main" id="{12EF4A3F-BA6A-263C-56D3-EB18F1CA548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83E691C-C64D-C527-F522-9BDD106B3EA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 name="Titre 2">
            <a:extLst>
              <a:ext uri="{FF2B5EF4-FFF2-40B4-BE49-F238E27FC236}">
                <a16:creationId xmlns:a16="http://schemas.microsoft.com/office/drawing/2014/main" id="{1D004C2D-AF85-DA7A-9B84-C57329E4EADC}"/>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8D9D22DA-CD1A-A85D-CB5B-9427CE59DD4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 name="Titre 2">
            <a:extLst>
              <a:ext uri="{FF2B5EF4-FFF2-40B4-BE49-F238E27FC236}">
                <a16:creationId xmlns:a16="http://schemas.microsoft.com/office/drawing/2014/main" id="{9CFE581D-ADAE-7513-CD49-3C810D230D84}"/>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8EB6AC9C-8D44-6F00-4791-2AA5146B961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 name="Titre 2">
            <a:extLst>
              <a:ext uri="{FF2B5EF4-FFF2-40B4-BE49-F238E27FC236}">
                <a16:creationId xmlns:a16="http://schemas.microsoft.com/office/drawing/2014/main" id="{0C0FA709-F83D-2228-3AFA-FFB06CF2ED80}"/>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8462E048-90D3-308C-B055-6A58B60945C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 name="Titre 2">
            <a:extLst>
              <a:ext uri="{FF2B5EF4-FFF2-40B4-BE49-F238E27FC236}">
                <a16:creationId xmlns:a16="http://schemas.microsoft.com/office/drawing/2014/main" id="{A605190F-BD36-D7A5-F6DE-30899A3E5E7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C347E809-2866-CAA4-BF8D-37C04DE6B94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 name="Titre 2">
            <a:extLst>
              <a:ext uri="{FF2B5EF4-FFF2-40B4-BE49-F238E27FC236}">
                <a16:creationId xmlns:a16="http://schemas.microsoft.com/office/drawing/2014/main" id="{DA315CEB-0142-0AB4-420A-9B0815C19185}"/>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1A011349-4144-7D01-0442-5E9E180258A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 name="Titre 2">
            <a:extLst>
              <a:ext uri="{FF2B5EF4-FFF2-40B4-BE49-F238E27FC236}">
                <a16:creationId xmlns:a16="http://schemas.microsoft.com/office/drawing/2014/main" id="{D8C8ADC5-D1D5-81F0-91D7-38E8EC3F8F4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E76C554-1FA8-DF3B-067C-DC666B691E9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82599AE6-BA8F-C086-0E8E-5F48A9204B3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BBA8165-A56D-7952-B6E7-B661B684FCE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3" name="Titre 2">
            <a:extLst>
              <a:ext uri="{FF2B5EF4-FFF2-40B4-BE49-F238E27FC236}">
                <a16:creationId xmlns:a16="http://schemas.microsoft.com/office/drawing/2014/main" id="{0551A3A8-353E-8F5D-0A61-2004C5021BD5}"/>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9EEE06CF-90A8-68EF-3B7F-2387D234BED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 name="Titre 3">
            <a:extLst>
              <a:ext uri="{FF2B5EF4-FFF2-40B4-BE49-F238E27FC236}">
                <a16:creationId xmlns:a16="http://schemas.microsoft.com/office/drawing/2014/main" id="{467DB366-8019-29A4-D8F0-0CBA8978497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6B28F9B-9C88-0096-F362-1DFC69CF207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5" name="Titre 4">
            <a:extLst>
              <a:ext uri="{FF2B5EF4-FFF2-40B4-BE49-F238E27FC236}">
                <a16:creationId xmlns:a16="http://schemas.microsoft.com/office/drawing/2014/main" id="{68B22552-4BDF-5DF3-38BD-F21BF18380C0}"/>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5A0762F1-BFD8-88DA-A763-DB4DBEB92D2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0" name="Titre 9">
            <a:extLst>
              <a:ext uri="{FF2B5EF4-FFF2-40B4-BE49-F238E27FC236}">
                <a16:creationId xmlns:a16="http://schemas.microsoft.com/office/drawing/2014/main" id="{BFAAFB66-2588-1788-6628-2BB195EBC4CE}"/>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A0210E97-B13C-84CE-4026-4406B10D23E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2" name="Titre 11">
            <a:extLst>
              <a:ext uri="{FF2B5EF4-FFF2-40B4-BE49-F238E27FC236}">
                <a16:creationId xmlns:a16="http://schemas.microsoft.com/office/drawing/2014/main" id="{E45386E0-9BC7-1360-6C25-54080A3AEA6D}"/>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6D7693A9-B3DD-D3C4-AADF-94368BBC78A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3" name="Titre 12">
            <a:extLst>
              <a:ext uri="{FF2B5EF4-FFF2-40B4-BE49-F238E27FC236}">
                <a16:creationId xmlns:a16="http://schemas.microsoft.com/office/drawing/2014/main" id="{CDC93A38-8A8C-5C23-7A2E-16C5D9E51D04}"/>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C59A67FC-A80B-52BC-C945-0E971BCCECE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3" name="Titre 2">
            <a:extLst>
              <a:ext uri="{FF2B5EF4-FFF2-40B4-BE49-F238E27FC236}">
                <a16:creationId xmlns:a16="http://schemas.microsoft.com/office/drawing/2014/main" id="{4DE77A09-983A-436B-1FF6-AAA994AE4A67}"/>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1EF88105-4DB7-7463-5DCC-4842F0B85F0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7" name="Titre 6">
            <a:extLst>
              <a:ext uri="{FF2B5EF4-FFF2-40B4-BE49-F238E27FC236}">
                <a16:creationId xmlns:a16="http://schemas.microsoft.com/office/drawing/2014/main" id="{BA949C3A-4FA5-C93E-FB0B-E558B08F0E91}"/>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4B21C781-057C-A6AE-A9C3-4B105327512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3" name="Titre 2">
            <a:extLst>
              <a:ext uri="{FF2B5EF4-FFF2-40B4-BE49-F238E27FC236}">
                <a16:creationId xmlns:a16="http://schemas.microsoft.com/office/drawing/2014/main" id="{81EBF79A-8664-B998-56C2-A465379B6926}"/>
              </a:ext>
            </a:extLst>
          </p:cNvPr>
          <p:cNvSpPr>
            <a:spLocks noGrp="1"/>
          </p:cNvSpPr>
          <p:nvPr>
            <p:ph type="title"/>
          </p:nvPr>
        </p:nvSpPr>
        <p:spPr/>
        <p:txBody>
          <a:bodyPr/>
          <a:lstStyle/>
          <a:p>
            <a:endParaRPr lang="fr-FR"/>
          </a:p>
        </p:txBody>
      </p:sp>
      <p:pic>
        <p:nvPicPr>
          <p:cNvPr id="16" name="Image 15">
            <a:extLst>
              <a:ext uri="{FF2B5EF4-FFF2-40B4-BE49-F238E27FC236}">
                <a16:creationId xmlns:a16="http://schemas.microsoft.com/office/drawing/2014/main" id="{FBEB9764-20BA-7095-6F78-5629F947E2A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ée un document." ma:contentTypeScope="" ma:versionID="d2a4d304f9eba7db6f6d654a13bd391d">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71534a0f5dfc871d7eed7645144f7fa1"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6EC7D27B-8F56-4CF5-A340-BF390FEA7DBA}">
  <ds:schemaRefs>
    <ds:schemaRef ds:uri="http://schemas.microsoft.com/sharepoint/v3/contenttype/forms"/>
  </ds:schemaRefs>
</ds:datastoreItem>
</file>

<file path=customXml/itemProps2.xml><?xml version="1.0" encoding="utf-8"?>
<ds:datastoreItem xmlns:ds="http://schemas.openxmlformats.org/officeDocument/2006/customXml" ds:itemID="{2F48758E-3B2B-40E1-98BC-A42F4A1385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1704ACD-AEB7-4CED-B70C-42FA49B0D7D1}">
  <ds:schemaRefs>
    <ds:schemaRef ds:uri="27f64e36-29aa-44d5-a3e0-06242cad7d4d"/>
    <ds:schemaRef ds:uri="cd84cc96-e4f0-4e7f-873a-a508fb658c4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927</Words>
  <Application>Microsoft Office PowerPoint</Application>
  <PresentationFormat>Affichage à l'écran (4:3)</PresentationFormat>
  <Paragraphs>74</Paragraphs>
  <Slides>20</Slides>
  <Notes>20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20</vt:i4>
      </vt:variant>
    </vt:vector>
  </HeadingPairs>
  <TitlesOfParts>
    <vt:vector size="29" baseType="lpstr">
      <vt:lpstr>Arial</vt:lpstr>
      <vt:lpstr>Calibri</vt:lpstr>
      <vt:lpstr>Noto Sans Symbols</vt:lpstr>
      <vt:lpstr>Verdana</vt:lpstr>
      <vt:lpstr>Thème Office</vt:lpstr>
      <vt:lpstr>1_Thème Office</vt:lpstr>
      <vt:lpstr>2_Thème Office</vt:lpstr>
      <vt:lpstr>3_Thème Office</vt:lpstr>
      <vt:lpstr>4_Thème Office</vt:lpstr>
      <vt:lpstr>77. LES NOMBRES JUSQU’À 10 000 : Utiliser la technique de la multiplication posée par un nombre inférieur à 100 (2)</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84. LA MULTIPLICATION POSÉE (4)</dc:title>
  <dc:creator>Éditions Hatier</dc:creator>
  <cp:lastModifiedBy>LE BOT SANDRA</cp:lastModifiedBy>
  <cp:revision>2</cp:revision>
  <dcterms:created xsi:type="dcterms:W3CDTF">2022-01-07T11:15:07Z</dcterms:created>
  <dcterms:modified xsi:type="dcterms:W3CDTF">2026-01-21T10:19:38Z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