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theme/theme4.xml" ContentType="application/vnd.openxmlformats-officedocument.theme+xml"/>
  <Override PartName="/ppt/slideLayouts/slideLayout9.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 id="2147483653" r:id="rId5"/>
    <p:sldMasterId id="2147483658" r:id="rId6"/>
    <p:sldMasterId id="2147483662" r:id="rId7"/>
    <p:sldMasterId id="2147483666" r:id="rId8"/>
  </p:sldMasterIdLst>
  <p:notesMasterIdLst>
    <p:notesMasterId r:id="rId35"/>
  </p:notesMasterIdLst>
  <p:sldIdLst>
    <p:sldId id="366" r:id="rId9"/>
    <p:sldId id="290" r:id="rId10"/>
    <p:sldId id="291" r:id="rId11"/>
    <p:sldId id="307" r:id="rId12"/>
    <p:sldId id="302" r:id="rId13"/>
    <p:sldId id="308" r:id="rId14"/>
    <p:sldId id="263" r:id="rId15"/>
    <p:sldId id="294" r:id="rId16"/>
    <p:sldId id="311" r:id="rId17"/>
    <p:sldId id="314" r:id="rId18"/>
    <p:sldId id="303" r:id="rId19"/>
    <p:sldId id="312" r:id="rId20"/>
    <p:sldId id="304" r:id="rId21"/>
    <p:sldId id="313" r:id="rId22"/>
    <p:sldId id="305" r:id="rId23"/>
    <p:sldId id="306" r:id="rId24"/>
    <p:sldId id="271" r:id="rId25"/>
    <p:sldId id="272" r:id="rId26"/>
    <p:sldId id="301" r:id="rId27"/>
    <p:sldId id="310" r:id="rId28"/>
    <p:sldId id="285" r:id="rId29"/>
    <p:sldId id="288" r:id="rId30"/>
    <p:sldId id="364" r:id="rId31"/>
    <p:sldId id="365" r:id="rId32"/>
    <p:sldId id="286" r:id="rId33"/>
    <p:sldId id="287" r:id="rId34"/>
  </p:sldIdLst>
  <p:sldSz cx="9144000" cy="6858000" type="screen4x3"/>
  <p:notesSz cx="6858000" cy="9144000"/>
  <p:embeddedFontLst>
    <p:embeddedFont>
      <p:font typeface="Verdana" panose="020B0604030504040204" pitchFamily="34" charset="0"/>
      <p:regular r:id="rId36"/>
      <p:bold r:id="rId37"/>
      <p:italic r:id="rId38"/>
      <p:boldItalic r:id="rId3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5" roundtripDataSignature="AMtx7miNbJHp9ho4ruAvxi+IG1Imtxoxr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51BF5A0C-B0EB-839A-131C-955373972CF5}" name="LE BOT SANDRA" initials="SL" userId="S::SLEBOT@editions-hatier.fr::5fe4e071-d3f4-40df-970f-ee8fcf898346" providerId="AD"/>
  <p188:author id="{8035A710-E786-5AD4-6E6B-F2C4540F2679}" name="CHAUVELLIER ANNE" initials="CA" userId="S::ACHAUVELLIER@editions-hatier.fr::f6f57ace-c9cf-44ce-941b-3615434e65b1" providerId="AD"/>
  <p188:author id="{5F8BA321-80A1-CEA0-CCDE-AB6954515002}" name="TAILLADE JUSTINE" initials="TJ" userId="S::JTAILLADE@editions-hatier.fr::7689be7a-6074-46a5-a6a4-f2fd3e4f6393" providerId="AD"/>
  <p188:author id="{BCEC0C35-085C-D9B9-E378-2995294E600F}" name="Sylvie Advenier" initials="SA" userId="516bcc22ff4f1580" providerId="Windows Live"/>
  <p188:author id="{99329D8D-736E-127F-056B-D92D91D3CEEB}" name="Harmonie Rossi Tessier" initials="HRT" userId="ce3dc0babca3d520" providerId="Windows Live"/>
  <p188:author id="{6E47C18F-DDAE-EA39-9B3A-D5582A6DAE9D}" name="pauline.negrellion" initials="pa" userId="S::pauline.negrellion_gmail.com#ext#@hachette.onmicrosoft.com::9fb65b54-3bbd-4994-b3cf-42d8602c7eef" providerId="AD"/>
  <p188:author id="{CB410498-00AA-A716-1E6C-E42B11846246}" name="jennifer riviere" initials="jr" userId="77148290420568c5" providerId="Windows Live"/>
  <p188:author id="{A731B9A7-FB2F-8BD0-97C6-EA6906EE8F3B}" name="Justine Taillade" initials="JT" userId="Justine Taillade" providerId="None"/>
  <p188:author id="{2EACF4B5-B5D6-1F77-434B-4ACC816D40DA}" name="Caroline HACHE" initials="CH" userId="Caroline HACHE" providerId="None"/>
  <p188:author id="{EC690DC6-A5A8-45CC-58AB-0C5F588EDC89}" name="LION Pascal" initials="PL" userId="S::pascal.lion@kemone.com::fbec95ae-2e6f-4ba0-8a1e-416917b9e63f" providerId="AD"/>
  <p188:author id="{3AE103E3-5B5D-9446-BE1D-82E47926AE64}" name="LEMAIRE LOUHANNE" initials="LL" userId="S::LLEMAIRE@editions-hatier.fr::a1b6b622-126c-424e-b556-9693f133b9e2" providerId="AD"/>
  <p188:author id="{4FF4CFEC-E717-A85B-221E-54576BCF7E1A}" name="Pauline Negrel" initials="PN" userId="S::pauline.negrel@ac-aix-marseille.fr::26a6f53f-97b6-482a-86bf-81043e9826c1"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Christophe DRACOS" initials="" lastIdx="5" clrIdx="0"/>
  <p:cmAuthor id="1" name="jennifer r" initials="" lastIdx="10" clrIdx="1"/>
  <p:cmAuthor id="2" name="Catherine MALLARD" initials="" lastIdx="7" clrIdx="2"/>
  <p:cmAuthor id="3" name="Pauline Negrel-Lion" initials="" lastIdx="10" clrIdx="3"/>
  <p:cmAuthor id="4" name="HACHE Caroline" initials="" lastIdx="3" clrIdx="4"/>
  <p:cmAuthor id="5" name="Harmonie Tessier" initials="" lastIdx="3"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285C"/>
    <a:srgbClr val="61C4D1"/>
    <a:srgbClr val="FFD1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837F50C-2A49-499F-B6D3-CDD0253FA45E}" v="1" dt="2026-01-19T10:40:51.393"/>
    <p1510:client id="{83FED1CB-8BE7-401B-BD6F-AC7A50CC7E8B}" v="5" dt="2026-01-18T12:48:24.53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069" autoAdjust="0"/>
    <p:restoredTop sz="73002" autoAdjust="0"/>
  </p:normalViewPr>
  <p:slideViewPr>
    <p:cSldViewPr snapToGrid="0">
      <p:cViewPr varScale="1">
        <p:scale>
          <a:sx n="81" d="100"/>
          <a:sy n="81" d="100"/>
        </p:scale>
        <p:origin x="1848" y="84"/>
      </p:cViewPr>
      <p:guideLst>
        <p:guide orient="horz" pos="2160"/>
        <p:guide pos="2880"/>
      </p:guideLst>
    </p:cSldViewPr>
  </p:slideViewPr>
  <p:notesTextViewPr>
    <p:cViewPr>
      <p:scale>
        <a:sx n="150" d="100"/>
        <a:sy n="15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font" Target="fonts/font4.fntdata"/><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slide" Target="slides/slide26.xml"/><Relationship Id="rId55" Type="http://customschemas.google.com/relationships/presentationmetadata" Target="metadata"/><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font" Target="fonts/font3.fntdata"/><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62"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font" Target="fonts/font2.fntdata"/><Relationship Id="rId58"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font" Target="fonts/font1.fntdata"/><Relationship Id="rId57" Type="http://schemas.openxmlformats.org/officeDocument/2006/relationships/presProps" Target="presProps.xml"/><Relationship Id="rId61" Type="http://schemas.microsoft.com/office/2015/10/relationships/revisionInfo" Target="revisionInfo.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notesMaster" Target="notesMasters/notesMaster1.xml"/><Relationship Id="rId56"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fr-FR" i="1" dirty="0"/>
              <a:t>Aujourd’hui, nous allons continuer à apprendre à lire l’heure. </a:t>
            </a:r>
            <a:endParaRPr i="1" dirty="0"/>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a:extLst>
            <a:ext uri="{FF2B5EF4-FFF2-40B4-BE49-F238E27FC236}">
              <a16:creationId xmlns:a16="http://schemas.microsoft.com/office/drawing/2014/main" id="{C2D10CD6-BB61-1876-6DD0-86EF404E0723}"/>
            </a:ext>
          </a:extLst>
        </p:cNvPr>
        <p:cNvGrpSpPr/>
        <p:nvPr/>
      </p:nvGrpSpPr>
      <p:grpSpPr>
        <a:xfrm>
          <a:off x="0" y="0"/>
          <a:ext cx="0" cy="0"/>
          <a:chOff x="0" y="0"/>
          <a:chExt cx="0" cy="0"/>
        </a:xfrm>
      </p:grpSpPr>
      <p:sp>
        <p:nvSpPr>
          <p:cNvPr id="196" name="Google Shape;196;p8:notes">
            <a:extLst>
              <a:ext uri="{FF2B5EF4-FFF2-40B4-BE49-F238E27FC236}">
                <a16:creationId xmlns:a16="http://schemas.microsoft.com/office/drawing/2014/main" id="{10B5974D-5CA6-949E-E696-ACD8D768D68E}"/>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7" name="Google Shape;197;p8:notes">
            <a:extLst>
              <a:ext uri="{FF2B5EF4-FFF2-40B4-BE49-F238E27FC236}">
                <a16:creationId xmlns:a16="http://schemas.microsoft.com/office/drawing/2014/main" id="{CE2FBF87-E396-8F04-5A78-A82413B5B5DA}"/>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b="0" i="1" dirty="0"/>
              <a:t>On a toujours la même heure mais vous devez maintenant l’écrire en toutes lettres en utilisant les mots «</a:t>
            </a:r>
            <a:r>
              <a:rPr lang="fr-FR" sz="1200" b="0" i="0" u="none" strike="noStrike" cap="none" dirty="0">
                <a:solidFill>
                  <a:schemeClr val="dk1"/>
                </a:solidFill>
                <a:effectLst/>
                <a:latin typeface="Calibri"/>
                <a:ea typeface="Calibri"/>
                <a:cs typeface="Calibri"/>
                <a:sym typeface="Calibri"/>
              </a:rPr>
              <a:t> </a:t>
            </a:r>
            <a:r>
              <a:rPr lang="fr-FR" b="0" i="1" dirty="0"/>
              <a:t>quart</a:t>
            </a:r>
            <a:r>
              <a:rPr lang="fr-FR" sz="1200" b="0" i="0" u="none" strike="noStrike" cap="none" dirty="0">
                <a:solidFill>
                  <a:schemeClr val="dk1"/>
                </a:solidFill>
                <a:effectLst/>
                <a:latin typeface="Calibri"/>
                <a:ea typeface="Calibri"/>
                <a:cs typeface="Calibri"/>
                <a:sym typeface="Calibri"/>
              </a:rPr>
              <a:t> </a:t>
            </a:r>
            <a:r>
              <a:rPr lang="fr-FR" b="0" i="1" dirty="0"/>
              <a:t>» ou «</a:t>
            </a:r>
            <a:r>
              <a:rPr lang="fr-FR" sz="1200" b="0" i="0" u="none" strike="noStrike" cap="none" dirty="0">
                <a:solidFill>
                  <a:schemeClr val="dk1"/>
                </a:solidFill>
                <a:effectLst/>
                <a:latin typeface="Calibri"/>
                <a:ea typeface="Calibri"/>
                <a:cs typeface="Calibri"/>
                <a:sym typeface="Calibri"/>
              </a:rPr>
              <a:t> </a:t>
            </a:r>
            <a:r>
              <a:rPr lang="fr-FR" b="0" i="1" dirty="0"/>
              <a:t>demie</a:t>
            </a:r>
            <a:r>
              <a:rPr lang="fr-FR" sz="1200" b="0" i="0" u="none" strike="noStrike" cap="none" dirty="0">
                <a:solidFill>
                  <a:schemeClr val="dk1"/>
                </a:solidFill>
                <a:effectLst/>
                <a:latin typeface="Calibri"/>
                <a:ea typeface="Calibri"/>
                <a:cs typeface="Calibri"/>
                <a:sym typeface="Calibri"/>
              </a:rPr>
              <a:t> </a:t>
            </a:r>
            <a:r>
              <a:rPr lang="fr-FR" b="0" i="1" dirty="0"/>
              <a:t>». </a:t>
            </a:r>
            <a:r>
              <a:rPr lang="fr-FR" b="0" i="0" dirty="0"/>
              <a:t>Laisser environ une minute avant de corriger. </a:t>
            </a:r>
          </a:p>
          <a:p>
            <a:pPr marL="0" lvl="0" indent="0" algn="l" rtl="0">
              <a:spcBef>
                <a:spcPts val="0"/>
              </a:spcBef>
              <a:spcAft>
                <a:spcPts val="0"/>
              </a:spcAft>
              <a:buNone/>
            </a:pPr>
            <a:r>
              <a:rPr lang="fr-FR" b="1" i="0" dirty="0"/>
              <a:t>Réponse attendue</a:t>
            </a:r>
            <a:r>
              <a:rPr lang="fr-FR" sz="1200" b="0" i="0" u="none" strike="noStrike" cap="none" dirty="0">
                <a:solidFill>
                  <a:schemeClr val="dk1"/>
                </a:solidFill>
                <a:effectLst/>
                <a:latin typeface="Calibri"/>
                <a:ea typeface="Calibri"/>
                <a:cs typeface="Calibri"/>
                <a:sym typeface="Calibri"/>
              </a:rPr>
              <a:t> </a:t>
            </a:r>
            <a:r>
              <a:rPr lang="fr-FR" b="0" i="0" dirty="0"/>
              <a:t>: deux heures et demie.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t>Si on partage l’horloge en 2 parties égales, on constate que l’on a 2 parties identiques de 30</a:t>
            </a:r>
            <a:r>
              <a:rPr lang="fr-FR" sz="1200" b="0" i="0" u="none" strike="noStrike" cap="none" dirty="0">
                <a:solidFill>
                  <a:schemeClr val="dk1"/>
                </a:solidFill>
                <a:effectLst/>
                <a:latin typeface="Calibri"/>
                <a:ea typeface="Calibri"/>
                <a:cs typeface="Calibri"/>
                <a:sym typeface="Calibri"/>
              </a:rPr>
              <a:t> </a:t>
            </a:r>
            <a:r>
              <a:rPr lang="fr-FR" i="1" dirty="0"/>
              <a:t>min. La portion des premières minutes </a:t>
            </a:r>
            <a:r>
              <a:rPr lang="fr-FR" i="0" dirty="0"/>
              <a:t>(la montrer au tableau)</a:t>
            </a:r>
            <a:r>
              <a:rPr lang="fr-FR" i="1" dirty="0"/>
              <a:t> correspond donc à une demi-heure.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t>Lorsqu’il est 2</a:t>
            </a:r>
            <a:r>
              <a:rPr lang="fr-FR" sz="1200" b="0" i="0" u="none" strike="noStrike" cap="none" dirty="0">
                <a:solidFill>
                  <a:schemeClr val="dk1"/>
                </a:solidFill>
                <a:effectLst/>
                <a:latin typeface="Calibri"/>
                <a:ea typeface="Calibri"/>
                <a:cs typeface="Calibri"/>
                <a:sym typeface="Calibri"/>
              </a:rPr>
              <a:t> </a:t>
            </a:r>
            <a:r>
              <a:rPr lang="fr-FR" i="1" dirty="0"/>
              <a:t>h</a:t>
            </a:r>
            <a:r>
              <a:rPr lang="fr-FR" sz="1200" b="0" i="0" u="none" strike="noStrike" cap="none" dirty="0">
                <a:solidFill>
                  <a:schemeClr val="dk1"/>
                </a:solidFill>
                <a:effectLst/>
                <a:latin typeface="Calibri"/>
                <a:ea typeface="Calibri"/>
                <a:cs typeface="Calibri"/>
                <a:sym typeface="Calibri"/>
              </a:rPr>
              <a:t> </a:t>
            </a:r>
            <a:r>
              <a:rPr lang="fr-FR" i="1" dirty="0"/>
              <a:t>30, on dit donc aussi qu’il est 2</a:t>
            </a:r>
            <a:r>
              <a:rPr lang="fr-FR" sz="1200" b="0" i="0" u="none" strike="noStrike" cap="none" dirty="0">
                <a:solidFill>
                  <a:schemeClr val="dk1"/>
                </a:solidFill>
                <a:effectLst/>
                <a:latin typeface="Calibri"/>
                <a:ea typeface="Calibri"/>
                <a:cs typeface="Calibri"/>
                <a:sym typeface="Calibri"/>
              </a:rPr>
              <a:t> </a:t>
            </a:r>
            <a:r>
              <a:rPr lang="fr-FR" i="1" dirty="0"/>
              <a:t>heures et demie, car il est 2</a:t>
            </a:r>
            <a:r>
              <a:rPr lang="fr-FR" sz="1200" b="0" i="0" u="none" strike="noStrike" cap="none" dirty="0">
                <a:solidFill>
                  <a:schemeClr val="dk1"/>
                </a:solidFill>
                <a:effectLst/>
                <a:latin typeface="Calibri"/>
                <a:ea typeface="Calibri"/>
                <a:cs typeface="Calibri"/>
                <a:sym typeface="Calibri"/>
              </a:rPr>
              <a:t> </a:t>
            </a:r>
            <a:r>
              <a:rPr lang="fr-FR" i="1" dirty="0"/>
              <a:t>heures</a:t>
            </a:r>
            <a:r>
              <a:rPr lang="fr-FR" sz="1200" b="0" i="0" u="none" strike="noStrike" cap="none" dirty="0">
                <a:solidFill>
                  <a:schemeClr val="dk1"/>
                </a:solidFill>
                <a:effectLst/>
                <a:latin typeface="Calibri"/>
                <a:ea typeface="Calibri"/>
                <a:cs typeface="Calibri"/>
                <a:sym typeface="Calibri"/>
              </a:rPr>
              <a:t> </a:t>
            </a:r>
            <a:r>
              <a:rPr lang="fr-FR" i="1" dirty="0"/>
              <a:t>+</a:t>
            </a:r>
            <a:r>
              <a:rPr lang="fr-FR" sz="1200" b="0" i="0" u="none" strike="noStrike" cap="none" dirty="0">
                <a:solidFill>
                  <a:schemeClr val="dk1"/>
                </a:solidFill>
                <a:effectLst/>
                <a:latin typeface="Calibri"/>
                <a:ea typeface="Calibri"/>
                <a:cs typeface="Calibri"/>
                <a:sym typeface="Calibri"/>
              </a:rPr>
              <a:t> </a:t>
            </a:r>
            <a:r>
              <a:rPr lang="fr-FR" i="1" dirty="0"/>
              <a:t>une demi-heure. </a:t>
            </a:r>
          </a:p>
          <a:p>
            <a:pPr marL="0" lvl="0" indent="0" algn="l" rtl="0">
              <a:spcBef>
                <a:spcPts val="0"/>
              </a:spcBef>
              <a:spcAft>
                <a:spcPts val="0"/>
              </a:spcAft>
              <a:buNone/>
            </a:pPr>
            <a:r>
              <a:rPr lang="fr-FR" i="1" dirty="0"/>
              <a:t>Par contre, on ne dit pas «</a:t>
            </a:r>
            <a:r>
              <a:rPr lang="fr-FR" sz="1200" b="0" i="0" u="none" strike="noStrike" cap="none" dirty="0">
                <a:solidFill>
                  <a:schemeClr val="dk1"/>
                </a:solidFill>
                <a:effectLst/>
                <a:latin typeface="Calibri"/>
                <a:ea typeface="Calibri"/>
                <a:cs typeface="Calibri"/>
                <a:sym typeface="Calibri"/>
              </a:rPr>
              <a:t> </a:t>
            </a:r>
            <a:r>
              <a:rPr lang="fr-FR" i="1" dirty="0"/>
              <a:t>et demie</a:t>
            </a:r>
            <a:r>
              <a:rPr lang="fr-FR" sz="1200" b="0" i="0" u="none" strike="noStrike" cap="none" dirty="0">
                <a:solidFill>
                  <a:schemeClr val="dk1"/>
                </a:solidFill>
                <a:effectLst/>
                <a:latin typeface="Calibri"/>
                <a:ea typeface="Calibri"/>
                <a:cs typeface="Calibri"/>
                <a:sym typeface="Calibri"/>
              </a:rPr>
              <a:t> </a:t>
            </a:r>
            <a:r>
              <a:rPr lang="fr-FR" i="1" dirty="0"/>
              <a:t>» pour les heures de l’après-midi. On dira donc «</a:t>
            </a:r>
            <a:r>
              <a:rPr lang="fr-FR" sz="1200" b="0" i="0" u="none" strike="noStrike" cap="none" dirty="0">
                <a:solidFill>
                  <a:schemeClr val="dk1"/>
                </a:solidFill>
                <a:effectLst/>
                <a:latin typeface="Calibri"/>
                <a:ea typeface="Calibri"/>
                <a:cs typeface="Calibri"/>
                <a:sym typeface="Calibri"/>
              </a:rPr>
              <a:t> </a:t>
            </a:r>
            <a:r>
              <a:rPr lang="fr-FR" i="1" dirty="0"/>
              <a:t>quatorze heures trente</a:t>
            </a:r>
            <a:r>
              <a:rPr lang="fr-FR" sz="1200" b="0" i="0" u="none" strike="noStrike" cap="none" dirty="0">
                <a:solidFill>
                  <a:schemeClr val="dk1"/>
                </a:solidFill>
                <a:effectLst/>
                <a:latin typeface="Calibri"/>
                <a:ea typeface="Calibri"/>
                <a:cs typeface="Calibri"/>
                <a:sym typeface="Calibri"/>
              </a:rPr>
              <a:t> </a:t>
            </a:r>
            <a:r>
              <a:rPr lang="fr-FR" i="1" dirty="0"/>
              <a:t>» et pas «</a:t>
            </a:r>
            <a:r>
              <a:rPr lang="fr-FR" sz="1200" b="0" i="0" u="none" strike="noStrike" cap="none" dirty="0">
                <a:solidFill>
                  <a:schemeClr val="dk1"/>
                </a:solidFill>
                <a:effectLst/>
                <a:latin typeface="Calibri"/>
                <a:ea typeface="Calibri"/>
                <a:cs typeface="Calibri"/>
                <a:sym typeface="Calibri"/>
              </a:rPr>
              <a:t> </a:t>
            </a:r>
            <a:r>
              <a:rPr lang="fr-FR" i="1" dirty="0"/>
              <a:t>quatorze heures et demie</a:t>
            </a:r>
            <a:r>
              <a:rPr lang="fr-FR" sz="1200" b="0" i="0" u="none" strike="noStrike" cap="none" dirty="0">
                <a:solidFill>
                  <a:schemeClr val="dk1"/>
                </a:solidFill>
                <a:effectLst/>
                <a:latin typeface="Calibri"/>
                <a:ea typeface="Calibri"/>
                <a:cs typeface="Calibri"/>
                <a:sym typeface="Calibri"/>
              </a:rPr>
              <a:t> </a:t>
            </a:r>
            <a:r>
              <a:rPr lang="fr-FR" i="1" dirty="0"/>
              <a:t>». </a:t>
            </a:r>
          </a:p>
          <a:p>
            <a:pPr marL="0" lvl="0" indent="0" algn="l" rtl="0">
              <a:spcBef>
                <a:spcPts val="0"/>
              </a:spcBef>
              <a:spcAft>
                <a:spcPts val="0"/>
              </a:spcAft>
              <a:buNone/>
            </a:pPr>
            <a:r>
              <a:rPr lang="fr-FR" i="0" dirty="0"/>
              <a:t>Compléter les pointillés. </a:t>
            </a:r>
            <a:endParaRPr i="0" dirty="0"/>
          </a:p>
        </p:txBody>
      </p:sp>
      <p:sp>
        <p:nvSpPr>
          <p:cNvPr id="198" name="Google Shape;198;p8:notes">
            <a:extLst>
              <a:ext uri="{FF2B5EF4-FFF2-40B4-BE49-F238E27FC236}">
                <a16:creationId xmlns:a16="http://schemas.microsoft.com/office/drawing/2014/main" id="{23CB3C86-2C2E-D210-FFA8-49224CA4E0C3}"/>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10</a:t>
            </a:fld>
            <a:endParaRPr/>
          </a:p>
        </p:txBody>
      </p:sp>
    </p:spTree>
    <p:extLst>
      <p:ext uri="{BB962C8B-B14F-4D97-AF65-F5344CB8AC3E}">
        <p14:creationId xmlns:p14="http://schemas.microsoft.com/office/powerpoint/2010/main" val="32188853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p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7" name="Google Shape;197;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b="1" i="0" dirty="0"/>
              <a:t>Réponse attendue</a:t>
            </a:r>
            <a:r>
              <a:rPr lang="fr-FR" sz="1200" b="0" i="0" u="none" strike="noStrike" cap="none" dirty="0">
                <a:solidFill>
                  <a:schemeClr val="dk1"/>
                </a:solidFill>
                <a:effectLst/>
                <a:latin typeface="Calibri"/>
                <a:ea typeface="Calibri"/>
                <a:cs typeface="Calibri"/>
                <a:sym typeface="Calibri"/>
              </a:rPr>
              <a:t> </a:t>
            </a:r>
            <a:r>
              <a:rPr lang="fr-FR" b="0" i="0" dirty="0"/>
              <a:t>:</a:t>
            </a:r>
            <a:r>
              <a:rPr lang="fr-FR" b="1" i="0" dirty="0"/>
              <a:t> </a:t>
            </a:r>
            <a:r>
              <a:rPr lang="fr-FR" b="0" i="0" dirty="0"/>
              <a:t>11</a:t>
            </a:r>
            <a:r>
              <a:rPr lang="fr-FR" sz="1200" b="0" i="0" u="none" strike="noStrike" cap="none" dirty="0">
                <a:solidFill>
                  <a:schemeClr val="dk1"/>
                </a:solidFill>
                <a:effectLst/>
                <a:latin typeface="Calibri"/>
                <a:ea typeface="Calibri"/>
                <a:cs typeface="Calibri"/>
                <a:sym typeface="Calibri"/>
              </a:rPr>
              <a:t> </a:t>
            </a:r>
            <a:r>
              <a:rPr lang="fr-FR" b="0" i="0" dirty="0"/>
              <a:t>h</a:t>
            </a:r>
            <a:r>
              <a:rPr lang="fr-FR" sz="1200" b="0" i="0" u="none" strike="noStrike" cap="none" dirty="0">
                <a:solidFill>
                  <a:schemeClr val="dk1"/>
                </a:solidFill>
                <a:effectLst/>
                <a:latin typeface="Calibri"/>
                <a:ea typeface="Calibri"/>
                <a:cs typeface="Calibri"/>
                <a:sym typeface="Calibri"/>
              </a:rPr>
              <a:t> </a:t>
            </a:r>
            <a:r>
              <a:rPr lang="fr-FR" b="0" i="0" dirty="0"/>
              <a:t>15 et 23</a:t>
            </a:r>
            <a:r>
              <a:rPr lang="fr-FR" sz="1200" b="0" i="0" u="none" strike="noStrike" cap="none" dirty="0">
                <a:solidFill>
                  <a:schemeClr val="dk1"/>
                </a:solidFill>
                <a:effectLst/>
                <a:latin typeface="Calibri"/>
                <a:ea typeface="Calibri"/>
                <a:cs typeface="Calibri"/>
                <a:sym typeface="Calibri"/>
              </a:rPr>
              <a:t> </a:t>
            </a:r>
            <a:r>
              <a:rPr lang="fr-FR" b="0" i="0" dirty="0"/>
              <a:t>h</a:t>
            </a:r>
            <a:r>
              <a:rPr lang="fr-FR" sz="1200" b="0" i="0" u="none" strike="noStrike" cap="none" dirty="0">
                <a:solidFill>
                  <a:schemeClr val="dk1"/>
                </a:solidFill>
                <a:effectLst/>
                <a:latin typeface="Calibri"/>
                <a:ea typeface="Calibri"/>
                <a:cs typeface="Calibri"/>
                <a:sym typeface="Calibri"/>
              </a:rPr>
              <a:t> </a:t>
            </a:r>
            <a:r>
              <a:rPr lang="fr-FR" b="0" i="0" dirty="0"/>
              <a:t>15. </a:t>
            </a:r>
          </a:p>
          <a:p>
            <a:pPr marL="0" lvl="0" indent="0" algn="l" rtl="0">
              <a:spcBef>
                <a:spcPts val="0"/>
              </a:spcBef>
              <a:spcAft>
                <a:spcPts val="0"/>
              </a:spcAft>
              <a:buNone/>
            </a:pPr>
            <a:r>
              <a:rPr lang="fr-FR" i="0" dirty="0"/>
              <a:t>Lors du retour collectif, faire verbaliser un élève. </a:t>
            </a:r>
            <a:r>
              <a:rPr lang="fr-FR" i="1" dirty="0"/>
              <a:t>On regarde la petite aiguille des heures. Elle a dépassé le 11 mais elle n’est pas encore arrivée sur le 12 donc il est 11</a:t>
            </a:r>
            <a:r>
              <a:rPr lang="fr-FR" sz="1200" b="0" i="0" u="none" strike="noStrike" cap="none" dirty="0">
                <a:solidFill>
                  <a:schemeClr val="dk1"/>
                </a:solidFill>
                <a:effectLst/>
                <a:latin typeface="Calibri"/>
                <a:ea typeface="Calibri"/>
                <a:cs typeface="Calibri"/>
                <a:sym typeface="Calibri"/>
              </a:rPr>
              <a:t> </a:t>
            </a:r>
            <a:r>
              <a:rPr lang="fr-FR" i="1" dirty="0"/>
              <a:t>heures passées de quelques minutes. On va donc ajouter des minutes à 11</a:t>
            </a:r>
            <a:r>
              <a:rPr lang="fr-FR" sz="1200" b="0" i="0" u="none" strike="noStrike" cap="none" dirty="0">
                <a:solidFill>
                  <a:schemeClr val="dk1"/>
                </a:solidFill>
                <a:effectLst/>
                <a:latin typeface="Calibri"/>
                <a:ea typeface="Calibri"/>
                <a:cs typeface="Calibri"/>
                <a:sym typeface="Calibri"/>
              </a:rPr>
              <a:t> </a:t>
            </a:r>
            <a:r>
              <a:rPr lang="fr-FR" i="1" dirty="0"/>
              <a:t>heures. Si on regarde la grande aiguille des minutes, on voit qu’elle est vers le 3, ce qui correspond à 15</a:t>
            </a:r>
            <a:r>
              <a:rPr lang="fr-FR" sz="1200" b="0" i="0" u="none" strike="noStrike" cap="none" dirty="0">
                <a:solidFill>
                  <a:schemeClr val="dk1"/>
                </a:solidFill>
                <a:effectLst/>
                <a:latin typeface="Calibri"/>
                <a:ea typeface="Calibri"/>
                <a:cs typeface="Calibri"/>
                <a:sym typeface="Calibri"/>
              </a:rPr>
              <a:t> </a:t>
            </a:r>
            <a:r>
              <a:rPr lang="fr-FR" i="1" dirty="0"/>
              <a:t>min (car 3</a:t>
            </a:r>
            <a:r>
              <a:rPr lang="fr-FR" sz="1200" b="0" i="0" u="none" strike="noStrike" cap="none" dirty="0">
                <a:solidFill>
                  <a:schemeClr val="dk1"/>
                </a:solidFill>
                <a:effectLst/>
                <a:latin typeface="Calibri"/>
                <a:ea typeface="Calibri"/>
                <a:cs typeface="Calibri"/>
                <a:sym typeface="Calibri"/>
              </a:rPr>
              <a:t> </a:t>
            </a:r>
            <a:r>
              <a:rPr lang="fr-FR" i="1" dirty="0"/>
              <a:t>×</a:t>
            </a:r>
            <a:r>
              <a:rPr lang="fr-FR" sz="1200" b="0" i="0" u="none" strike="noStrike" cap="none" dirty="0">
                <a:solidFill>
                  <a:schemeClr val="dk1"/>
                </a:solidFill>
                <a:effectLst/>
                <a:latin typeface="Calibri"/>
                <a:ea typeface="Calibri"/>
                <a:cs typeface="Calibri"/>
                <a:sym typeface="Calibri"/>
              </a:rPr>
              <a:t> </a:t>
            </a:r>
            <a:r>
              <a:rPr lang="fr-FR" i="1" dirty="0"/>
              <a:t>5</a:t>
            </a:r>
            <a:r>
              <a:rPr lang="fr-FR" sz="1200" b="0" i="0" u="none" strike="noStrike" cap="none" dirty="0">
                <a:solidFill>
                  <a:schemeClr val="dk1"/>
                </a:solidFill>
                <a:effectLst/>
                <a:latin typeface="Calibri"/>
                <a:ea typeface="Calibri"/>
                <a:cs typeface="Calibri"/>
                <a:sym typeface="Calibri"/>
              </a:rPr>
              <a:t> </a:t>
            </a:r>
            <a:r>
              <a:rPr lang="fr-FR" i="1" dirty="0"/>
              <a:t>=</a:t>
            </a:r>
            <a:r>
              <a:rPr lang="fr-FR" sz="1200" b="0" i="0" u="none" strike="noStrike" cap="none" dirty="0">
                <a:solidFill>
                  <a:schemeClr val="dk1"/>
                </a:solidFill>
                <a:effectLst/>
                <a:latin typeface="Calibri"/>
                <a:ea typeface="Calibri"/>
                <a:cs typeface="Calibri"/>
                <a:sym typeface="Calibri"/>
              </a:rPr>
              <a:t> </a:t>
            </a:r>
            <a:r>
              <a:rPr lang="fr-FR" i="1" dirty="0"/>
              <a:t>15). </a:t>
            </a:r>
            <a:r>
              <a:rPr lang="fr-FR" i="0" dirty="0"/>
              <a:t>Si nécessaire, montrer avec le doigt en partant de 12, et en suivant l’arc de cercle sur l’horloge</a:t>
            </a:r>
            <a:r>
              <a:rPr lang="fr-FR" sz="1200" b="0" i="0" u="none" strike="noStrike" cap="none" dirty="0">
                <a:solidFill>
                  <a:schemeClr val="dk1"/>
                </a:solidFill>
                <a:effectLst/>
                <a:latin typeface="Calibri"/>
                <a:ea typeface="Calibri"/>
                <a:cs typeface="Calibri"/>
                <a:sym typeface="Calibri"/>
              </a:rPr>
              <a:t> </a:t>
            </a:r>
            <a:r>
              <a:rPr lang="fr-FR" i="0" dirty="0"/>
              <a:t>: s’arrêter au niveau de la graduation correspondant au chiffre 1 et dire «</a:t>
            </a:r>
            <a:r>
              <a:rPr lang="fr-FR" sz="1200" b="0" i="0" u="none" strike="noStrike" cap="none" dirty="0">
                <a:solidFill>
                  <a:schemeClr val="dk1"/>
                </a:solidFill>
                <a:effectLst/>
                <a:latin typeface="Calibri"/>
                <a:ea typeface="Calibri"/>
                <a:cs typeface="Calibri"/>
                <a:sym typeface="Calibri"/>
              </a:rPr>
              <a:t> </a:t>
            </a:r>
            <a:r>
              <a:rPr lang="fr-FR" i="0" dirty="0"/>
              <a:t>5 minutes</a:t>
            </a:r>
            <a:r>
              <a:rPr lang="fr-FR" sz="1200" b="0" i="0" u="none" strike="noStrike" cap="none" dirty="0">
                <a:solidFill>
                  <a:schemeClr val="dk1"/>
                </a:solidFill>
                <a:effectLst/>
                <a:latin typeface="Calibri"/>
                <a:ea typeface="Calibri"/>
                <a:cs typeface="Calibri"/>
                <a:sym typeface="Calibri"/>
              </a:rPr>
              <a:t> </a:t>
            </a:r>
            <a:r>
              <a:rPr lang="fr-FR" i="0" dirty="0"/>
              <a:t>», puis continuer de faire glisser le doigt pour dire «</a:t>
            </a:r>
            <a:r>
              <a:rPr lang="fr-FR" sz="1200" b="0" i="0" u="none" strike="noStrike" cap="none" dirty="0">
                <a:solidFill>
                  <a:schemeClr val="dk1"/>
                </a:solidFill>
                <a:effectLst/>
                <a:latin typeface="Calibri"/>
                <a:ea typeface="Calibri"/>
                <a:cs typeface="Calibri"/>
                <a:sym typeface="Calibri"/>
              </a:rPr>
              <a:t> </a:t>
            </a:r>
            <a:r>
              <a:rPr lang="fr-FR" i="0" dirty="0"/>
              <a:t>10 minutes</a:t>
            </a:r>
            <a:r>
              <a:rPr lang="fr-FR" sz="1200" b="0" i="0" u="none" strike="noStrike" cap="none" dirty="0">
                <a:solidFill>
                  <a:schemeClr val="dk1"/>
                </a:solidFill>
                <a:effectLst/>
                <a:latin typeface="Calibri"/>
                <a:ea typeface="Calibri"/>
                <a:cs typeface="Calibri"/>
                <a:sym typeface="Calibri"/>
              </a:rPr>
              <a:t> </a:t>
            </a:r>
            <a:r>
              <a:rPr lang="fr-FR" i="0" dirty="0"/>
              <a:t>» et enfin continuer pour dire «</a:t>
            </a:r>
            <a:r>
              <a:rPr lang="fr-FR" sz="1200" b="0" i="0" u="none" strike="noStrike" cap="none" dirty="0">
                <a:solidFill>
                  <a:schemeClr val="dk1"/>
                </a:solidFill>
                <a:effectLst/>
                <a:latin typeface="Calibri"/>
                <a:ea typeface="Calibri"/>
                <a:cs typeface="Calibri"/>
                <a:sym typeface="Calibri"/>
              </a:rPr>
              <a:t> </a:t>
            </a:r>
            <a:r>
              <a:rPr lang="fr-FR" i="0" dirty="0"/>
              <a:t>15 minutes</a:t>
            </a:r>
            <a:r>
              <a:rPr lang="fr-FR" sz="1200" b="0" i="0" u="none" strike="noStrike" cap="none" dirty="0">
                <a:solidFill>
                  <a:schemeClr val="dk1"/>
                </a:solidFill>
                <a:effectLst/>
                <a:latin typeface="Calibri"/>
                <a:ea typeface="Calibri"/>
                <a:cs typeface="Calibri"/>
                <a:sym typeface="Calibri"/>
              </a:rPr>
              <a:t> </a:t>
            </a:r>
            <a:r>
              <a:rPr lang="fr-FR" i="0" dirty="0"/>
              <a:t>». </a:t>
            </a:r>
            <a:r>
              <a:rPr lang="fr-FR" i="1" dirty="0"/>
              <a:t>Il est donc 11</a:t>
            </a:r>
            <a:r>
              <a:rPr lang="fr-FR" sz="1200" b="0" i="0" u="none" strike="noStrike" cap="none" dirty="0">
                <a:solidFill>
                  <a:schemeClr val="dk1"/>
                </a:solidFill>
                <a:effectLst/>
                <a:latin typeface="Calibri"/>
                <a:ea typeface="Calibri"/>
                <a:cs typeface="Calibri"/>
                <a:sym typeface="Calibri"/>
              </a:rPr>
              <a:t> </a:t>
            </a:r>
            <a:r>
              <a:rPr lang="fr-FR" i="1" dirty="0"/>
              <a:t>h</a:t>
            </a:r>
            <a:r>
              <a:rPr lang="fr-FR" sz="1200" b="0" i="0" u="none" strike="noStrike" cap="none" dirty="0">
                <a:solidFill>
                  <a:schemeClr val="dk1"/>
                </a:solidFill>
                <a:effectLst/>
                <a:latin typeface="Calibri"/>
                <a:ea typeface="Calibri"/>
                <a:cs typeface="Calibri"/>
                <a:sym typeface="Calibri"/>
              </a:rPr>
              <a:t> </a:t>
            </a:r>
            <a:r>
              <a:rPr lang="fr-FR" i="1" dirty="0"/>
              <a:t>15. </a:t>
            </a:r>
          </a:p>
          <a:p>
            <a:pPr marL="0" lvl="0" indent="0" algn="l" rtl="0">
              <a:spcBef>
                <a:spcPts val="0"/>
              </a:spcBef>
              <a:spcAft>
                <a:spcPts val="0"/>
              </a:spcAft>
              <a:buNone/>
            </a:pPr>
            <a:r>
              <a:rPr lang="fr-FR" i="1" dirty="0"/>
              <a:t>On ajoute 12</a:t>
            </a:r>
            <a:r>
              <a:rPr lang="fr-FR" sz="1200" b="0" i="0" u="none" strike="noStrike" cap="none" dirty="0">
                <a:solidFill>
                  <a:schemeClr val="dk1"/>
                </a:solidFill>
                <a:effectLst/>
                <a:latin typeface="Calibri"/>
                <a:ea typeface="Calibri"/>
                <a:cs typeface="Calibri"/>
                <a:sym typeface="Calibri"/>
              </a:rPr>
              <a:t> </a:t>
            </a:r>
            <a:r>
              <a:rPr lang="fr-FR" i="1" dirty="0"/>
              <a:t>h pour trouver l’heure de l’après-midi. </a:t>
            </a:r>
            <a:r>
              <a:rPr lang="fr-FR" i="1" u="none" dirty="0"/>
              <a:t>12</a:t>
            </a:r>
            <a:r>
              <a:rPr lang="fr-FR" sz="1200" b="0" i="0" u="none" strike="noStrike" cap="none" dirty="0">
                <a:solidFill>
                  <a:schemeClr val="dk1"/>
                </a:solidFill>
                <a:effectLst/>
                <a:latin typeface="Calibri"/>
                <a:ea typeface="Calibri"/>
                <a:cs typeface="Calibri"/>
                <a:sym typeface="Calibri"/>
              </a:rPr>
              <a:t> </a:t>
            </a:r>
            <a:r>
              <a:rPr lang="fr-FR" i="1" u="none" dirty="0"/>
              <a:t>+</a:t>
            </a:r>
            <a:r>
              <a:rPr lang="fr-FR" sz="1200" b="0" i="0" u="none" strike="noStrike" cap="none" dirty="0">
                <a:solidFill>
                  <a:schemeClr val="dk1"/>
                </a:solidFill>
                <a:effectLst/>
                <a:latin typeface="Calibri"/>
                <a:ea typeface="Calibri"/>
                <a:cs typeface="Calibri"/>
                <a:sym typeface="Calibri"/>
              </a:rPr>
              <a:t> </a:t>
            </a:r>
            <a:r>
              <a:rPr lang="fr-FR" i="1" u="none" dirty="0"/>
              <a:t>11</a:t>
            </a:r>
            <a:r>
              <a:rPr lang="fr-FR" sz="1200" b="0" i="0" u="none" strike="noStrike" cap="none" dirty="0">
                <a:solidFill>
                  <a:schemeClr val="dk1"/>
                </a:solidFill>
                <a:effectLst/>
                <a:latin typeface="Calibri"/>
                <a:ea typeface="Calibri"/>
                <a:cs typeface="Calibri"/>
                <a:sym typeface="Calibri"/>
              </a:rPr>
              <a:t> </a:t>
            </a:r>
            <a:r>
              <a:rPr lang="fr-FR" i="1" u="none" dirty="0"/>
              <a:t>=</a:t>
            </a:r>
            <a:r>
              <a:rPr lang="fr-FR" sz="1200" b="0" i="0" u="none" strike="noStrike" cap="none" dirty="0">
                <a:solidFill>
                  <a:schemeClr val="dk1"/>
                </a:solidFill>
                <a:effectLst/>
                <a:latin typeface="Calibri"/>
                <a:ea typeface="Calibri"/>
                <a:cs typeface="Calibri"/>
                <a:sym typeface="Calibri"/>
              </a:rPr>
              <a:t> </a:t>
            </a:r>
            <a:r>
              <a:rPr lang="fr-FR" i="1" u="none" dirty="0"/>
              <a:t>23. </a:t>
            </a:r>
            <a:r>
              <a:rPr lang="fr-FR" i="1" dirty="0"/>
              <a:t>Cette horloge peut aussi indiquer 23</a:t>
            </a:r>
            <a:r>
              <a:rPr lang="fr-FR" sz="1200" b="0" i="0" u="none" strike="noStrike" cap="none" dirty="0">
                <a:solidFill>
                  <a:schemeClr val="dk1"/>
                </a:solidFill>
                <a:effectLst/>
                <a:latin typeface="Calibri"/>
                <a:ea typeface="Calibri"/>
                <a:cs typeface="Calibri"/>
                <a:sym typeface="Calibri"/>
              </a:rPr>
              <a:t> </a:t>
            </a:r>
            <a:r>
              <a:rPr lang="fr-FR" i="1" dirty="0"/>
              <a:t>h</a:t>
            </a:r>
            <a:r>
              <a:rPr lang="fr-FR" sz="1200" b="0" i="0" u="none" strike="noStrike" cap="none" dirty="0">
                <a:solidFill>
                  <a:schemeClr val="dk1"/>
                </a:solidFill>
                <a:effectLst/>
                <a:latin typeface="Calibri"/>
                <a:ea typeface="Calibri"/>
                <a:cs typeface="Calibri"/>
                <a:sym typeface="Calibri"/>
              </a:rPr>
              <a:t> </a:t>
            </a:r>
            <a:r>
              <a:rPr lang="fr-FR" i="1" dirty="0"/>
              <a:t>15. On va maintenant écrire une autre façon de décrire cette heure là </a:t>
            </a:r>
            <a:r>
              <a:rPr lang="fr-FR" i="0" dirty="0"/>
              <a:t>(voir slide suivante). </a:t>
            </a:r>
            <a:endParaRPr lang="fr-FR" i="1" dirty="0"/>
          </a:p>
        </p:txBody>
      </p:sp>
      <p:sp>
        <p:nvSpPr>
          <p:cNvPr id="198" name="Google Shape;198;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11</a:t>
            </a:fld>
            <a:endParaRPr/>
          </a:p>
        </p:txBody>
      </p:sp>
    </p:spTree>
    <p:extLst>
      <p:ext uri="{BB962C8B-B14F-4D97-AF65-F5344CB8AC3E}">
        <p14:creationId xmlns:p14="http://schemas.microsoft.com/office/powerpoint/2010/main" val="16554932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a:extLst>
            <a:ext uri="{FF2B5EF4-FFF2-40B4-BE49-F238E27FC236}">
              <a16:creationId xmlns:a16="http://schemas.microsoft.com/office/drawing/2014/main" id="{4727A47A-1354-E0B0-52CE-6246F0EAC840}"/>
            </a:ext>
          </a:extLst>
        </p:cNvPr>
        <p:cNvGrpSpPr/>
        <p:nvPr/>
      </p:nvGrpSpPr>
      <p:grpSpPr>
        <a:xfrm>
          <a:off x="0" y="0"/>
          <a:ext cx="0" cy="0"/>
          <a:chOff x="0" y="0"/>
          <a:chExt cx="0" cy="0"/>
        </a:xfrm>
      </p:grpSpPr>
      <p:sp>
        <p:nvSpPr>
          <p:cNvPr id="196" name="Google Shape;196;p8:notes">
            <a:extLst>
              <a:ext uri="{FF2B5EF4-FFF2-40B4-BE49-F238E27FC236}">
                <a16:creationId xmlns:a16="http://schemas.microsoft.com/office/drawing/2014/main" id="{AA504B80-106E-10B3-783F-BA1526ABEB5F}"/>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7" name="Google Shape;197;p8:notes">
            <a:extLst>
              <a:ext uri="{FF2B5EF4-FFF2-40B4-BE49-F238E27FC236}">
                <a16:creationId xmlns:a16="http://schemas.microsoft.com/office/drawing/2014/main" id="{30922FC4-856B-E13B-F56E-2DCE20B83DC8}"/>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1" dirty="0"/>
              <a:t>Écrivez cette heure en toutes lettres en utilisant les mots «</a:t>
            </a:r>
            <a:r>
              <a:rPr lang="fr-FR" sz="1200" b="0" i="0" u="none" strike="noStrike" cap="none" dirty="0">
                <a:solidFill>
                  <a:schemeClr val="dk1"/>
                </a:solidFill>
                <a:effectLst/>
                <a:latin typeface="Calibri"/>
                <a:ea typeface="Calibri"/>
                <a:cs typeface="Calibri"/>
                <a:sym typeface="Calibri"/>
              </a:rPr>
              <a:t> </a:t>
            </a:r>
            <a:r>
              <a:rPr lang="fr-FR" b="0" i="1" dirty="0"/>
              <a:t>quart</a:t>
            </a:r>
            <a:r>
              <a:rPr lang="fr-FR" sz="1200" b="0" i="0" u="none" strike="noStrike" cap="none" dirty="0">
                <a:solidFill>
                  <a:schemeClr val="dk1"/>
                </a:solidFill>
                <a:effectLst/>
                <a:latin typeface="Calibri"/>
                <a:ea typeface="Calibri"/>
                <a:cs typeface="Calibri"/>
                <a:sym typeface="Calibri"/>
              </a:rPr>
              <a:t> </a:t>
            </a:r>
            <a:r>
              <a:rPr lang="fr-FR" b="0" i="1" dirty="0"/>
              <a:t>» ou «</a:t>
            </a:r>
            <a:r>
              <a:rPr lang="fr-FR" sz="1200" b="0" i="0" u="none" strike="noStrike" cap="none" dirty="0">
                <a:solidFill>
                  <a:schemeClr val="dk1"/>
                </a:solidFill>
                <a:effectLst/>
                <a:latin typeface="Calibri"/>
                <a:ea typeface="Calibri"/>
                <a:cs typeface="Calibri"/>
                <a:sym typeface="Calibri"/>
              </a:rPr>
              <a:t> </a:t>
            </a:r>
            <a:r>
              <a:rPr lang="fr-FR" b="0" i="1" dirty="0"/>
              <a:t>demie</a:t>
            </a:r>
            <a:r>
              <a:rPr lang="fr-FR" sz="1200" b="0" i="0" u="none" strike="noStrike" cap="none" dirty="0">
                <a:solidFill>
                  <a:schemeClr val="dk1"/>
                </a:solidFill>
                <a:effectLst/>
                <a:latin typeface="Calibri"/>
                <a:ea typeface="Calibri"/>
                <a:cs typeface="Calibri"/>
                <a:sym typeface="Calibri"/>
              </a:rPr>
              <a:t> </a:t>
            </a:r>
            <a:r>
              <a:rPr lang="fr-FR" b="0" i="1" dirty="0"/>
              <a:t>». </a:t>
            </a:r>
            <a:r>
              <a:rPr lang="fr-FR" b="0" i="0" dirty="0"/>
              <a:t>Laisser environ une minute avant de corriger.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dirty="0"/>
              <a:t>Réponse attendue</a:t>
            </a:r>
            <a:r>
              <a:rPr lang="fr-FR" sz="1200" b="0" i="0" u="none" strike="noStrike" cap="none" dirty="0">
                <a:solidFill>
                  <a:schemeClr val="dk1"/>
                </a:solidFill>
                <a:effectLst/>
                <a:latin typeface="Calibri"/>
                <a:ea typeface="Calibri"/>
                <a:cs typeface="Calibri"/>
                <a:sym typeface="Calibri"/>
              </a:rPr>
              <a:t> </a:t>
            </a:r>
            <a:r>
              <a:rPr lang="fr-FR" b="0" i="0" dirty="0"/>
              <a:t>: onze heures et quart.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t>Il est donc 11</a:t>
            </a:r>
            <a:r>
              <a:rPr lang="fr-FR" sz="1200" b="0" i="0" u="none" strike="noStrike" cap="none" dirty="0">
                <a:solidFill>
                  <a:schemeClr val="dk1"/>
                </a:solidFill>
                <a:effectLst/>
                <a:latin typeface="Calibri"/>
                <a:ea typeface="Calibri"/>
                <a:cs typeface="Calibri"/>
                <a:sym typeface="Calibri"/>
              </a:rPr>
              <a:t> </a:t>
            </a:r>
            <a:r>
              <a:rPr lang="fr-FR" i="1" dirty="0"/>
              <a:t>h</a:t>
            </a:r>
            <a:r>
              <a:rPr lang="fr-FR" sz="1200" b="0" i="0" u="none" strike="noStrike" cap="none" dirty="0">
                <a:solidFill>
                  <a:schemeClr val="dk1"/>
                </a:solidFill>
                <a:effectLst/>
                <a:latin typeface="Calibri"/>
                <a:ea typeface="Calibri"/>
                <a:cs typeface="Calibri"/>
                <a:sym typeface="Calibri"/>
              </a:rPr>
              <a:t> </a:t>
            </a:r>
            <a:r>
              <a:rPr lang="fr-FR" i="1" dirty="0"/>
              <a:t>15. Si on partage l’horloge en 4</a:t>
            </a:r>
            <a:r>
              <a:rPr lang="fr-FR" sz="1200" b="0" i="0" u="none" strike="noStrike" cap="none" dirty="0">
                <a:solidFill>
                  <a:schemeClr val="dk1"/>
                </a:solidFill>
                <a:effectLst/>
                <a:latin typeface="Calibri"/>
                <a:ea typeface="Calibri"/>
                <a:cs typeface="Calibri"/>
                <a:sym typeface="Calibri"/>
              </a:rPr>
              <a:t> </a:t>
            </a:r>
            <a:r>
              <a:rPr lang="fr-FR" i="1" dirty="0"/>
              <a:t>parties égales, on constate que l’on a 4</a:t>
            </a:r>
            <a:r>
              <a:rPr lang="fr-FR" sz="1200" b="0" i="0" u="none" strike="noStrike" cap="none" dirty="0">
                <a:solidFill>
                  <a:schemeClr val="dk1"/>
                </a:solidFill>
                <a:effectLst/>
                <a:latin typeface="Calibri"/>
                <a:ea typeface="Calibri"/>
                <a:cs typeface="Calibri"/>
                <a:sym typeface="Calibri"/>
              </a:rPr>
              <a:t> </a:t>
            </a:r>
            <a:r>
              <a:rPr lang="fr-FR" i="1" dirty="0"/>
              <a:t>parties identiques de 15</a:t>
            </a:r>
            <a:r>
              <a:rPr lang="fr-FR" sz="1200" b="0" i="0" u="none" strike="noStrike" cap="none" dirty="0">
                <a:solidFill>
                  <a:schemeClr val="dk1"/>
                </a:solidFill>
                <a:effectLst/>
                <a:latin typeface="Calibri"/>
                <a:ea typeface="Calibri"/>
                <a:cs typeface="Calibri"/>
                <a:sym typeface="Calibri"/>
              </a:rPr>
              <a:t> </a:t>
            </a:r>
            <a:r>
              <a:rPr lang="fr-FR" i="1" dirty="0"/>
              <a:t>min. La portion des premières minutes</a:t>
            </a:r>
            <a:r>
              <a:rPr lang="fr-FR" i="0" dirty="0"/>
              <a:t> (la montrer au tableau)</a:t>
            </a:r>
            <a:r>
              <a:rPr lang="fr-FR" i="1" dirty="0"/>
              <a:t> correspond donc à un quart d’heure. </a:t>
            </a:r>
          </a:p>
          <a:p>
            <a:pPr marL="0" lvl="0" indent="0" algn="l" rtl="0">
              <a:spcBef>
                <a:spcPts val="0"/>
              </a:spcBef>
              <a:spcAft>
                <a:spcPts val="0"/>
              </a:spcAft>
              <a:buNone/>
            </a:pPr>
            <a:r>
              <a:rPr lang="fr-FR" i="1" dirty="0"/>
              <a:t>Lorsque l’aiguille des minutes est vers le 3, on dit aussi «</a:t>
            </a:r>
            <a:r>
              <a:rPr lang="fr-FR" sz="1200" b="0" i="0" u="none" strike="noStrike" cap="none" dirty="0">
                <a:solidFill>
                  <a:schemeClr val="dk1"/>
                </a:solidFill>
                <a:effectLst/>
                <a:latin typeface="Calibri"/>
                <a:ea typeface="Calibri"/>
                <a:cs typeface="Calibri"/>
                <a:sym typeface="Calibri"/>
              </a:rPr>
              <a:t> </a:t>
            </a:r>
            <a:r>
              <a:rPr lang="fr-FR" i="1" dirty="0"/>
              <a:t>et quart</a:t>
            </a:r>
            <a:r>
              <a:rPr lang="fr-FR" sz="1200" b="0" i="0" u="none" strike="noStrike" cap="none" dirty="0">
                <a:solidFill>
                  <a:schemeClr val="dk1"/>
                </a:solidFill>
                <a:effectLst/>
                <a:latin typeface="Calibri"/>
                <a:ea typeface="Calibri"/>
                <a:cs typeface="Calibri"/>
                <a:sym typeface="Calibri"/>
              </a:rPr>
              <a:t> </a:t>
            </a:r>
            <a:r>
              <a:rPr lang="fr-FR" i="1" dirty="0"/>
              <a:t>». Ici, il est «</a:t>
            </a:r>
            <a:r>
              <a:rPr lang="fr-FR" sz="1200" b="0" i="0" u="none" strike="noStrike" cap="none" dirty="0">
                <a:solidFill>
                  <a:schemeClr val="dk1"/>
                </a:solidFill>
                <a:effectLst/>
                <a:latin typeface="Calibri"/>
                <a:ea typeface="Calibri"/>
                <a:cs typeface="Calibri"/>
                <a:sym typeface="Calibri"/>
              </a:rPr>
              <a:t> </a:t>
            </a:r>
            <a:r>
              <a:rPr lang="fr-FR" i="1" dirty="0"/>
              <a:t>onze heures et quart</a:t>
            </a:r>
            <a:r>
              <a:rPr lang="fr-FR" sz="1200" b="0" i="0" u="none" strike="noStrike" cap="none" dirty="0">
                <a:solidFill>
                  <a:schemeClr val="dk1"/>
                </a:solidFill>
                <a:effectLst/>
                <a:latin typeface="Calibri"/>
                <a:ea typeface="Calibri"/>
                <a:cs typeface="Calibri"/>
                <a:sym typeface="Calibri"/>
              </a:rPr>
              <a:t> </a:t>
            </a:r>
            <a:r>
              <a:rPr lang="fr-FR" i="1" dirty="0"/>
              <a:t>». Cette horloge peut aussi indiquer 23</a:t>
            </a:r>
            <a:r>
              <a:rPr lang="fr-FR" sz="1200" b="0" i="0" u="none" strike="noStrike" cap="none" dirty="0">
                <a:solidFill>
                  <a:schemeClr val="dk1"/>
                </a:solidFill>
                <a:effectLst/>
                <a:latin typeface="Calibri"/>
                <a:ea typeface="Calibri"/>
                <a:cs typeface="Calibri"/>
                <a:sym typeface="Calibri"/>
              </a:rPr>
              <a:t> </a:t>
            </a:r>
            <a:r>
              <a:rPr lang="fr-FR" i="1" dirty="0"/>
              <a:t>h</a:t>
            </a:r>
            <a:r>
              <a:rPr lang="fr-FR" sz="1200" b="0" i="0" u="none" strike="noStrike" cap="none" dirty="0">
                <a:solidFill>
                  <a:schemeClr val="dk1"/>
                </a:solidFill>
                <a:effectLst/>
                <a:latin typeface="Calibri"/>
                <a:ea typeface="Calibri"/>
                <a:cs typeface="Calibri"/>
                <a:sym typeface="Calibri"/>
              </a:rPr>
              <a:t> </a:t>
            </a:r>
            <a:r>
              <a:rPr lang="fr-FR" i="1" dirty="0"/>
              <a:t>15. Mais on n’utilise pas le mot «</a:t>
            </a:r>
            <a:r>
              <a:rPr lang="fr-FR" sz="1200" b="0" i="0" u="none" strike="noStrike" cap="none" dirty="0">
                <a:solidFill>
                  <a:schemeClr val="dk1"/>
                </a:solidFill>
                <a:effectLst/>
                <a:latin typeface="Calibri"/>
                <a:ea typeface="Calibri"/>
                <a:cs typeface="Calibri"/>
                <a:sym typeface="Calibri"/>
              </a:rPr>
              <a:t> </a:t>
            </a:r>
            <a:r>
              <a:rPr lang="fr-FR" i="1" dirty="0"/>
              <a:t>quart</a:t>
            </a:r>
            <a:r>
              <a:rPr lang="fr-FR" sz="1200" b="0" i="0" u="none" strike="noStrike" cap="none" dirty="0">
                <a:solidFill>
                  <a:schemeClr val="dk1"/>
                </a:solidFill>
                <a:effectLst/>
                <a:latin typeface="Calibri"/>
                <a:ea typeface="Calibri"/>
                <a:cs typeface="Calibri"/>
                <a:sym typeface="Calibri"/>
              </a:rPr>
              <a:t> </a:t>
            </a:r>
            <a:r>
              <a:rPr lang="fr-FR" i="1" dirty="0"/>
              <a:t>» pour les heures de l’après-midi.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t>Compléter les pointillés. </a:t>
            </a:r>
          </a:p>
          <a:p>
            <a:pPr marL="0" lvl="0" indent="0" algn="l" rtl="0">
              <a:spcBef>
                <a:spcPts val="0"/>
              </a:spcBef>
              <a:spcAft>
                <a:spcPts val="0"/>
              </a:spcAft>
              <a:buNone/>
            </a:pPr>
            <a:endParaRPr lang="fr-FR" i="1" dirty="0"/>
          </a:p>
        </p:txBody>
      </p:sp>
      <p:sp>
        <p:nvSpPr>
          <p:cNvPr id="198" name="Google Shape;198;p8:notes">
            <a:extLst>
              <a:ext uri="{FF2B5EF4-FFF2-40B4-BE49-F238E27FC236}">
                <a16:creationId xmlns:a16="http://schemas.microsoft.com/office/drawing/2014/main" id="{8412C450-3A43-FCDF-F8B4-B614F77A0784}"/>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12</a:t>
            </a:fld>
            <a:endParaRPr/>
          </a:p>
        </p:txBody>
      </p:sp>
    </p:spTree>
    <p:extLst>
      <p:ext uri="{BB962C8B-B14F-4D97-AF65-F5344CB8AC3E}">
        <p14:creationId xmlns:p14="http://schemas.microsoft.com/office/powerpoint/2010/main" val="20412307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p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7" name="Google Shape;197;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i="0" dirty="0"/>
              <a:t>Même démarche</a:t>
            </a:r>
            <a:r>
              <a:rPr lang="fr-FR" i="1" dirty="0"/>
              <a:t>.  </a:t>
            </a:r>
          </a:p>
          <a:p>
            <a:pPr marL="0" lvl="0" indent="0" algn="l" rtl="0">
              <a:spcBef>
                <a:spcPts val="0"/>
              </a:spcBef>
              <a:spcAft>
                <a:spcPts val="0"/>
              </a:spcAft>
              <a:buNone/>
            </a:pPr>
            <a:r>
              <a:rPr lang="fr-FR" b="1" i="0" dirty="0"/>
              <a:t>Réponse attendue</a:t>
            </a:r>
            <a:r>
              <a:rPr lang="fr-FR" sz="1200" b="0" i="0" u="none" strike="noStrike" cap="none" dirty="0">
                <a:solidFill>
                  <a:schemeClr val="dk1"/>
                </a:solidFill>
                <a:effectLst/>
                <a:latin typeface="Calibri"/>
                <a:ea typeface="Calibri"/>
                <a:cs typeface="Calibri"/>
                <a:sym typeface="Calibri"/>
              </a:rPr>
              <a:t> </a:t>
            </a:r>
            <a:r>
              <a:rPr lang="fr-FR" b="0" i="0" dirty="0"/>
              <a:t>:</a:t>
            </a:r>
            <a:r>
              <a:rPr lang="fr-FR" b="1" i="0" dirty="0"/>
              <a:t> </a:t>
            </a:r>
            <a:r>
              <a:rPr lang="fr-FR" b="0" i="0" dirty="0"/>
              <a:t>6</a:t>
            </a:r>
            <a:r>
              <a:rPr lang="fr-FR" sz="1200" b="0" i="0" u="none" strike="noStrike" cap="none" dirty="0">
                <a:solidFill>
                  <a:schemeClr val="dk1"/>
                </a:solidFill>
                <a:effectLst/>
                <a:latin typeface="Calibri"/>
                <a:ea typeface="Calibri"/>
                <a:cs typeface="Calibri"/>
                <a:sym typeface="Calibri"/>
              </a:rPr>
              <a:t> </a:t>
            </a:r>
            <a:r>
              <a:rPr lang="fr-FR" b="0" i="0" dirty="0"/>
              <a:t>h</a:t>
            </a:r>
            <a:r>
              <a:rPr lang="fr-FR" sz="1200" b="0" i="0" u="none" strike="noStrike" cap="none" dirty="0">
                <a:solidFill>
                  <a:schemeClr val="dk1"/>
                </a:solidFill>
                <a:effectLst/>
                <a:latin typeface="Calibri"/>
                <a:ea typeface="Calibri"/>
                <a:cs typeface="Calibri"/>
                <a:sym typeface="Calibri"/>
              </a:rPr>
              <a:t> </a:t>
            </a:r>
            <a:r>
              <a:rPr lang="fr-FR" b="0" i="0" dirty="0"/>
              <a:t>45 et 18</a:t>
            </a:r>
            <a:r>
              <a:rPr lang="fr-FR" sz="1200" b="0" i="0" u="none" strike="noStrike" cap="none" dirty="0">
                <a:solidFill>
                  <a:schemeClr val="dk1"/>
                </a:solidFill>
                <a:effectLst/>
                <a:latin typeface="Calibri"/>
                <a:ea typeface="Calibri"/>
                <a:cs typeface="Calibri"/>
                <a:sym typeface="Calibri"/>
              </a:rPr>
              <a:t> </a:t>
            </a:r>
            <a:r>
              <a:rPr lang="fr-FR" b="0" i="0" dirty="0"/>
              <a:t>h</a:t>
            </a:r>
            <a:r>
              <a:rPr lang="fr-FR" sz="1200" b="0" i="0" u="none" strike="noStrike" cap="none" dirty="0">
                <a:solidFill>
                  <a:schemeClr val="dk1"/>
                </a:solidFill>
                <a:effectLst/>
                <a:latin typeface="Calibri"/>
                <a:ea typeface="Calibri"/>
                <a:cs typeface="Calibri"/>
                <a:sym typeface="Calibri"/>
              </a:rPr>
              <a:t> </a:t>
            </a:r>
            <a:r>
              <a:rPr lang="fr-FR" b="0" i="0" dirty="0"/>
              <a:t>45. </a:t>
            </a:r>
          </a:p>
          <a:p>
            <a:pPr marL="0" lvl="0" indent="0" algn="l" rtl="0">
              <a:spcBef>
                <a:spcPts val="0"/>
              </a:spcBef>
              <a:spcAft>
                <a:spcPts val="0"/>
              </a:spcAft>
              <a:buNone/>
            </a:pPr>
            <a:r>
              <a:rPr lang="fr-FR" i="0" dirty="0"/>
              <a:t>Lors du retour collectif, faire verbaliser un élève. </a:t>
            </a:r>
            <a:r>
              <a:rPr lang="fr-FR" i="1" dirty="0"/>
              <a:t>On regarde la petite aiguille des heures. Elle a dépassé le 6, elle n’est pas encore sur le 7 donc il est 6</a:t>
            </a:r>
            <a:r>
              <a:rPr lang="fr-FR" sz="1200" b="0" i="0" u="none" strike="noStrike" cap="none" dirty="0">
                <a:solidFill>
                  <a:schemeClr val="dk1"/>
                </a:solidFill>
                <a:effectLst/>
                <a:latin typeface="Calibri"/>
                <a:ea typeface="Calibri"/>
                <a:cs typeface="Calibri"/>
                <a:sym typeface="Calibri"/>
              </a:rPr>
              <a:t> </a:t>
            </a:r>
            <a:r>
              <a:rPr lang="fr-FR" i="1" dirty="0"/>
              <a:t>heures passées de plusieurs minutes mais il n’est pas encore 7</a:t>
            </a:r>
            <a:r>
              <a:rPr lang="fr-FR" sz="1200" b="0" i="0" u="none" strike="noStrike" cap="none" dirty="0">
                <a:solidFill>
                  <a:schemeClr val="dk1"/>
                </a:solidFill>
                <a:effectLst/>
                <a:latin typeface="Calibri"/>
                <a:ea typeface="Calibri"/>
                <a:cs typeface="Calibri"/>
                <a:sym typeface="Calibri"/>
              </a:rPr>
              <a:t> </a:t>
            </a:r>
            <a:r>
              <a:rPr lang="fr-FR" i="1" dirty="0"/>
              <a:t>heures. Si on regarde la grande aiguille des minutes, on voit qu’elle est vers le 9, ce qui correspond à 45</a:t>
            </a:r>
            <a:r>
              <a:rPr lang="fr-FR" sz="1200" b="0" i="0" u="none" strike="noStrike" cap="none" dirty="0">
                <a:solidFill>
                  <a:schemeClr val="dk1"/>
                </a:solidFill>
                <a:effectLst/>
                <a:latin typeface="Calibri"/>
                <a:ea typeface="Calibri"/>
                <a:cs typeface="Calibri"/>
                <a:sym typeface="Calibri"/>
              </a:rPr>
              <a:t> </a:t>
            </a:r>
            <a:r>
              <a:rPr lang="fr-FR" i="1" dirty="0"/>
              <a:t>min (car 9</a:t>
            </a:r>
            <a:r>
              <a:rPr lang="fr-FR" sz="1200" b="0" i="0" u="none" strike="noStrike" cap="none" dirty="0">
                <a:solidFill>
                  <a:schemeClr val="dk1"/>
                </a:solidFill>
                <a:effectLst/>
                <a:latin typeface="Calibri"/>
                <a:ea typeface="Calibri"/>
                <a:cs typeface="Calibri"/>
                <a:sym typeface="Calibri"/>
              </a:rPr>
              <a:t> </a:t>
            </a:r>
            <a:r>
              <a:rPr lang="fr-FR" i="1" dirty="0"/>
              <a:t>×</a:t>
            </a:r>
            <a:r>
              <a:rPr lang="fr-FR" sz="1200" b="0" i="0" u="none" strike="noStrike" cap="none" dirty="0">
                <a:solidFill>
                  <a:schemeClr val="dk1"/>
                </a:solidFill>
                <a:effectLst/>
                <a:latin typeface="Calibri"/>
                <a:ea typeface="Calibri"/>
                <a:cs typeface="Calibri"/>
                <a:sym typeface="Calibri"/>
              </a:rPr>
              <a:t> </a:t>
            </a:r>
            <a:r>
              <a:rPr lang="fr-FR" i="1" dirty="0"/>
              <a:t>5</a:t>
            </a:r>
            <a:r>
              <a:rPr lang="fr-FR" sz="1200" b="0" i="0" u="none" strike="noStrike" cap="none" dirty="0">
                <a:solidFill>
                  <a:schemeClr val="dk1"/>
                </a:solidFill>
                <a:effectLst/>
                <a:latin typeface="Calibri"/>
                <a:ea typeface="Calibri"/>
                <a:cs typeface="Calibri"/>
                <a:sym typeface="Calibri"/>
              </a:rPr>
              <a:t> </a:t>
            </a:r>
            <a:r>
              <a:rPr lang="fr-FR" i="1" dirty="0"/>
              <a:t>=</a:t>
            </a:r>
            <a:r>
              <a:rPr lang="fr-FR" sz="1200" b="0" i="0" u="none" strike="noStrike" cap="none" dirty="0">
                <a:solidFill>
                  <a:schemeClr val="dk1"/>
                </a:solidFill>
                <a:effectLst/>
                <a:latin typeface="Calibri"/>
                <a:ea typeface="Calibri"/>
                <a:cs typeface="Calibri"/>
                <a:sym typeface="Calibri"/>
              </a:rPr>
              <a:t> </a:t>
            </a:r>
            <a:r>
              <a:rPr lang="fr-FR" i="1" dirty="0"/>
              <a:t>45). </a:t>
            </a:r>
            <a:r>
              <a:rPr lang="fr-FR" i="0" dirty="0"/>
              <a:t>Avec le doigt, faire le contour de l’arc de cercle de l’horloge en énonçant 5, 10, 15, … jusqu’à 45</a:t>
            </a:r>
            <a:r>
              <a:rPr lang="fr-FR" i="1" dirty="0"/>
              <a:t>. On ajoute 12</a:t>
            </a:r>
            <a:r>
              <a:rPr lang="fr-FR" sz="1200" b="0" i="0" u="none" strike="noStrike" cap="none" dirty="0">
                <a:solidFill>
                  <a:schemeClr val="dk1"/>
                </a:solidFill>
                <a:effectLst/>
                <a:latin typeface="Calibri"/>
                <a:ea typeface="Calibri"/>
                <a:cs typeface="Calibri"/>
                <a:sym typeface="Calibri"/>
              </a:rPr>
              <a:t> </a:t>
            </a:r>
            <a:r>
              <a:rPr lang="fr-FR" i="1" dirty="0"/>
              <a:t>h pour trouver l’heure de l’après-midi. 12</a:t>
            </a:r>
            <a:r>
              <a:rPr lang="fr-FR" sz="1200" b="0" i="0" u="none" strike="noStrike" cap="none" dirty="0">
                <a:solidFill>
                  <a:schemeClr val="dk1"/>
                </a:solidFill>
                <a:effectLst/>
                <a:latin typeface="Calibri"/>
                <a:ea typeface="Calibri"/>
                <a:cs typeface="Calibri"/>
                <a:sym typeface="Calibri"/>
              </a:rPr>
              <a:t> </a:t>
            </a:r>
            <a:r>
              <a:rPr lang="fr-FR" i="1" dirty="0"/>
              <a:t>+</a:t>
            </a:r>
            <a:r>
              <a:rPr lang="fr-FR" sz="1200" b="0" i="0" u="none" strike="noStrike" cap="none" dirty="0">
                <a:solidFill>
                  <a:schemeClr val="dk1"/>
                </a:solidFill>
                <a:effectLst/>
                <a:latin typeface="Calibri"/>
                <a:ea typeface="Calibri"/>
                <a:cs typeface="Calibri"/>
                <a:sym typeface="Calibri"/>
              </a:rPr>
              <a:t> </a:t>
            </a:r>
            <a:r>
              <a:rPr lang="fr-FR" i="1" dirty="0"/>
              <a:t>6</a:t>
            </a:r>
            <a:r>
              <a:rPr lang="fr-FR" sz="1200" b="0" i="0" u="none" strike="noStrike" cap="none" dirty="0">
                <a:solidFill>
                  <a:schemeClr val="dk1"/>
                </a:solidFill>
                <a:effectLst/>
                <a:latin typeface="Calibri"/>
                <a:ea typeface="Calibri"/>
                <a:cs typeface="Calibri"/>
                <a:sym typeface="Calibri"/>
              </a:rPr>
              <a:t> </a:t>
            </a:r>
            <a:r>
              <a:rPr lang="fr-FR" i="1" dirty="0"/>
              <a:t>=</a:t>
            </a:r>
            <a:r>
              <a:rPr lang="fr-FR" sz="1200" b="0" i="0" u="none" strike="noStrike" cap="none" dirty="0">
                <a:solidFill>
                  <a:schemeClr val="dk1"/>
                </a:solidFill>
                <a:effectLst/>
                <a:latin typeface="Calibri"/>
                <a:ea typeface="Calibri"/>
                <a:cs typeface="Calibri"/>
                <a:sym typeface="Calibri"/>
              </a:rPr>
              <a:t> </a:t>
            </a:r>
            <a:r>
              <a:rPr lang="fr-FR" i="1" dirty="0"/>
              <a:t>18. Cette horloge peut aussi indiquer 18</a:t>
            </a:r>
            <a:r>
              <a:rPr lang="fr-FR" sz="1200" b="0" i="0" u="none" strike="noStrike" cap="none" dirty="0">
                <a:solidFill>
                  <a:schemeClr val="dk1"/>
                </a:solidFill>
                <a:effectLst/>
                <a:latin typeface="Calibri"/>
                <a:ea typeface="Calibri"/>
                <a:cs typeface="Calibri"/>
                <a:sym typeface="Calibri"/>
              </a:rPr>
              <a:t> </a:t>
            </a:r>
            <a:r>
              <a:rPr lang="fr-FR" i="1" dirty="0"/>
              <a:t>h</a:t>
            </a:r>
            <a:r>
              <a:rPr lang="fr-FR" sz="1200" b="0" i="0" u="none" strike="noStrike" cap="none" dirty="0">
                <a:solidFill>
                  <a:schemeClr val="dk1"/>
                </a:solidFill>
                <a:effectLst/>
                <a:latin typeface="Calibri"/>
                <a:ea typeface="Calibri"/>
                <a:cs typeface="Calibri"/>
                <a:sym typeface="Calibri"/>
              </a:rPr>
              <a:t> </a:t>
            </a:r>
            <a:r>
              <a:rPr lang="fr-FR" i="1" dirty="0"/>
              <a:t>45. On va maintenant écrire une autre façon de décrire cette heure là </a:t>
            </a:r>
            <a:r>
              <a:rPr lang="fr-FR" i="0" dirty="0"/>
              <a:t>(voir slide suivante). </a:t>
            </a:r>
          </a:p>
        </p:txBody>
      </p:sp>
      <p:sp>
        <p:nvSpPr>
          <p:cNvPr id="198" name="Google Shape;198;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13</a:t>
            </a:fld>
            <a:endParaRPr/>
          </a:p>
        </p:txBody>
      </p:sp>
    </p:spTree>
    <p:extLst>
      <p:ext uri="{BB962C8B-B14F-4D97-AF65-F5344CB8AC3E}">
        <p14:creationId xmlns:p14="http://schemas.microsoft.com/office/powerpoint/2010/main" val="37870605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a:extLst>
            <a:ext uri="{FF2B5EF4-FFF2-40B4-BE49-F238E27FC236}">
              <a16:creationId xmlns:a16="http://schemas.microsoft.com/office/drawing/2014/main" id="{F71E388E-F8C8-9485-5B0A-CED6F7CC5A61}"/>
            </a:ext>
          </a:extLst>
        </p:cNvPr>
        <p:cNvGrpSpPr/>
        <p:nvPr/>
      </p:nvGrpSpPr>
      <p:grpSpPr>
        <a:xfrm>
          <a:off x="0" y="0"/>
          <a:ext cx="0" cy="0"/>
          <a:chOff x="0" y="0"/>
          <a:chExt cx="0" cy="0"/>
        </a:xfrm>
      </p:grpSpPr>
      <p:sp>
        <p:nvSpPr>
          <p:cNvPr id="196" name="Google Shape;196;p8:notes">
            <a:extLst>
              <a:ext uri="{FF2B5EF4-FFF2-40B4-BE49-F238E27FC236}">
                <a16:creationId xmlns:a16="http://schemas.microsoft.com/office/drawing/2014/main" id="{84C80695-8A5F-8BB5-FE33-B174788A7B68}"/>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7" name="Google Shape;197;p8:notes">
            <a:extLst>
              <a:ext uri="{FF2B5EF4-FFF2-40B4-BE49-F238E27FC236}">
                <a16:creationId xmlns:a16="http://schemas.microsoft.com/office/drawing/2014/main" id="{FD02DDEB-0B8E-8D27-AAF9-E77020A7D537}"/>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b="0" i="1" dirty="0"/>
              <a:t>Écrivez cette heure en toutes lettres en utilisant les mots «</a:t>
            </a:r>
            <a:r>
              <a:rPr lang="fr-FR" sz="1200" b="0" i="0" u="none" strike="noStrike" cap="none" dirty="0">
                <a:solidFill>
                  <a:schemeClr val="dk1"/>
                </a:solidFill>
                <a:effectLst/>
                <a:latin typeface="Calibri"/>
                <a:ea typeface="Calibri"/>
                <a:cs typeface="Calibri"/>
                <a:sym typeface="Calibri"/>
              </a:rPr>
              <a:t> </a:t>
            </a:r>
            <a:r>
              <a:rPr lang="fr-FR" b="0" i="1" dirty="0"/>
              <a:t>quart</a:t>
            </a:r>
            <a:r>
              <a:rPr lang="fr-FR" sz="1200" b="0" i="0" u="none" strike="noStrike" cap="none" dirty="0">
                <a:solidFill>
                  <a:schemeClr val="dk1"/>
                </a:solidFill>
                <a:effectLst/>
                <a:latin typeface="Calibri"/>
                <a:ea typeface="Calibri"/>
                <a:cs typeface="Calibri"/>
                <a:sym typeface="Calibri"/>
              </a:rPr>
              <a:t> </a:t>
            </a:r>
            <a:r>
              <a:rPr lang="fr-FR" b="0" i="1" dirty="0"/>
              <a:t>» ou «</a:t>
            </a:r>
            <a:r>
              <a:rPr lang="fr-FR" sz="1200" b="0" i="0" u="none" strike="noStrike" cap="none" dirty="0">
                <a:solidFill>
                  <a:schemeClr val="dk1"/>
                </a:solidFill>
                <a:effectLst/>
                <a:latin typeface="Calibri"/>
                <a:ea typeface="Calibri"/>
                <a:cs typeface="Calibri"/>
                <a:sym typeface="Calibri"/>
              </a:rPr>
              <a:t> </a:t>
            </a:r>
            <a:r>
              <a:rPr lang="fr-FR" b="0" i="1" dirty="0"/>
              <a:t>demie</a:t>
            </a:r>
            <a:r>
              <a:rPr lang="fr-FR" sz="1200" b="0" i="0" u="none" strike="noStrike" cap="none" dirty="0">
                <a:solidFill>
                  <a:schemeClr val="dk1"/>
                </a:solidFill>
                <a:effectLst/>
                <a:latin typeface="Calibri"/>
                <a:ea typeface="Calibri"/>
                <a:cs typeface="Calibri"/>
                <a:sym typeface="Calibri"/>
              </a:rPr>
              <a:t> </a:t>
            </a:r>
            <a:r>
              <a:rPr lang="fr-FR" b="0" i="1" dirty="0"/>
              <a:t>». </a:t>
            </a:r>
            <a:r>
              <a:rPr lang="fr-FR" b="0" i="0" dirty="0"/>
              <a:t>Laisser environ une minute avant de corriger. </a:t>
            </a: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fr-FR" b="1" i="0" dirty="0"/>
              <a:t>Réponse attendue</a:t>
            </a:r>
            <a:r>
              <a:rPr lang="fr-FR" sz="1200" b="0" i="0" u="none" strike="noStrike" cap="none" dirty="0">
                <a:solidFill>
                  <a:schemeClr val="dk1"/>
                </a:solidFill>
                <a:effectLst/>
                <a:latin typeface="Calibri"/>
                <a:ea typeface="Calibri"/>
                <a:cs typeface="Calibri"/>
                <a:sym typeface="Calibri"/>
              </a:rPr>
              <a:t> </a:t>
            </a:r>
            <a:r>
              <a:rPr lang="fr-FR" b="0" i="0" dirty="0"/>
              <a:t>:</a:t>
            </a:r>
            <a:r>
              <a:rPr lang="fr-FR" b="1" i="0" dirty="0"/>
              <a:t> </a:t>
            </a:r>
            <a:r>
              <a:rPr lang="fr-FR" b="0" i="0" dirty="0"/>
              <a:t>sept heures moins le quart. </a:t>
            </a:r>
          </a:p>
          <a:p>
            <a:pPr marL="0" marR="0" lvl="0" indent="0" algn="l" rtl="0">
              <a:lnSpc>
                <a:spcPct val="100000"/>
              </a:lnSpc>
              <a:spcBef>
                <a:spcPts val="0"/>
              </a:spcBef>
              <a:spcAft>
                <a:spcPts val="0"/>
              </a:spcAft>
              <a:buClr>
                <a:schemeClr val="dk1"/>
              </a:buClr>
              <a:buSzPts val="1200"/>
              <a:buFont typeface="Calibri"/>
              <a:buNone/>
            </a:pPr>
            <a:r>
              <a:rPr lang="fr-FR" i="1" dirty="0"/>
              <a:t>Il est donc 6</a:t>
            </a:r>
            <a:r>
              <a:rPr lang="fr-FR" sz="1200" b="0" i="0" u="none" strike="noStrike" cap="none" dirty="0">
                <a:solidFill>
                  <a:schemeClr val="dk1"/>
                </a:solidFill>
                <a:effectLst/>
                <a:latin typeface="Calibri"/>
                <a:ea typeface="Calibri"/>
                <a:cs typeface="Calibri"/>
                <a:sym typeface="Calibri"/>
              </a:rPr>
              <a:t> </a:t>
            </a:r>
            <a:r>
              <a:rPr lang="fr-FR" i="1" dirty="0"/>
              <a:t>h</a:t>
            </a:r>
            <a:r>
              <a:rPr lang="fr-FR" sz="1200" b="0" i="0" u="none" strike="noStrike" cap="none" dirty="0">
                <a:solidFill>
                  <a:schemeClr val="dk1"/>
                </a:solidFill>
                <a:effectLst/>
                <a:latin typeface="Calibri"/>
                <a:ea typeface="Calibri"/>
                <a:cs typeface="Calibri"/>
                <a:sym typeface="Calibri"/>
              </a:rPr>
              <a:t> </a:t>
            </a:r>
            <a:r>
              <a:rPr lang="fr-FR" i="1" dirty="0"/>
              <a:t>45. Lorsque l’aiguille des minutes est vers le 9, on pourrait dire «</a:t>
            </a:r>
            <a:r>
              <a:rPr lang="fr-FR" sz="1200" b="0" i="0" u="none" strike="noStrike" cap="none" dirty="0">
                <a:solidFill>
                  <a:schemeClr val="dk1"/>
                </a:solidFill>
                <a:effectLst/>
                <a:latin typeface="Calibri"/>
                <a:ea typeface="Calibri"/>
                <a:cs typeface="Calibri"/>
                <a:sym typeface="Calibri"/>
              </a:rPr>
              <a:t> </a:t>
            </a:r>
            <a:r>
              <a:rPr lang="fr-FR" i="1" dirty="0"/>
              <a:t>trois quarts</a:t>
            </a:r>
            <a:r>
              <a:rPr lang="fr-FR" sz="1200" b="0" i="0" u="none" strike="noStrike" cap="none" dirty="0">
                <a:solidFill>
                  <a:schemeClr val="dk1"/>
                </a:solidFill>
                <a:effectLst/>
                <a:latin typeface="Calibri"/>
                <a:ea typeface="Calibri"/>
                <a:cs typeface="Calibri"/>
                <a:sym typeface="Calibri"/>
              </a:rPr>
              <a:t> </a:t>
            </a:r>
            <a:r>
              <a:rPr lang="fr-FR" i="1" dirty="0"/>
              <a:t>» mais on dit plutôt «</a:t>
            </a:r>
            <a:r>
              <a:rPr lang="fr-FR" sz="1200" b="0" i="0" u="none" strike="noStrike" cap="none" dirty="0">
                <a:solidFill>
                  <a:schemeClr val="dk1"/>
                </a:solidFill>
                <a:effectLst/>
                <a:latin typeface="Calibri"/>
                <a:ea typeface="Calibri"/>
                <a:cs typeface="Calibri"/>
                <a:sym typeface="Calibri"/>
              </a:rPr>
              <a:t> </a:t>
            </a:r>
            <a:r>
              <a:rPr lang="fr-FR" i="1" dirty="0"/>
              <a:t>moins le quart</a:t>
            </a:r>
            <a:r>
              <a:rPr lang="fr-FR" sz="1200" b="0" i="0" u="none" strike="noStrike" cap="none" dirty="0">
                <a:solidFill>
                  <a:schemeClr val="dk1"/>
                </a:solidFill>
                <a:effectLst/>
                <a:latin typeface="Calibri"/>
                <a:ea typeface="Calibri"/>
                <a:cs typeface="Calibri"/>
                <a:sym typeface="Calibri"/>
              </a:rPr>
              <a:t> </a:t>
            </a:r>
            <a:r>
              <a:rPr lang="fr-FR" i="1" dirty="0"/>
              <a:t>» de l’heure suivante. Ici, par exemple, il est «</a:t>
            </a:r>
            <a:r>
              <a:rPr lang="fr-FR" sz="1200" b="0" i="0" u="none" strike="noStrike" cap="none" dirty="0">
                <a:solidFill>
                  <a:schemeClr val="dk1"/>
                </a:solidFill>
                <a:effectLst/>
                <a:latin typeface="Calibri"/>
                <a:ea typeface="Calibri"/>
                <a:cs typeface="Calibri"/>
                <a:sym typeface="Calibri"/>
              </a:rPr>
              <a:t> </a:t>
            </a:r>
            <a:r>
              <a:rPr lang="fr-FR" i="1" dirty="0"/>
              <a:t>sept heures moins le quart</a:t>
            </a:r>
            <a:r>
              <a:rPr lang="fr-FR" sz="1200" b="0" i="0" u="none" strike="noStrike" cap="none" dirty="0">
                <a:solidFill>
                  <a:schemeClr val="dk1"/>
                </a:solidFill>
                <a:effectLst/>
                <a:latin typeface="Calibri"/>
                <a:ea typeface="Calibri"/>
                <a:cs typeface="Calibri"/>
                <a:sym typeface="Calibri"/>
              </a:rPr>
              <a:t> </a:t>
            </a:r>
            <a:r>
              <a:rPr lang="fr-FR" i="1" dirty="0"/>
              <a:t>», ça veut dire qu’il manque encore un quart d’heure (c’est-à-dire 15</a:t>
            </a:r>
            <a:r>
              <a:rPr lang="fr-FR" sz="1200" b="0" i="0" u="none" strike="noStrike" cap="none" dirty="0">
                <a:solidFill>
                  <a:schemeClr val="dk1"/>
                </a:solidFill>
                <a:effectLst/>
                <a:latin typeface="Calibri"/>
                <a:ea typeface="Calibri"/>
                <a:cs typeface="Calibri"/>
                <a:sym typeface="Calibri"/>
              </a:rPr>
              <a:t> </a:t>
            </a:r>
            <a:r>
              <a:rPr lang="fr-FR" i="1" dirty="0"/>
              <a:t>minutes) pour atteindre 7</a:t>
            </a:r>
            <a:r>
              <a:rPr lang="fr-FR" sz="1200" b="0" i="0" u="none" strike="noStrike" cap="none" dirty="0">
                <a:solidFill>
                  <a:schemeClr val="dk1"/>
                </a:solidFill>
                <a:effectLst/>
                <a:latin typeface="Calibri"/>
                <a:ea typeface="Calibri"/>
                <a:cs typeface="Calibri"/>
                <a:sym typeface="Calibri"/>
              </a:rPr>
              <a:t> </a:t>
            </a:r>
            <a:r>
              <a:rPr lang="fr-FR" i="1" dirty="0"/>
              <a:t>heures piles. </a:t>
            </a:r>
          </a:p>
          <a:p>
            <a:pPr marL="0" lvl="0" indent="0" algn="l" rtl="0">
              <a:spcBef>
                <a:spcPts val="0"/>
              </a:spcBef>
              <a:spcAft>
                <a:spcPts val="0"/>
              </a:spcAft>
              <a:buNone/>
            </a:pPr>
            <a:r>
              <a:rPr lang="fr-FR" i="1" dirty="0"/>
              <a:t>Cette horloge peut aussi indiquer 18</a:t>
            </a:r>
            <a:r>
              <a:rPr lang="fr-FR" sz="1200" b="0" i="0" u="none" strike="noStrike" cap="none" dirty="0">
                <a:solidFill>
                  <a:schemeClr val="dk1"/>
                </a:solidFill>
                <a:effectLst/>
                <a:latin typeface="Calibri"/>
                <a:ea typeface="Calibri"/>
                <a:cs typeface="Calibri"/>
                <a:sym typeface="Calibri"/>
              </a:rPr>
              <a:t> </a:t>
            </a:r>
            <a:r>
              <a:rPr lang="fr-FR" i="1" dirty="0"/>
              <a:t>h</a:t>
            </a:r>
            <a:r>
              <a:rPr lang="fr-FR" sz="1200" b="0" i="0" u="none" strike="noStrike" cap="none" dirty="0">
                <a:solidFill>
                  <a:schemeClr val="dk1"/>
                </a:solidFill>
                <a:effectLst/>
                <a:latin typeface="Calibri"/>
                <a:ea typeface="Calibri"/>
                <a:cs typeface="Calibri"/>
                <a:sym typeface="Calibri"/>
              </a:rPr>
              <a:t> </a:t>
            </a:r>
            <a:r>
              <a:rPr lang="fr-FR" i="1" dirty="0"/>
              <a:t>45. Mais on n’utilise pas l’expression «</a:t>
            </a:r>
            <a:r>
              <a:rPr lang="fr-FR" sz="1200" b="0" i="0" u="none" strike="noStrike" cap="none" dirty="0">
                <a:solidFill>
                  <a:schemeClr val="dk1"/>
                </a:solidFill>
                <a:effectLst/>
                <a:latin typeface="Calibri"/>
                <a:ea typeface="Calibri"/>
                <a:cs typeface="Calibri"/>
                <a:sym typeface="Calibri"/>
              </a:rPr>
              <a:t> </a:t>
            </a:r>
            <a:r>
              <a:rPr lang="fr-FR" i="1" dirty="0"/>
              <a:t>moins le quart</a:t>
            </a:r>
            <a:r>
              <a:rPr lang="fr-FR" sz="1200" b="0" i="0" u="none" strike="noStrike" cap="none" dirty="0">
                <a:solidFill>
                  <a:schemeClr val="dk1"/>
                </a:solidFill>
                <a:effectLst/>
                <a:latin typeface="Calibri"/>
                <a:ea typeface="Calibri"/>
                <a:cs typeface="Calibri"/>
                <a:sym typeface="Calibri"/>
              </a:rPr>
              <a:t> </a:t>
            </a:r>
            <a:r>
              <a:rPr lang="fr-FR" i="1" dirty="0"/>
              <a:t>» pour les heures de l’après-midi.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t>Compléter les pointillés. </a:t>
            </a:r>
          </a:p>
          <a:p>
            <a:pPr marL="0" lvl="0" indent="0" algn="l" rtl="0">
              <a:spcBef>
                <a:spcPts val="0"/>
              </a:spcBef>
              <a:spcAft>
                <a:spcPts val="0"/>
              </a:spcAft>
              <a:buNone/>
            </a:pPr>
            <a:endParaRPr lang="fr-FR" dirty="0"/>
          </a:p>
        </p:txBody>
      </p:sp>
      <p:sp>
        <p:nvSpPr>
          <p:cNvPr id="198" name="Google Shape;198;p8:notes">
            <a:extLst>
              <a:ext uri="{FF2B5EF4-FFF2-40B4-BE49-F238E27FC236}">
                <a16:creationId xmlns:a16="http://schemas.microsoft.com/office/drawing/2014/main" id="{FC0F7E48-F01E-8061-9C16-D573369ED8A2}"/>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14</a:t>
            </a:fld>
            <a:endParaRPr/>
          </a:p>
        </p:txBody>
      </p:sp>
    </p:spTree>
    <p:extLst>
      <p:ext uri="{BB962C8B-B14F-4D97-AF65-F5344CB8AC3E}">
        <p14:creationId xmlns:p14="http://schemas.microsoft.com/office/powerpoint/2010/main" val="18268874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p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7" name="Google Shape;197;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i="0" dirty="0"/>
              <a:t>Même démarche</a:t>
            </a:r>
            <a:r>
              <a:rPr lang="fr-FR" i="1" dirty="0"/>
              <a:t>.  </a:t>
            </a:r>
          </a:p>
          <a:p>
            <a:pPr marL="0" lvl="0" indent="0" algn="l" rtl="0">
              <a:spcBef>
                <a:spcPts val="0"/>
              </a:spcBef>
              <a:spcAft>
                <a:spcPts val="0"/>
              </a:spcAft>
              <a:buNone/>
            </a:pPr>
            <a:r>
              <a:rPr lang="fr-FR" b="1" i="0" dirty="0"/>
              <a:t>Réponse attendue</a:t>
            </a:r>
            <a:r>
              <a:rPr lang="fr-FR" sz="1200" b="0" i="0" u="none" strike="noStrike" cap="none" dirty="0">
                <a:solidFill>
                  <a:schemeClr val="dk1"/>
                </a:solidFill>
                <a:effectLst/>
                <a:latin typeface="Calibri"/>
                <a:ea typeface="Calibri"/>
                <a:cs typeface="Calibri"/>
                <a:sym typeface="Calibri"/>
              </a:rPr>
              <a:t> </a:t>
            </a:r>
            <a:r>
              <a:rPr lang="fr-FR" b="0" i="0" dirty="0"/>
              <a:t>:</a:t>
            </a:r>
            <a:r>
              <a:rPr lang="fr-FR" b="1" i="0" dirty="0"/>
              <a:t> </a:t>
            </a:r>
            <a:r>
              <a:rPr lang="fr-FR" b="0" i="0" dirty="0"/>
              <a:t>00</a:t>
            </a:r>
            <a:r>
              <a:rPr lang="fr-FR" sz="1200" b="0" i="0" u="none" strike="noStrike" cap="none" dirty="0">
                <a:solidFill>
                  <a:schemeClr val="dk1"/>
                </a:solidFill>
                <a:effectLst/>
                <a:latin typeface="Calibri"/>
                <a:ea typeface="Calibri"/>
                <a:cs typeface="Calibri"/>
                <a:sym typeface="Calibri"/>
              </a:rPr>
              <a:t> </a:t>
            </a:r>
            <a:r>
              <a:rPr lang="fr-FR" b="0" i="0" dirty="0"/>
              <a:t>h</a:t>
            </a:r>
            <a:r>
              <a:rPr lang="fr-FR" sz="1200" b="0" i="0" u="none" strike="noStrike" cap="none" dirty="0">
                <a:solidFill>
                  <a:schemeClr val="dk1"/>
                </a:solidFill>
                <a:effectLst/>
                <a:latin typeface="Calibri"/>
                <a:ea typeface="Calibri"/>
                <a:cs typeface="Calibri"/>
                <a:sym typeface="Calibri"/>
              </a:rPr>
              <a:t> </a:t>
            </a:r>
            <a:r>
              <a:rPr lang="fr-FR" b="0" i="0" dirty="0"/>
              <a:t>20 et 12</a:t>
            </a:r>
            <a:r>
              <a:rPr lang="fr-FR" sz="1200" b="0" i="0" u="none" strike="noStrike" cap="none" dirty="0">
                <a:solidFill>
                  <a:schemeClr val="dk1"/>
                </a:solidFill>
                <a:effectLst/>
                <a:latin typeface="Calibri"/>
                <a:ea typeface="Calibri"/>
                <a:cs typeface="Calibri"/>
                <a:sym typeface="Calibri"/>
              </a:rPr>
              <a:t> </a:t>
            </a:r>
            <a:r>
              <a:rPr lang="fr-FR" b="0" i="0" dirty="0"/>
              <a:t>h</a:t>
            </a:r>
            <a:r>
              <a:rPr lang="fr-FR" sz="1200" b="0" i="0" u="none" strike="noStrike" cap="none" dirty="0">
                <a:solidFill>
                  <a:schemeClr val="dk1"/>
                </a:solidFill>
                <a:effectLst/>
                <a:latin typeface="Calibri"/>
                <a:ea typeface="Calibri"/>
                <a:cs typeface="Calibri"/>
                <a:sym typeface="Calibri"/>
              </a:rPr>
              <a:t> </a:t>
            </a:r>
            <a:r>
              <a:rPr lang="fr-FR" b="0" i="0" dirty="0"/>
              <a:t>20. </a:t>
            </a:r>
          </a:p>
          <a:p>
            <a:pPr marL="0" lvl="0" indent="0" algn="l" rtl="0">
              <a:spcBef>
                <a:spcPts val="0"/>
              </a:spcBef>
              <a:spcAft>
                <a:spcPts val="0"/>
              </a:spcAft>
              <a:buNone/>
            </a:pPr>
            <a:r>
              <a:rPr lang="fr-FR" i="0" dirty="0"/>
              <a:t>Lors du retour collectif, faire verbaliser un élève. </a:t>
            </a:r>
            <a:r>
              <a:rPr lang="fr-FR" i="1" dirty="0"/>
              <a:t>On regarde la petite aiguille des heures. Elle a dépassé le 12, donc il est 12</a:t>
            </a:r>
            <a:r>
              <a:rPr lang="fr-FR" sz="1200" b="0" i="0" u="none" strike="noStrike" cap="none" dirty="0">
                <a:solidFill>
                  <a:schemeClr val="dk1"/>
                </a:solidFill>
                <a:effectLst/>
                <a:latin typeface="Calibri"/>
                <a:ea typeface="Calibri"/>
                <a:cs typeface="Calibri"/>
                <a:sym typeface="Calibri"/>
              </a:rPr>
              <a:t> </a:t>
            </a:r>
            <a:r>
              <a:rPr lang="fr-FR" i="1" dirty="0"/>
              <a:t>heures passées de plusieurs minutes. Si on regarde la grande aiguille des minutes, on voit qu’elle est vers le 4, ce qui correspond à 20</a:t>
            </a:r>
            <a:r>
              <a:rPr lang="fr-FR" sz="1200" b="0" i="0" u="none" strike="noStrike" cap="none" dirty="0">
                <a:solidFill>
                  <a:schemeClr val="dk1"/>
                </a:solidFill>
                <a:effectLst/>
                <a:latin typeface="Calibri"/>
                <a:ea typeface="Calibri"/>
                <a:cs typeface="Calibri"/>
                <a:sym typeface="Calibri"/>
              </a:rPr>
              <a:t> </a:t>
            </a:r>
            <a:r>
              <a:rPr lang="fr-FR" i="1" dirty="0"/>
              <a:t>min car 4</a:t>
            </a:r>
            <a:r>
              <a:rPr lang="fr-FR" sz="1200" b="0" i="0" u="none" strike="noStrike" cap="none" dirty="0">
                <a:solidFill>
                  <a:schemeClr val="dk1"/>
                </a:solidFill>
                <a:effectLst/>
                <a:latin typeface="Calibri"/>
                <a:ea typeface="Calibri"/>
                <a:cs typeface="Calibri"/>
                <a:sym typeface="Calibri"/>
              </a:rPr>
              <a:t> </a:t>
            </a:r>
            <a:r>
              <a:rPr lang="fr-FR" i="1" dirty="0"/>
              <a:t>×</a:t>
            </a:r>
            <a:r>
              <a:rPr lang="fr-FR" sz="1200" b="0" i="0" u="none" strike="noStrike" cap="none" dirty="0">
                <a:solidFill>
                  <a:schemeClr val="dk1"/>
                </a:solidFill>
                <a:effectLst/>
                <a:latin typeface="Calibri"/>
                <a:ea typeface="Calibri"/>
                <a:cs typeface="Calibri"/>
                <a:sym typeface="Calibri"/>
              </a:rPr>
              <a:t> </a:t>
            </a:r>
            <a:r>
              <a:rPr lang="fr-FR" i="1" dirty="0"/>
              <a:t>5</a:t>
            </a:r>
            <a:r>
              <a:rPr lang="fr-FR" sz="1200" b="0" i="0" u="none" strike="noStrike" cap="none" dirty="0">
                <a:solidFill>
                  <a:schemeClr val="dk1"/>
                </a:solidFill>
                <a:effectLst/>
                <a:latin typeface="Calibri"/>
                <a:ea typeface="Calibri"/>
                <a:cs typeface="Calibri"/>
                <a:sym typeface="Calibri"/>
              </a:rPr>
              <a:t> </a:t>
            </a:r>
            <a:r>
              <a:rPr lang="fr-FR" i="1" dirty="0"/>
              <a:t>=</a:t>
            </a:r>
            <a:r>
              <a:rPr lang="fr-FR" sz="1200" b="0" i="0" u="none" strike="noStrike" cap="none" dirty="0">
                <a:solidFill>
                  <a:schemeClr val="dk1"/>
                </a:solidFill>
                <a:effectLst/>
                <a:latin typeface="Calibri"/>
                <a:ea typeface="Calibri"/>
                <a:cs typeface="Calibri"/>
                <a:sym typeface="Calibri"/>
              </a:rPr>
              <a:t> </a:t>
            </a:r>
            <a:r>
              <a:rPr lang="fr-FR" i="1" dirty="0"/>
              <a:t>20. </a:t>
            </a:r>
            <a:r>
              <a:rPr lang="fr-FR" i="0" dirty="0"/>
              <a:t>Si nécessaire, pointer le 1 et dire «</a:t>
            </a:r>
            <a:r>
              <a:rPr lang="fr-FR" sz="1200" b="0" i="0" u="none" strike="noStrike" cap="none" dirty="0">
                <a:solidFill>
                  <a:schemeClr val="dk1"/>
                </a:solidFill>
                <a:effectLst/>
                <a:latin typeface="Calibri"/>
                <a:ea typeface="Calibri"/>
                <a:cs typeface="Calibri"/>
                <a:sym typeface="Calibri"/>
              </a:rPr>
              <a:t> </a:t>
            </a:r>
            <a:r>
              <a:rPr lang="fr-FR" i="0" dirty="0"/>
              <a:t>5</a:t>
            </a:r>
            <a:r>
              <a:rPr lang="fr-FR" sz="1200" b="0" i="0" u="none" strike="noStrike" cap="none" dirty="0">
                <a:solidFill>
                  <a:schemeClr val="dk1"/>
                </a:solidFill>
                <a:effectLst/>
                <a:latin typeface="Calibri"/>
                <a:ea typeface="Calibri"/>
                <a:cs typeface="Calibri"/>
                <a:sym typeface="Calibri"/>
              </a:rPr>
              <a:t> </a:t>
            </a:r>
            <a:r>
              <a:rPr lang="fr-FR" i="0" dirty="0"/>
              <a:t>», pointer le 2 et dire «</a:t>
            </a:r>
            <a:r>
              <a:rPr lang="fr-FR" sz="1200" b="0" i="0" u="none" strike="noStrike" cap="none" dirty="0">
                <a:solidFill>
                  <a:schemeClr val="dk1"/>
                </a:solidFill>
                <a:effectLst/>
                <a:latin typeface="Calibri"/>
                <a:ea typeface="Calibri"/>
                <a:cs typeface="Calibri"/>
                <a:sym typeface="Calibri"/>
              </a:rPr>
              <a:t> </a:t>
            </a:r>
            <a:r>
              <a:rPr lang="fr-FR" i="0" dirty="0"/>
              <a:t>10</a:t>
            </a:r>
            <a:r>
              <a:rPr lang="fr-FR" sz="1200" b="0" i="0" u="none" strike="noStrike" cap="none" dirty="0">
                <a:solidFill>
                  <a:schemeClr val="dk1"/>
                </a:solidFill>
                <a:effectLst/>
                <a:latin typeface="Calibri"/>
                <a:ea typeface="Calibri"/>
                <a:cs typeface="Calibri"/>
                <a:sym typeface="Calibri"/>
              </a:rPr>
              <a:t> </a:t>
            </a:r>
            <a:r>
              <a:rPr lang="fr-FR" i="0" dirty="0"/>
              <a:t>», … pointer le 4 et dire «</a:t>
            </a:r>
            <a:r>
              <a:rPr lang="fr-FR" sz="1200" b="0" i="0" u="none" strike="noStrike" cap="none" dirty="0">
                <a:solidFill>
                  <a:schemeClr val="dk1"/>
                </a:solidFill>
                <a:effectLst/>
                <a:latin typeface="Calibri"/>
                <a:ea typeface="Calibri"/>
                <a:cs typeface="Calibri"/>
                <a:sym typeface="Calibri"/>
              </a:rPr>
              <a:t> </a:t>
            </a:r>
            <a:r>
              <a:rPr lang="fr-FR" i="0" dirty="0"/>
              <a:t>20</a:t>
            </a:r>
            <a:r>
              <a:rPr lang="fr-FR" sz="1200" b="0" i="0" u="none" strike="noStrike" cap="none" dirty="0">
                <a:solidFill>
                  <a:schemeClr val="dk1"/>
                </a:solidFill>
                <a:effectLst/>
                <a:latin typeface="Calibri"/>
                <a:ea typeface="Calibri"/>
                <a:cs typeface="Calibri"/>
                <a:sym typeface="Calibri"/>
              </a:rPr>
              <a:t> </a:t>
            </a:r>
            <a:r>
              <a:rPr lang="fr-FR" i="0" dirty="0"/>
              <a:t>». </a:t>
            </a:r>
            <a:r>
              <a:rPr lang="fr-FR" i="1" dirty="0"/>
              <a:t>Il est donc 12</a:t>
            </a:r>
            <a:r>
              <a:rPr lang="fr-FR" sz="1200" b="0" i="0" u="none" strike="noStrike" cap="none" dirty="0">
                <a:solidFill>
                  <a:schemeClr val="dk1"/>
                </a:solidFill>
                <a:effectLst/>
                <a:latin typeface="Calibri"/>
                <a:ea typeface="Calibri"/>
                <a:cs typeface="Calibri"/>
                <a:sym typeface="Calibri"/>
              </a:rPr>
              <a:t> </a:t>
            </a:r>
            <a:r>
              <a:rPr lang="fr-FR" i="1" dirty="0"/>
              <a:t>h</a:t>
            </a:r>
            <a:r>
              <a:rPr lang="fr-FR" sz="1200" b="0" i="0" u="none" strike="noStrike" cap="none" dirty="0">
                <a:solidFill>
                  <a:schemeClr val="dk1"/>
                </a:solidFill>
                <a:effectLst/>
                <a:latin typeface="Calibri"/>
                <a:ea typeface="Calibri"/>
                <a:cs typeface="Calibri"/>
                <a:sym typeface="Calibri"/>
              </a:rPr>
              <a:t> </a:t>
            </a:r>
            <a:r>
              <a:rPr lang="fr-FR" i="1" dirty="0"/>
              <a:t>20. On ajoute 12</a:t>
            </a:r>
            <a:r>
              <a:rPr lang="fr-FR" sz="1200" b="0" i="0" u="none" strike="noStrike" cap="none" dirty="0">
                <a:solidFill>
                  <a:schemeClr val="dk1"/>
                </a:solidFill>
                <a:effectLst/>
                <a:latin typeface="Calibri"/>
                <a:ea typeface="Calibri"/>
                <a:cs typeface="Calibri"/>
                <a:sym typeface="Calibri"/>
              </a:rPr>
              <a:t> </a:t>
            </a:r>
            <a:r>
              <a:rPr lang="fr-FR" i="1" dirty="0"/>
              <a:t>h pour trouver l’heure de l’après-midi. 12</a:t>
            </a:r>
            <a:r>
              <a:rPr lang="fr-FR" sz="1200" b="0" i="0" u="none" strike="noStrike" cap="none" dirty="0">
                <a:solidFill>
                  <a:schemeClr val="dk1"/>
                </a:solidFill>
                <a:effectLst/>
                <a:latin typeface="Calibri"/>
                <a:ea typeface="Calibri"/>
                <a:cs typeface="Calibri"/>
                <a:sym typeface="Calibri"/>
              </a:rPr>
              <a:t> </a:t>
            </a:r>
            <a:r>
              <a:rPr lang="fr-FR" i="1" dirty="0"/>
              <a:t>+</a:t>
            </a:r>
            <a:r>
              <a:rPr lang="fr-FR" sz="1200" b="0" i="0" u="none" strike="noStrike" cap="none" dirty="0">
                <a:solidFill>
                  <a:schemeClr val="dk1"/>
                </a:solidFill>
                <a:effectLst/>
                <a:latin typeface="Calibri"/>
                <a:ea typeface="Calibri"/>
                <a:cs typeface="Calibri"/>
                <a:sym typeface="Calibri"/>
              </a:rPr>
              <a:t> </a:t>
            </a:r>
            <a:r>
              <a:rPr lang="fr-FR" i="1" dirty="0"/>
              <a:t>12</a:t>
            </a:r>
            <a:r>
              <a:rPr lang="fr-FR" sz="1200" b="0" i="0" u="none" strike="noStrike" cap="none" dirty="0">
                <a:solidFill>
                  <a:schemeClr val="dk1"/>
                </a:solidFill>
                <a:effectLst/>
                <a:latin typeface="Calibri"/>
                <a:ea typeface="Calibri"/>
                <a:cs typeface="Calibri"/>
                <a:sym typeface="Calibri"/>
              </a:rPr>
              <a:t> </a:t>
            </a:r>
            <a:r>
              <a:rPr lang="fr-FR" i="1" dirty="0"/>
              <a:t>=</a:t>
            </a:r>
            <a:r>
              <a:rPr lang="fr-FR" sz="1200" b="0" i="0" u="none" strike="noStrike" cap="none" dirty="0">
                <a:solidFill>
                  <a:schemeClr val="dk1"/>
                </a:solidFill>
                <a:effectLst/>
                <a:latin typeface="Calibri"/>
                <a:ea typeface="Calibri"/>
                <a:cs typeface="Calibri"/>
                <a:sym typeface="Calibri"/>
              </a:rPr>
              <a:t> </a:t>
            </a:r>
            <a:r>
              <a:rPr lang="fr-FR" i="1" dirty="0"/>
              <a:t>24. On ne dit pas 24</a:t>
            </a:r>
            <a:r>
              <a:rPr lang="fr-FR" sz="1200" b="0" i="0" u="none" strike="noStrike" cap="none" dirty="0">
                <a:solidFill>
                  <a:schemeClr val="dk1"/>
                </a:solidFill>
                <a:effectLst/>
                <a:latin typeface="Calibri"/>
                <a:ea typeface="Calibri"/>
                <a:cs typeface="Calibri"/>
                <a:sym typeface="Calibri"/>
              </a:rPr>
              <a:t> </a:t>
            </a:r>
            <a:r>
              <a:rPr lang="fr-FR" i="1" dirty="0"/>
              <a:t>h</a:t>
            </a:r>
            <a:r>
              <a:rPr lang="fr-FR" sz="1200" b="0" i="0" u="none" strike="noStrike" cap="none" dirty="0">
                <a:solidFill>
                  <a:schemeClr val="dk1"/>
                </a:solidFill>
                <a:effectLst/>
                <a:latin typeface="Calibri"/>
                <a:ea typeface="Calibri"/>
                <a:cs typeface="Calibri"/>
                <a:sym typeface="Calibri"/>
              </a:rPr>
              <a:t> </a:t>
            </a:r>
            <a:r>
              <a:rPr lang="fr-FR" i="1" dirty="0"/>
              <a:t>20 car au bout de 24</a:t>
            </a:r>
            <a:r>
              <a:rPr lang="fr-FR" sz="1200" b="0" i="0" u="none" strike="noStrike" cap="none" dirty="0">
                <a:solidFill>
                  <a:schemeClr val="dk1"/>
                </a:solidFill>
                <a:effectLst/>
                <a:latin typeface="Calibri"/>
                <a:ea typeface="Calibri"/>
                <a:cs typeface="Calibri"/>
                <a:sym typeface="Calibri"/>
              </a:rPr>
              <a:t> </a:t>
            </a:r>
            <a:r>
              <a:rPr lang="fr-FR" i="1" dirty="0"/>
              <a:t>h, on recommence une nouvelle journée. C’est minuit, donc on recommence à 00</a:t>
            </a:r>
            <a:r>
              <a:rPr lang="fr-FR" sz="1200" b="0" i="0" u="none" strike="noStrike" cap="none" dirty="0">
                <a:solidFill>
                  <a:schemeClr val="dk1"/>
                </a:solidFill>
                <a:effectLst/>
                <a:latin typeface="Calibri"/>
                <a:ea typeface="Calibri"/>
                <a:cs typeface="Calibri"/>
                <a:sym typeface="Calibri"/>
              </a:rPr>
              <a:t> </a:t>
            </a:r>
            <a:r>
              <a:rPr lang="fr-FR" i="1" dirty="0"/>
              <a:t>h. Cette horloge peut donc aussi indiquer 00</a:t>
            </a:r>
            <a:r>
              <a:rPr lang="fr-FR" sz="1200" b="0" i="0" u="none" strike="noStrike" cap="none" dirty="0">
                <a:solidFill>
                  <a:schemeClr val="dk1"/>
                </a:solidFill>
                <a:effectLst/>
                <a:latin typeface="Calibri"/>
                <a:ea typeface="Calibri"/>
                <a:cs typeface="Calibri"/>
                <a:sym typeface="Calibri"/>
              </a:rPr>
              <a:t> </a:t>
            </a:r>
            <a:r>
              <a:rPr lang="fr-FR" i="1" dirty="0"/>
              <a:t>h</a:t>
            </a:r>
            <a:r>
              <a:rPr lang="fr-FR" sz="1200" b="0" i="0" u="none" strike="noStrike" cap="none" dirty="0">
                <a:solidFill>
                  <a:schemeClr val="dk1"/>
                </a:solidFill>
                <a:effectLst/>
                <a:latin typeface="Calibri"/>
                <a:ea typeface="Calibri"/>
                <a:cs typeface="Calibri"/>
                <a:sym typeface="Calibri"/>
              </a:rPr>
              <a:t> </a:t>
            </a:r>
            <a:r>
              <a:rPr lang="fr-FR" i="1" dirty="0"/>
              <a:t>20. </a:t>
            </a:r>
            <a:endParaRPr i="1" dirty="0"/>
          </a:p>
        </p:txBody>
      </p:sp>
      <p:sp>
        <p:nvSpPr>
          <p:cNvPr id="198" name="Google Shape;198;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15</a:t>
            </a:fld>
            <a:endParaRPr/>
          </a:p>
        </p:txBody>
      </p:sp>
    </p:spTree>
    <p:extLst>
      <p:ext uri="{BB962C8B-B14F-4D97-AF65-F5344CB8AC3E}">
        <p14:creationId xmlns:p14="http://schemas.microsoft.com/office/powerpoint/2010/main" val="4499317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p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7" name="Google Shape;197;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i="0" dirty="0"/>
              <a:t>Même démarche</a:t>
            </a:r>
            <a:r>
              <a:rPr lang="fr-FR" i="1" dirty="0"/>
              <a:t>.  </a:t>
            </a:r>
          </a:p>
          <a:p>
            <a:pPr marL="0" lvl="0" indent="0" algn="l" rtl="0">
              <a:spcBef>
                <a:spcPts val="0"/>
              </a:spcBef>
              <a:spcAft>
                <a:spcPts val="0"/>
              </a:spcAft>
              <a:buNone/>
            </a:pPr>
            <a:r>
              <a:rPr lang="fr-FR" b="1" i="0" dirty="0"/>
              <a:t>Réponse attendue</a:t>
            </a:r>
            <a:r>
              <a:rPr lang="fr-FR" sz="1200" b="0" i="0" u="none" strike="noStrike" cap="none" dirty="0">
                <a:solidFill>
                  <a:schemeClr val="dk1"/>
                </a:solidFill>
                <a:effectLst/>
                <a:latin typeface="Calibri"/>
                <a:ea typeface="Calibri"/>
                <a:cs typeface="Calibri"/>
                <a:sym typeface="Calibri"/>
              </a:rPr>
              <a:t> </a:t>
            </a:r>
            <a:r>
              <a:rPr lang="fr-FR" b="0" i="0" dirty="0"/>
              <a:t>:</a:t>
            </a:r>
            <a:r>
              <a:rPr lang="fr-FR" b="1" i="0" dirty="0"/>
              <a:t> </a:t>
            </a:r>
            <a:r>
              <a:rPr lang="fr-FR" b="0" i="0" dirty="0"/>
              <a:t>3</a:t>
            </a:r>
            <a:r>
              <a:rPr lang="fr-FR" sz="1200" b="0" i="0" u="none" strike="noStrike" cap="none" dirty="0">
                <a:solidFill>
                  <a:schemeClr val="dk1"/>
                </a:solidFill>
                <a:effectLst/>
                <a:latin typeface="Calibri"/>
                <a:ea typeface="Calibri"/>
                <a:cs typeface="Calibri"/>
                <a:sym typeface="Calibri"/>
              </a:rPr>
              <a:t> </a:t>
            </a:r>
            <a:r>
              <a:rPr lang="fr-FR" b="0" i="0" dirty="0"/>
              <a:t>h</a:t>
            </a:r>
            <a:r>
              <a:rPr lang="fr-FR" sz="1200" b="0" i="0" u="none" strike="noStrike" cap="none" dirty="0">
                <a:solidFill>
                  <a:schemeClr val="dk1"/>
                </a:solidFill>
                <a:effectLst/>
                <a:latin typeface="Calibri"/>
                <a:ea typeface="Calibri"/>
                <a:cs typeface="Calibri"/>
                <a:sym typeface="Calibri"/>
              </a:rPr>
              <a:t> </a:t>
            </a:r>
            <a:r>
              <a:rPr lang="fr-FR" b="0" i="0" dirty="0"/>
              <a:t>55 et 15</a:t>
            </a:r>
            <a:r>
              <a:rPr lang="fr-FR" sz="1200" b="0" i="0" u="none" strike="noStrike" cap="none" dirty="0">
                <a:solidFill>
                  <a:schemeClr val="dk1"/>
                </a:solidFill>
                <a:effectLst/>
                <a:latin typeface="Calibri"/>
                <a:ea typeface="Calibri"/>
                <a:cs typeface="Calibri"/>
                <a:sym typeface="Calibri"/>
              </a:rPr>
              <a:t> </a:t>
            </a:r>
            <a:r>
              <a:rPr lang="fr-FR" b="0" i="0" dirty="0"/>
              <a:t>h</a:t>
            </a:r>
            <a:r>
              <a:rPr lang="fr-FR" sz="1200" b="0" i="0" u="none" strike="noStrike" cap="none" dirty="0">
                <a:solidFill>
                  <a:schemeClr val="dk1"/>
                </a:solidFill>
                <a:effectLst/>
                <a:latin typeface="Calibri"/>
                <a:ea typeface="Calibri"/>
                <a:cs typeface="Calibri"/>
                <a:sym typeface="Calibri"/>
              </a:rPr>
              <a:t> </a:t>
            </a:r>
            <a:r>
              <a:rPr lang="fr-FR" b="0" i="0" dirty="0"/>
              <a:t>55. </a:t>
            </a:r>
          </a:p>
          <a:p>
            <a:pPr marL="0" lvl="0" indent="0" algn="l" rtl="0">
              <a:spcBef>
                <a:spcPts val="0"/>
              </a:spcBef>
              <a:spcAft>
                <a:spcPts val="0"/>
              </a:spcAft>
              <a:buNone/>
            </a:pPr>
            <a:r>
              <a:rPr lang="fr-FR" i="0" dirty="0"/>
              <a:t>Lors du retour collectif, faire verbaliser un élève. </a:t>
            </a:r>
            <a:r>
              <a:rPr lang="fr-FR" i="1" dirty="0"/>
              <a:t>On regarde la petite aiguille des heures. Elle a dépassé le 3, elle n’est pas encore sur le 4, donc il est toujours 3</a:t>
            </a:r>
            <a:r>
              <a:rPr lang="fr-FR" sz="1200" b="0" i="0" u="none" strike="noStrike" cap="none" dirty="0">
                <a:solidFill>
                  <a:schemeClr val="dk1"/>
                </a:solidFill>
                <a:effectLst/>
                <a:latin typeface="Calibri"/>
                <a:ea typeface="Calibri"/>
                <a:cs typeface="Calibri"/>
                <a:sym typeface="Calibri"/>
              </a:rPr>
              <a:t> </a:t>
            </a:r>
            <a:r>
              <a:rPr lang="fr-FR" i="1" dirty="0"/>
              <a:t>heures mais passées de plusieurs minutes, il n’est pas encore 4</a:t>
            </a:r>
            <a:r>
              <a:rPr lang="fr-FR" sz="1200" b="0" i="0" u="none" strike="noStrike" cap="none" dirty="0">
                <a:solidFill>
                  <a:schemeClr val="dk1"/>
                </a:solidFill>
                <a:effectLst/>
                <a:latin typeface="Calibri"/>
                <a:ea typeface="Calibri"/>
                <a:cs typeface="Calibri"/>
                <a:sym typeface="Calibri"/>
              </a:rPr>
              <a:t> </a:t>
            </a:r>
            <a:r>
              <a:rPr lang="fr-FR" i="1" dirty="0"/>
              <a:t>heures. Si on regarde la grande aiguille des minutes, on voit qu’elle est vers le 11, ce qui correspond à 55</a:t>
            </a:r>
            <a:r>
              <a:rPr lang="fr-FR" sz="1200" b="0" i="0" u="none" strike="noStrike" cap="none" dirty="0">
                <a:solidFill>
                  <a:schemeClr val="dk1"/>
                </a:solidFill>
                <a:effectLst/>
                <a:latin typeface="Calibri"/>
                <a:ea typeface="Calibri"/>
                <a:cs typeface="Calibri"/>
                <a:sym typeface="Calibri"/>
              </a:rPr>
              <a:t> </a:t>
            </a:r>
            <a:r>
              <a:rPr lang="fr-FR" i="1" dirty="0"/>
              <a:t>min. </a:t>
            </a:r>
            <a:r>
              <a:rPr lang="fr-FR" i="0" dirty="0"/>
              <a:t>(Si nécessaire, faire le contour de l’arc de cercle en comptant de 5 en 5). </a:t>
            </a:r>
            <a:r>
              <a:rPr lang="fr-FR" i="1" dirty="0"/>
              <a:t>Il est donc 3</a:t>
            </a:r>
            <a:r>
              <a:rPr lang="fr-FR" sz="1200" b="0" i="0" u="none" strike="noStrike" cap="none" dirty="0">
                <a:solidFill>
                  <a:schemeClr val="dk1"/>
                </a:solidFill>
                <a:effectLst/>
                <a:latin typeface="Calibri"/>
                <a:ea typeface="Calibri"/>
                <a:cs typeface="Calibri"/>
                <a:sym typeface="Calibri"/>
              </a:rPr>
              <a:t> </a:t>
            </a:r>
            <a:r>
              <a:rPr lang="fr-FR" i="1" dirty="0"/>
              <a:t>h</a:t>
            </a:r>
            <a:r>
              <a:rPr lang="fr-FR" sz="1200" b="0" i="0" u="none" strike="noStrike" cap="none" dirty="0">
                <a:solidFill>
                  <a:schemeClr val="dk1"/>
                </a:solidFill>
                <a:effectLst/>
                <a:latin typeface="Calibri"/>
                <a:ea typeface="Calibri"/>
                <a:cs typeface="Calibri"/>
                <a:sym typeface="Calibri"/>
              </a:rPr>
              <a:t> </a:t>
            </a:r>
            <a:r>
              <a:rPr lang="fr-FR" i="1" dirty="0"/>
              <a:t>55. Lorsque l’aiguille des minutes est vers le 11, on dit aussi parfois «</a:t>
            </a:r>
            <a:r>
              <a:rPr lang="fr-FR" sz="1200" b="0" i="0" u="none" strike="noStrike" cap="none" dirty="0">
                <a:solidFill>
                  <a:schemeClr val="dk1"/>
                </a:solidFill>
                <a:effectLst/>
                <a:latin typeface="Calibri"/>
                <a:ea typeface="Calibri"/>
                <a:cs typeface="Calibri"/>
                <a:sym typeface="Calibri"/>
              </a:rPr>
              <a:t> </a:t>
            </a:r>
            <a:r>
              <a:rPr lang="fr-FR" i="1" dirty="0"/>
              <a:t>moins cinq</a:t>
            </a:r>
            <a:r>
              <a:rPr lang="fr-FR" sz="1200" b="0" i="0" u="none" strike="noStrike" cap="none" dirty="0">
                <a:solidFill>
                  <a:schemeClr val="dk1"/>
                </a:solidFill>
                <a:effectLst/>
                <a:latin typeface="Calibri"/>
                <a:ea typeface="Calibri"/>
                <a:cs typeface="Calibri"/>
                <a:sym typeface="Calibri"/>
              </a:rPr>
              <a:t> </a:t>
            </a:r>
            <a:r>
              <a:rPr lang="fr-FR" i="1" dirty="0"/>
              <a:t>» de l’heure suivante. Ici, par exemple, il est «</a:t>
            </a:r>
            <a:r>
              <a:rPr lang="fr-FR" sz="1200" b="0" i="0" u="none" strike="noStrike" cap="none" dirty="0">
                <a:solidFill>
                  <a:schemeClr val="dk1"/>
                </a:solidFill>
                <a:effectLst/>
                <a:latin typeface="Calibri"/>
                <a:ea typeface="Calibri"/>
                <a:cs typeface="Calibri"/>
                <a:sym typeface="Calibri"/>
              </a:rPr>
              <a:t> </a:t>
            </a:r>
            <a:r>
              <a:rPr lang="fr-FR" i="1" dirty="0"/>
              <a:t>quatre heures moins cinq</a:t>
            </a:r>
            <a:r>
              <a:rPr lang="fr-FR" sz="1200" b="0" i="0" u="none" strike="noStrike" cap="none" dirty="0">
                <a:solidFill>
                  <a:schemeClr val="dk1"/>
                </a:solidFill>
                <a:effectLst/>
                <a:latin typeface="Calibri"/>
                <a:ea typeface="Calibri"/>
                <a:cs typeface="Calibri"/>
                <a:sym typeface="Calibri"/>
              </a:rPr>
              <a:t> </a:t>
            </a:r>
            <a:r>
              <a:rPr lang="fr-FR" i="1" dirty="0"/>
              <a:t>», ça veut dire qu’il manque encore 5 minutes pour atteindre 4 heures piles. </a:t>
            </a:r>
          </a:p>
          <a:p>
            <a:pPr marL="0" lvl="0" indent="0" algn="l" rtl="0">
              <a:spcBef>
                <a:spcPts val="0"/>
              </a:spcBef>
              <a:spcAft>
                <a:spcPts val="0"/>
              </a:spcAft>
              <a:buNone/>
            </a:pPr>
            <a:r>
              <a:rPr lang="fr-FR" i="1" dirty="0"/>
              <a:t>On ajoute 12</a:t>
            </a:r>
            <a:r>
              <a:rPr lang="fr-FR" sz="1200" b="0" i="0" u="none" strike="noStrike" cap="none" dirty="0">
                <a:solidFill>
                  <a:schemeClr val="dk1"/>
                </a:solidFill>
                <a:effectLst/>
                <a:latin typeface="Calibri"/>
                <a:ea typeface="Calibri"/>
                <a:cs typeface="Calibri"/>
                <a:sym typeface="Calibri"/>
              </a:rPr>
              <a:t> </a:t>
            </a:r>
            <a:r>
              <a:rPr lang="fr-FR" i="1" dirty="0"/>
              <a:t>h pour trouver l’heure de l’après-midi. 12</a:t>
            </a:r>
            <a:r>
              <a:rPr lang="fr-FR" sz="1200" b="0" i="0" u="none" strike="noStrike" cap="none" dirty="0">
                <a:solidFill>
                  <a:schemeClr val="dk1"/>
                </a:solidFill>
                <a:effectLst/>
                <a:latin typeface="Calibri"/>
                <a:ea typeface="Calibri"/>
                <a:cs typeface="Calibri"/>
                <a:sym typeface="Calibri"/>
              </a:rPr>
              <a:t> </a:t>
            </a:r>
            <a:r>
              <a:rPr lang="fr-FR" i="1" dirty="0"/>
              <a:t>+</a:t>
            </a:r>
            <a:r>
              <a:rPr lang="fr-FR" sz="1200" b="0" i="0" u="none" strike="noStrike" cap="none" dirty="0">
                <a:solidFill>
                  <a:schemeClr val="dk1"/>
                </a:solidFill>
                <a:effectLst/>
                <a:latin typeface="Calibri"/>
                <a:ea typeface="Calibri"/>
                <a:cs typeface="Calibri"/>
                <a:sym typeface="Calibri"/>
              </a:rPr>
              <a:t> </a:t>
            </a:r>
            <a:r>
              <a:rPr lang="fr-FR" i="1" dirty="0"/>
              <a:t>3</a:t>
            </a:r>
            <a:r>
              <a:rPr lang="fr-FR" sz="1200" b="0" i="0" u="none" strike="noStrike" cap="none" dirty="0">
                <a:solidFill>
                  <a:schemeClr val="dk1"/>
                </a:solidFill>
                <a:effectLst/>
                <a:latin typeface="Calibri"/>
                <a:ea typeface="Calibri"/>
                <a:cs typeface="Calibri"/>
                <a:sym typeface="Calibri"/>
              </a:rPr>
              <a:t> </a:t>
            </a:r>
            <a:r>
              <a:rPr lang="fr-FR" i="1" dirty="0"/>
              <a:t>=</a:t>
            </a:r>
            <a:r>
              <a:rPr lang="fr-FR" sz="1200" b="0" i="0" u="none" strike="noStrike" cap="none" dirty="0">
                <a:solidFill>
                  <a:schemeClr val="dk1"/>
                </a:solidFill>
                <a:effectLst/>
                <a:latin typeface="Calibri"/>
                <a:ea typeface="Calibri"/>
                <a:cs typeface="Calibri"/>
                <a:sym typeface="Calibri"/>
              </a:rPr>
              <a:t> </a:t>
            </a:r>
            <a:r>
              <a:rPr lang="fr-FR" i="1" dirty="0"/>
              <a:t>15. Cette horloge peut aussi indiquer 15</a:t>
            </a:r>
            <a:r>
              <a:rPr lang="fr-FR" sz="1200" b="0" i="0" u="none" strike="noStrike" cap="none" dirty="0">
                <a:solidFill>
                  <a:schemeClr val="dk1"/>
                </a:solidFill>
                <a:effectLst/>
                <a:latin typeface="Calibri"/>
                <a:ea typeface="Calibri"/>
                <a:cs typeface="Calibri"/>
                <a:sym typeface="Calibri"/>
              </a:rPr>
              <a:t> </a:t>
            </a:r>
            <a:r>
              <a:rPr lang="fr-FR" i="1" dirty="0"/>
              <a:t>h</a:t>
            </a:r>
            <a:r>
              <a:rPr lang="fr-FR" sz="1200" b="0" i="0" u="none" strike="noStrike" cap="none" dirty="0">
                <a:solidFill>
                  <a:schemeClr val="dk1"/>
                </a:solidFill>
                <a:effectLst/>
                <a:latin typeface="Calibri"/>
                <a:ea typeface="Calibri"/>
                <a:cs typeface="Calibri"/>
                <a:sym typeface="Calibri"/>
              </a:rPr>
              <a:t> </a:t>
            </a:r>
            <a:r>
              <a:rPr lang="fr-FR" i="1" dirty="0"/>
              <a:t>55. Mais on n’utilise pas l’expression «</a:t>
            </a:r>
            <a:r>
              <a:rPr lang="fr-FR" sz="1200" b="0" i="0" u="none" strike="noStrike" cap="none" dirty="0">
                <a:solidFill>
                  <a:schemeClr val="dk1"/>
                </a:solidFill>
                <a:effectLst/>
                <a:latin typeface="Calibri"/>
                <a:ea typeface="Calibri"/>
                <a:cs typeface="Calibri"/>
                <a:sym typeface="Calibri"/>
              </a:rPr>
              <a:t> </a:t>
            </a:r>
            <a:r>
              <a:rPr lang="fr-FR" i="1" dirty="0"/>
              <a:t>moins</a:t>
            </a:r>
            <a:r>
              <a:rPr lang="fr-FR" sz="1200" b="0" i="0" u="none" strike="noStrike" cap="none" dirty="0">
                <a:solidFill>
                  <a:schemeClr val="dk1"/>
                </a:solidFill>
                <a:effectLst/>
                <a:latin typeface="Calibri"/>
                <a:ea typeface="Calibri"/>
                <a:cs typeface="Calibri"/>
                <a:sym typeface="Calibri"/>
              </a:rPr>
              <a:t> </a:t>
            </a:r>
            <a:r>
              <a:rPr lang="fr-FR" i="1" dirty="0"/>
              <a:t>5</a:t>
            </a:r>
            <a:r>
              <a:rPr lang="fr-FR" sz="1200" b="0" i="0" u="none" strike="noStrike" cap="none" dirty="0">
                <a:solidFill>
                  <a:schemeClr val="dk1"/>
                </a:solidFill>
                <a:effectLst/>
                <a:latin typeface="Calibri"/>
                <a:ea typeface="Calibri"/>
                <a:cs typeface="Calibri"/>
                <a:sym typeface="Calibri"/>
              </a:rPr>
              <a:t> </a:t>
            </a:r>
            <a:r>
              <a:rPr lang="fr-FR" i="1" dirty="0"/>
              <a:t>» pour les heures de l’après-midi. </a:t>
            </a:r>
            <a:endParaRPr lang="fr-FR" dirty="0"/>
          </a:p>
        </p:txBody>
      </p:sp>
      <p:sp>
        <p:nvSpPr>
          <p:cNvPr id="198" name="Google Shape;198;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16</a:t>
            </a:fld>
            <a:endParaRPr/>
          </a:p>
        </p:txBody>
      </p:sp>
    </p:spTree>
    <p:extLst>
      <p:ext uri="{BB962C8B-B14F-4D97-AF65-F5344CB8AC3E}">
        <p14:creationId xmlns:p14="http://schemas.microsoft.com/office/powerpoint/2010/main" val="12524906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p1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1" name="Google Shape;271;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dirty="0"/>
              <a:t>Distribuer les horloges individuelles. </a:t>
            </a:r>
            <a:r>
              <a:rPr lang="fr-FR" sz="1200" b="0" i="0" u="none" strike="noStrike" cap="none">
                <a:solidFill>
                  <a:schemeClr val="dk1"/>
                </a:solidFill>
                <a:effectLst/>
                <a:latin typeface="Calibri"/>
                <a:ea typeface="Calibri"/>
                <a:cs typeface="Calibri"/>
                <a:sym typeface="Calibri"/>
              </a:rPr>
              <a:t>L’idéal est d’avoir des horloges d’apprentissage mais si vous n’en possédez pas, utilisez celles fournies dans le matériel encarté.</a:t>
            </a:r>
            <a:endParaRPr lang="fr-FR" i="0" dirty="0"/>
          </a:p>
          <a:p>
            <a:pPr marL="0" lvl="0" indent="0" algn="l" rtl="0">
              <a:spcBef>
                <a:spcPts val="0"/>
              </a:spcBef>
              <a:spcAft>
                <a:spcPts val="0"/>
              </a:spcAft>
              <a:buNone/>
            </a:pPr>
            <a:r>
              <a:rPr lang="fr-FR" i="1" dirty="0"/>
              <a:t>Maintenant, vous allez placer les 2</a:t>
            </a:r>
            <a:r>
              <a:rPr lang="fr-FR" sz="1200" b="0" i="0" u="none" strike="noStrike" cap="none" dirty="0">
                <a:solidFill>
                  <a:schemeClr val="dk1"/>
                </a:solidFill>
                <a:effectLst/>
                <a:latin typeface="Calibri"/>
                <a:ea typeface="Calibri"/>
                <a:cs typeface="Calibri"/>
                <a:sym typeface="Calibri"/>
              </a:rPr>
              <a:t> </a:t>
            </a:r>
            <a:r>
              <a:rPr lang="fr-FR" i="1" dirty="0"/>
              <a:t>aiguilles pour indiquer l’heure qui va apparaitre sur le réveil, en affichage digital. </a:t>
            </a:r>
            <a:r>
              <a:rPr lang="fr-FR" i="1" strike="noStrike" dirty="0"/>
              <a:t>Votre horloge doit indiquer la même heure que le réveil</a:t>
            </a:r>
            <a:r>
              <a:rPr lang="fr-FR" i="1" dirty="0"/>
              <a:t>.</a:t>
            </a:r>
            <a:endParaRPr dirty="0"/>
          </a:p>
        </p:txBody>
      </p:sp>
      <p:sp>
        <p:nvSpPr>
          <p:cNvPr id="272" name="Google Shape;272;p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p1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2" name="Google Shape;282;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dirty="0"/>
              <a:t>Ne pas lire l’heure indiquée par le réveil.</a:t>
            </a:r>
            <a:br>
              <a:rPr lang="fr-FR" dirty="0"/>
            </a:br>
            <a:r>
              <a:rPr lang="fr-FR" i="1" dirty="0"/>
              <a:t>Positionnez les 2</a:t>
            </a:r>
            <a:r>
              <a:rPr lang="fr-FR" sz="1200" b="0" i="0" u="none" strike="noStrike" cap="none" dirty="0">
                <a:solidFill>
                  <a:schemeClr val="dk1"/>
                </a:solidFill>
                <a:effectLst/>
                <a:latin typeface="Calibri"/>
                <a:ea typeface="Calibri"/>
                <a:cs typeface="Calibri"/>
                <a:sym typeface="Calibri"/>
              </a:rPr>
              <a:t> </a:t>
            </a:r>
            <a:r>
              <a:rPr lang="fr-FR" i="1" dirty="0"/>
              <a:t>aiguilles pour que votre horloge indique la même heure que le réveil.</a:t>
            </a:r>
            <a:endParaRPr dirty="0"/>
          </a:p>
          <a:p>
            <a:pPr marL="0" lvl="0" indent="0" algn="l" rtl="0">
              <a:spcBef>
                <a:spcPts val="0"/>
              </a:spcBef>
              <a:spcAft>
                <a:spcPts val="0"/>
              </a:spcAft>
              <a:buNone/>
            </a:pPr>
            <a:r>
              <a:rPr lang="fr-FR" i="0" dirty="0"/>
              <a:t>Laisser un court instant aux élèves. Lors du retour collectif, interroger un premier élève en lui demandant quelle heure indique le réveil, puis un second en lui demandant comment positionner les aiguilles sur l’horloge</a:t>
            </a:r>
            <a:r>
              <a:rPr lang="fr-FR" sz="1200" b="0" i="0" u="none" strike="noStrike" cap="none" dirty="0">
                <a:solidFill>
                  <a:schemeClr val="dk1"/>
                </a:solidFill>
                <a:effectLst/>
                <a:latin typeface="Calibri"/>
                <a:ea typeface="Calibri"/>
                <a:cs typeface="Calibri"/>
                <a:sym typeface="Calibri"/>
              </a:rPr>
              <a:t> </a:t>
            </a:r>
            <a:r>
              <a:rPr lang="fr-FR" i="0" dirty="0"/>
              <a:t>: </a:t>
            </a:r>
            <a:r>
              <a:rPr lang="fr-FR" i="1" dirty="0"/>
              <a:t>la petite aiguille doit montrer le 8, voire le dépasse un peu car il n’est plus l’heure pile et la grande aiguille est vers le 2, pour faire 10</a:t>
            </a:r>
            <a:r>
              <a:rPr lang="fr-FR" sz="1200" b="0" i="0" u="none" strike="noStrike" cap="none" dirty="0">
                <a:solidFill>
                  <a:schemeClr val="dk1"/>
                </a:solidFill>
                <a:effectLst/>
                <a:latin typeface="Calibri"/>
                <a:ea typeface="Calibri"/>
                <a:cs typeface="Calibri"/>
                <a:sym typeface="Calibri"/>
              </a:rPr>
              <a:t> </a:t>
            </a:r>
            <a:r>
              <a:rPr lang="fr-FR" i="1" dirty="0"/>
              <a:t>minutes (car 10</a:t>
            </a:r>
            <a:r>
              <a:rPr lang="fr-FR" sz="1200" b="0" i="0" u="none" strike="noStrike" cap="none" dirty="0">
                <a:solidFill>
                  <a:schemeClr val="dk1"/>
                </a:solidFill>
                <a:effectLst/>
                <a:latin typeface="Calibri"/>
                <a:ea typeface="Calibri"/>
                <a:cs typeface="Calibri"/>
                <a:sym typeface="Calibri"/>
              </a:rPr>
              <a:t> </a:t>
            </a:r>
            <a:r>
              <a:rPr lang="fr-FR" i="1" dirty="0"/>
              <a:t>=</a:t>
            </a:r>
            <a:r>
              <a:rPr lang="fr-FR" sz="1200" b="0" i="0" u="none" strike="noStrike" cap="none" dirty="0">
                <a:solidFill>
                  <a:schemeClr val="dk1"/>
                </a:solidFill>
                <a:effectLst/>
                <a:latin typeface="Calibri"/>
                <a:ea typeface="Calibri"/>
                <a:cs typeface="Calibri"/>
                <a:sym typeface="Calibri"/>
              </a:rPr>
              <a:t> </a:t>
            </a:r>
            <a:r>
              <a:rPr lang="fr-FR" i="1" dirty="0"/>
              <a:t>2</a:t>
            </a:r>
            <a:r>
              <a:rPr lang="fr-FR" sz="1200" b="0" i="0" u="none" strike="noStrike" cap="none" dirty="0">
                <a:solidFill>
                  <a:schemeClr val="dk1"/>
                </a:solidFill>
                <a:effectLst/>
                <a:latin typeface="Calibri"/>
                <a:ea typeface="Calibri"/>
                <a:cs typeface="Calibri"/>
                <a:sym typeface="Calibri"/>
              </a:rPr>
              <a:t> </a:t>
            </a:r>
            <a:r>
              <a:rPr lang="fr-FR" i="1" dirty="0"/>
              <a:t>×</a:t>
            </a:r>
            <a:r>
              <a:rPr lang="fr-FR" sz="1200" b="0" i="0" u="none" strike="noStrike" cap="none" dirty="0">
                <a:solidFill>
                  <a:schemeClr val="dk1"/>
                </a:solidFill>
                <a:effectLst/>
                <a:latin typeface="Calibri"/>
                <a:ea typeface="Calibri"/>
                <a:cs typeface="Calibri"/>
                <a:sym typeface="Calibri"/>
              </a:rPr>
              <a:t> </a:t>
            </a:r>
            <a:r>
              <a:rPr lang="fr-FR" i="1" dirty="0"/>
              <a:t>5). </a:t>
            </a:r>
            <a:r>
              <a:rPr lang="fr-FR" i="0" dirty="0"/>
              <a:t>Faire le contour de l’horloge en comptant de 5 en 5 avec les élèves</a:t>
            </a:r>
            <a:r>
              <a:rPr lang="fr-FR" sz="1200" b="0" i="0" u="none" strike="noStrike" cap="none" dirty="0">
                <a:solidFill>
                  <a:schemeClr val="dk1"/>
                </a:solidFill>
                <a:effectLst/>
                <a:latin typeface="Calibri"/>
                <a:ea typeface="Calibri"/>
                <a:cs typeface="Calibri"/>
                <a:sym typeface="Calibri"/>
              </a:rPr>
              <a:t> </a:t>
            </a:r>
            <a:r>
              <a:rPr lang="fr-FR" i="0" dirty="0"/>
              <a:t>: 5, 10. </a:t>
            </a:r>
          </a:p>
          <a:p>
            <a:pPr marL="0" lvl="0" indent="0" algn="l" rtl="0">
              <a:spcBef>
                <a:spcPts val="0"/>
              </a:spcBef>
              <a:spcAft>
                <a:spcPts val="0"/>
              </a:spcAft>
              <a:buNone/>
            </a:pPr>
            <a:r>
              <a:rPr lang="fr-FR" i="0" dirty="0"/>
              <a:t>Dessiner les aiguilles sur l’horloge. Faire verbaliser l’importance de la différence de longueurs entre les deux aiguilles afin de bien les distinguer. </a:t>
            </a:r>
            <a:endParaRPr dirty="0"/>
          </a:p>
        </p:txBody>
      </p:sp>
      <p:sp>
        <p:nvSpPr>
          <p:cNvPr id="283" name="Google Shape;283;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p1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2" name="Google Shape;282;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dirty="0"/>
              <a:t>Même démarche</a:t>
            </a:r>
            <a:r>
              <a:rPr lang="fr-FR" sz="1200" b="0" i="0" u="none" strike="noStrike" cap="none" dirty="0">
                <a:solidFill>
                  <a:schemeClr val="dk1"/>
                </a:solidFill>
                <a:effectLst/>
                <a:latin typeface="Calibri"/>
                <a:ea typeface="Calibri"/>
                <a:cs typeface="Calibri"/>
                <a:sym typeface="Calibri"/>
              </a:rPr>
              <a:t> </a:t>
            </a:r>
            <a:r>
              <a:rPr lang="fr-FR" dirty="0"/>
              <a:t>: laisser un temps de recherche individuelle, puis faire un retour collectif. </a:t>
            </a:r>
          </a:p>
          <a:p>
            <a:pPr marL="0" lvl="0" indent="0" algn="l" rtl="0">
              <a:spcBef>
                <a:spcPts val="0"/>
              </a:spcBef>
              <a:spcAft>
                <a:spcPts val="0"/>
              </a:spcAft>
              <a:buNone/>
            </a:pPr>
            <a:r>
              <a:rPr lang="fr-FR" i="1" dirty="0"/>
              <a:t>Pour la partie des heures, le réveil indique 13. Il faut continuer à compter au-delà de 12 pour connaitre la position de l’aiguille des heures. Pour montrer 13</a:t>
            </a:r>
            <a:r>
              <a:rPr lang="fr-FR" sz="1200" b="0" i="0" u="none" strike="noStrike" cap="none" dirty="0">
                <a:solidFill>
                  <a:schemeClr val="dk1"/>
                </a:solidFill>
                <a:effectLst/>
                <a:latin typeface="Calibri"/>
                <a:ea typeface="Calibri"/>
                <a:cs typeface="Calibri"/>
                <a:sym typeface="Calibri"/>
              </a:rPr>
              <a:t> </a:t>
            </a:r>
            <a:r>
              <a:rPr lang="fr-FR" i="1" dirty="0"/>
              <a:t>h, la petite aiguille doit pointer le 1, mais il n’est pas 13</a:t>
            </a:r>
            <a:r>
              <a:rPr lang="fr-FR" sz="1200" b="0" i="0" u="none" strike="noStrike" cap="none" dirty="0">
                <a:solidFill>
                  <a:schemeClr val="dk1"/>
                </a:solidFill>
                <a:effectLst/>
                <a:latin typeface="Calibri"/>
                <a:ea typeface="Calibri"/>
                <a:cs typeface="Calibri"/>
                <a:sym typeface="Calibri"/>
              </a:rPr>
              <a:t> </a:t>
            </a:r>
            <a:r>
              <a:rPr lang="fr-FR" i="1" dirty="0"/>
              <a:t>h pile, l’heure suivante est déjà bien entamée donc la petite aiguille de l’heure va se trouver entre le 1 et le 2. La grande aiguille des minutes doit être vers le 7 pour montrer 35</a:t>
            </a:r>
            <a:r>
              <a:rPr lang="fr-FR" sz="1200" b="0" i="0" u="none" strike="noStrike" cap="none" dirty="0">
                <a:solidFill>
                  <a:schemeClr val="dk1"/>
                </a:solidFill>
                <a:effectLst/>
                <a:latin typeface="Calibri"/>
                <a:ea typeface="Calibri"/>
                <a:cs typeface="Calibri"/>
                <a:sym typeface="Calibri"/>
              </a:rPr>
              <a:t> </a:t>
            </a:r>
            <a:r>
              <a:rPr lang="fr-FR" i="1" dirty="0"/>
              <a:t>minutes, car 35</a:t>
            </a:r>
            <a:r>
              <a:rPr lang="fr-FR" sz="1200" b="0" i="0" u="none" strike="noStrike" cap="none" dirty="0">
                <a:solidFill>
                  <a:schemeClr val="dk1"/>
                </a:solidFill>
                <a:effectLst/>
                <a:latin typeface="Calibri"/>
                <a:ea typeface="Calibri"/>
                <a:cs typeface="Calibri"/>
                <a:sym typeface="Calibri"/>
              </a:rPr>
              <a:t> </a:t>
            </a:r>
            <a:r>
              <a:rPr lang="fr-FR" i="1" dirty="0"/>
              <a:t>=</a:t>
            </a:r>
            <a:r>
              <a:rPr lang="fr-FR" sz="1200" b="0" i="0" u="none" strike="noStrike" cap="none" dirty="0">
                <a:solidFill>
                  <a:schemeClr val="dk1"/>
                </a:solidFill>
                <a:effectLst/>
                <a:latin typeface="Calibri"/>
                <a:ea typeface="Calibri"/>
                <a:cs typeface="Calibri"/>
                <a:sym typeface="Calibri"/>
              </a:rPr>
              <a:t> </a:t>
            </a:r>
            <a:r>
              <a:rPr lang="fr-FR" i="1" dirty="0"/>
              <a:t>7</a:t>
            </a:r>
            <a:r>
              <a:rPr lang="fr-FR" sz="1200" b="0" i="0" u="none" strike="noStrike" cap="none" dirty="0">
                <a:solidFill>
                  <a:schemeClr val="dk1"/>
                </a:solidFill>
                <a:effectLst/>
                <a:latin typeface="Calibri"/>
                <a:ea typeface="Calibri"/>
                <a:cs typeface="Calibri"/>
                <a:sym typeface="Calibri"/>
              </a:rPr>
              <a:t> </a:t>
            </a:r>
            <a:r>
              <a:rPr lang="fr-FR" i="1" dirty="0"/>
              <a:t>×</a:t>
            </a:r>
            <a:r>
              <a:rPr lang="fr-FR" sz="1200" b="0" i="0" u="none" strike="noStrike" cap="none" dirty="0">
                <a:solidFill>
                  <a:schemeClr val="dk1"/>
                </a:solidFill>
                <a:effectLst/>
                <a:latin typeface="Calibri"/>
                <a:ea typeface="Calibri"/>
                <a:cs typeface="Calibri"/>
                <a:sym typeface="Calibri"/>
              </a:rPr>
              <a:t> </a:t>
            </a:r>
            <a:r>
              <a:rPr lang="fr-FR" i="1" dirty="0"/>
              <a:t>5. </a:t>
            </a:r>
            <a:r>
              <a:rPr lang="fr-FR" i="0" dirty="0"/>
              <a:t>Faire le contour de l’horloge en comptant de 5 en 5 avec les élèves : 5, 10, … jusqu’à 35. </a:t>
            </a:r>
            <a:endParaRPr lang="fr-FR" dirty="0"/>
          </a:p>
        </p:txBody>
      </p:sp>
      <p:sp>
        <p:nvSpPr>
          <p:cNvPr id="283" name="Google Shape;283;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19</a:t>
            </a:fld>
            <a:endParaRPr/>
          </a:p>
        </p:txBody>
      </p:sp>
    </p:spTree>
    <p:extLst>
      <p:ext uri="{BB962C8B-B14F-4D97-AF65-F5344CB8AC3E}">
        <p14:creationId xmlns:p14="http://schemas.microsoft.com/office/powerpoint/2010/main" val="9356904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p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7" name="Google Shape;197;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1" dirty="0"/>
              <a:t>Combien y a-t-il d’heures dans une journée</a:t>
            </a:r>
            <a:r>
              <a:rPr lang="fr-FR" sz="1200" b="0" i="0" u="none" strike="noStrike" cap="none" dirty="0">
                <a:solidFill>
                  <a:schemeClr val="dk1"/>
                </a:solidFill>
                <a:effectLst/>
                <a:latin typeface="Calibri"/>
                <a:ea typeface="Calibri"/>
                <a:cs typeface="Calibri"/>
                <a:sym typeface="Calibri"/>
              </a:rPr>
              <a:t> </a:t>
            </a:r>
            <a:r>
              <a:rPr lang="fr-FR" i="1" dirty="0"/>
              <a:t>? </a:t>
            </a:r>
          </a:p>
          <a:p>
            <a:pPr marL="0" lvl="0" indent="0" algn="l" rtl="0">
              <a:spcBef>
                <a:spcPts val="0"/>
              </a:spcBef>
              <a:spcAft>
                <a:spcPts val="0"/>
              </a:spcAft>
              <a:buNone/>
            </a:pPr>
            <a:r>
              <a:rPr lang="fr-FR" b="1" i="0" dirty="0"/>
              <a:t>Réponse attendue</a:t>
            </a:r>
            <a:r>
              <a:rPr lang="fr-FR" sz="1200" b="0" i="0" u="none" strike="noStrike" cap="none" dirty="0">
                <a:solidFill>
                  <a:schemeClr val="dk1"/>
                </a:solidFill>
                <a:effectLst/>
                <a:latin typeface="Calibri"/>
                <a:ea typeface="Calibri"/>
                <a:cs typeface="Calibri"/>
                <a:sym typeface="Calibri"/>
              </a:rPr>
              <a:t> </a:t>
            </a:r>
            <a:r>
              <a:rPr lang="fr-FR" b="0" i="0" dirty="0"/>
              <a:t>: 24</a:t>
            </a:r>
            <a:r>
              <a:rPr lang="fr-FR" sz="1200" b="0" i="0" u="none" strike="noStrike" cap="none" dirty="0">
                <a:solidFill>
                  <a:schemeClr val="dk1"/>
                </a:solidFill>
                <a:effectLst/>
                <a:latin typeface="Calibri"/>
                <a:ea typeface="Calibri"/>
                <a:cs typeface="Calibri"/>
                <a:sym typeface="Calibri"/>
              </a:rPr>
              <a:t> </a:t>
            </a:r>
            <a:r>
              <a:rPr lang="fr-FR" b="0" i="0" dirty="0"/>
              <a:t>h. </a:t>
            </a:r>
          </a:p>
          <a:p>
            <a:pPr marL="0" lvl="0" indent="0" algn="l" rtl="0">
              <a:spcBef>
                <a:spcPts val="0"/>
              </a:spcBef>
              <a:spcAft>
                <a:spcPts val="0"/>
              </a:spcAft>
              <a:buNone/>
            </a:pPr>
            <a:r>
              <a:rPr lang="fr-FR" i="1" dirty="0"/>
              <a:t>24</a:t>
            </a:r>
            <a:r>
              <a:rPr lang="fr-FR" sz="1200" b="0" i="0" u="none" strike="noStrike" cap="none" dirty="0">
                <a:solidFill>
                  <a:schemeClr val="dk1"/>
                </a:solidFill>
                <a:effectLst/>
                <a:latin typeface="Calibri"/>
                <a:ea typeface="Calibri"/>
                <a:cs typeface="Calibri"/>
                <a:sym typeface="Calibri"/>
              </a:rPr>
              <a:t> </a:t>
            </a:r>
            <a:r>
              <a:rPr lang="fr-FR" i="1" dirty="0"/>
              <a:t>h, c’est 12</a:t>
            </a:r>
            <a:r>
              <a:rPr lang="fr-FR" sz="1200" b="0" i="0" u="none" strike="noStrike" cap="none" dirty="0">
                <a:solidFill>
                  <a:schemeClr val="dk1"/>
                </a:solidFill>
                <a:effectLst/>
                <a:latin typeface="Calibri"/>
                <a:ea typeface="Calibri"/>
                <a:cs typeface="Calibri"/>
                <a:sym typeface="Calibri"/>
              </a:rPr>
              <a:t> </a:t>
            </a:r>
            <a:r>
              <a:rPr lang="fr-FR" i="1" dirty="0"/>
              <a:t>h et encore 12</a:t>
            </a:r>
            <a:r>
              <a:rPr lang="fr-FR" sz="1200" b="0" i="0" u="none" strike="noStrike" cap="none" dirty="0">
                <a:solidFill>
                  <a:schemeClr val="dk1"/>
                </a:solidFill>
                <a:effectLst/>
                <a:latin typeface="Calibri"/>
                <a:ea typeface="Calibri"/>
                <a:cs typeface="Calibri"/>
                <a:sym typeface="Calibri"/>
              </a:rPr>
              <a:t> </a:t>
            </a:r>
            <a:r>
              <a:rPr lang="fr-FR" i="1" dirty="0"/>
              <a:t>h. Cela signifie que la petite aiguille des heures va faire 2</a:t>
            </a:r>
            <a:r>
              <a:rPr lang="fr-FR" sz="1200" b="0" i="0" u="none" strike="noStrike" cap="none" dirty="0">
                <a:solidFill>
                  <a:schemeClr val="dk1"/>
                </a:solidFill>
                <a:effectLst/>
                <a:latin typeface="Calibri"/>
                <a:ea typeface="Calibri"/>
                <a:cs typeface="Calibri"/>
                <a:sym typeface="Calibri"/>
              </a:rPr>
              <a:t> </a:t>
            </a:r>
            <a:r>
              <a:rPr lang="fr-FR" i="1" dirty="0"/>
              <a:t>fois le tour entier du cadran. Une nouvelle journée commence à minuit. Les deux aiguilles sont positionnées vers le 12. Lorsque la petite aiguille des heures fait le tour entier du cadran, il se passe 12</a:t>
            </a:r>
            <a:r>
              <a:rPr lang="fr-FR" sz="1200" b="0" i="0" u="none" strike="noStrike" cap="none" dirty="0">
                <a:solidFill>
                  <a:schemeClr val="dk1"/>
                </a:solidFill>
                <a:effectLst/>
                <a:latin typeface="Calibri"/>
                <a:ea typeface="Calibri"/>
                <a:cs typeface="Calibri"/>
                <a:sym typeface="Calibri"/>
              </a:rPr>
              <a:t> </a:t>
            </a:r>
            <a:r>
              <a:rPr lang="fr-FR" i="1" dirty="0"/>
              <a:t>h. On arrive à midi, c’est le milieu de la journée. Puis, la petite aiguille va refaire une deuxième fois le tour du cadran. Il se passe à nouveau 12</a:t>
            </a:r>
            <a:r>
              <a:rPr lang="fr-FR" sz="1200" b="0" i="0" u="none" strike="noStrike" cap="none" dirty="0">
                <a:solidFill>
                  <a:schemeClr val="dk1"/>
                </a:solidFill>
                <a:effectLst/>
                <a:latin typeface="Calibri"/>
                <a:ea typeface="Calibri"/>
                <a:cs typeface="Calibri"/>
                <a:sym typeface="Calibri"/>
              </a:rPr>
              <a:t> </a:t>
            </a:r>
            <a:r>
              <a:rPr lang="fr-FR" i="1" dirty="0"/>
              <a:t>h pour revenir à minuit. </a:t>
            </a:r>
          </a:p>
          <a:p>
            <a:pPr marL="0" lvl="0" indent="0" algn="l" rtl="0">
              <a:spcBef>
                <a:spcPts val="0"/>
              </a:spcBef>
              <a:spcAft>
                <a:spcPts val="0"/>
              </a:spcAft>
              <a:buNone/>
            </a:pPr>
            <a:r>
              <a:rPr lang="fr-FR" i="1" dirty="0"/>
              <a:t>Jusqu’à midi, ce sont les heures du matin et après midi, ce sont les heures de l’après-midi. </a:t>
            </a:r>
          </a:p>
          <a:p>
            <a:pPr marL="0" lvl="0" indent="0" algn="l" rtl="0">
              <a:spcBef>
                <a:spcPts val="0"/>
              </a:spcBef>
              <a:spcAft>
                <a:spcPts val="0"/>
              </a:spcAft>
              <a:buNone/>
            </a:pPr>
            <a:r>
              <a:rPr lang="fr-FR" i="1" dirty="0"/>
              <a:t>Pour lire les heures du matin, il suffit de lire les nombres écrits autour du cadran. </a:t>
            </a:r>
          </a:p>
          <a:p>
            <a:pPr marL="0" lvl="0" indent="0" algn="l" rtl="0">
              <a:spcBef>
                <a:spcPts val="0"/>
              </a:spcBef>
              <a:spcAft>
                <a:spcPts val="0"/>
              </a:spcAft>
              <a:buNone/>
            </a:pPr>
            <a:endParaRPr i="1" dirty="0"/>
          </a:p>
        </p:txBody>
      </p:sp>
      <p:sp>
        <p:nvSpPr>
          <p:cNvPr id="198" name="Google Shape;198;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a:t>
            </a:fld>
            <a:endParaRPr/>
          </a:p>
        </p:txBody>
      </p:sp>
    </p:spTree>
    <p:extLst>
      <p:ext uri="{BB962C8B-B14F-4D97-AF65-F5344CB8AC3E}">
        <p14:creationId xmlns:p14="http://schemas.microsoft.com/office/powerpoint/2010/main" val="21272236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p1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2" name="Google Shape;282;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dirty="0"/>
              <a:t>Même démarche : laisser un temps de recherche individuelle</a:t>
            </a:r>
            <a:r>
              <a:rPr lang="fr-FR"/>
              <a:t>, puis </a:t>
            </a:r>
            <a:r>
              <a:rPr lang="fr-FR" dirty="0"/>
              <a:t>faire un retour collectif. </a:t>
            </a:r>
          </a:p>
          <a:p>
            <a:pPr marL="0" lvl="0" indent="0" algn="l" rtl="0">
              <a:spcBef>
                <a:spcPts val="0"/>
              </a:spcBef>
              <a:spcAft>
                <a:spcPts val="0"/>
              </a:spcAft>
              <a:buNone/>
            </a:pPr>
            <a:r>
              <a:rPr lang="fr-FR" i="1" dirty="0"/>
              <a:t>Pour la partie des heures, le réveil indique 17. Il faut continuer à compter au-delà de 12 pour connaitre la position de l’aiguille des heures. Pour montrer 17</a:t>
            </a:r>
            <a:r>
              <a:rPr lang="fr-FR" sz="1200" b="0" i="0" u="none" strike="noStrike" cap="none" dirty="0">
                <a:solidFill>
                  <a:schemeClr val="dk1"/>
                </a:solidFill>
                <a:effectLst/>
                <a:latin typeface="Calibri"/>
                <a:ea typeface="Calibri"/>
                <a:cs typeface="Calibri"/>
                <a:sym typeface="Calibri"/>
              </a:rPr>
              <a:t> </a:t>
            </a:r>
            <a:r>
              <a:rPr lang="fr-FR" i="1" dirty="0"/>
              <a:t>h, la petite aiguille doit pointer le 5 car 17</a:t>
            </a:r>
            <a:r>
              <a:rPr lang="fr-FR" sz="1200" b="0" i="0" u="none" strike="noStrike" cap="none" dirty="0">
                <a:solidFill>
                  <a:schemeClr val="dk1"/>
                </a:solidFill>
                <a:effectLst/>
                <a:latin typeface="Calibri"/>
                <a:ea typeface="Calibri"/>
                <a:cs typeface="Calibri"/>
                <a:sym typeface="Calibri"/>
              </a:rPr>
              <a:t> </a:t>
            </a:r>
            <a:r>
              <a:rPr lang="fr-FR" i="1" dirty="0"/>
              <a:t>h, c’est 12</a:t>
            </a:r>
            <a:r>
              <a:rPr lang="fr-FR" sz="1200" b="0" i="0" u="none" strike="noStrike" cap="none" dirty="0">
                <a:solidFill>
                  <a:schemeClr val="dk1"/>
                </a:solidFill>
                <a:effectLst/>
                <a:latin typeface="Calibri"/>
                <a:ea typeface="Calibri"/>
                <a:cs typeface="Calibri"/>
                <a:sym typeface="Calibri"/>
              </a:rPr>
              <a:t> </a:t>
            </a:r>
            <a:r>
              <a:rPr lang="fr-FR" i="1" dirty="0"/>
              <a:t>h</a:t>
            </a:r>
            <a:r>
              <a:rPr lang="fr-FR" sz="1200" b="0" i="0" u="none" strike="noStrike" cap="none" dirty="0">
                <a:solidFill>
                  <a:schemeClr val="dk1"/>
                </a:solidFill>
                <a:effectLst/>
                <a:latin typeface="Calibri"/>
                <a:ea typeface="Calibri"/>
                <a:cs typeface="Calibri"/>
                <a:sym typeface="Calibri"/>
              </a:rPr>
              <a:t> </a:t>
            </a:r>
            <a:r>
              <a:rPr lang="fr-FR" i="1" dirty="0"/>
              <a:t>+</a:t>
            </a:r>
            <a:r>
              <a:rPr lang="fr-FR" sz="1200" b="0" i="0" u="none" strike="noStrike" cap="none" dirty="0">
                <a:solidFill>
                  <a:schemeClr val="dk1"/>
                </a:solidFill>
                <a:effectLst/>
                <a:latin typeface="Calibri"/>
                <a:ea typeface="Calibri"/>
                <a:cs typeface="Calibri"/>
                <a:sym typeface="Calibri"/>
              </a:rPr>
              <a:t> </a:t>
            </a:r>
            <a:r>
              <a:rPr lang="fr-FR" i="1" dirty="0"/>
              <a:t>5</a:t>
            </a:r>
            <a:r>
              <a:rPr lang="fr-FR" sz="1200" b="0" i="0" u="none" strike="noStrike" cap="none" dirty="0">
                <a:solidFill>
                  <a:schemeClr val="dk1"/>
                </a:solidFill>
                <a:effectLst/>
                <a:latin typeface="Calibri"/>
                <a:ea typeface="Calibri"/>
                <a:cs typeface="Calibri"/>
                <a:sym typeface="Calibri"/>
              </a:rPr>
              <a:t> </a:t>
            </a:r>
            <a:r>
              <a:rPr lang="fr-FR" i="1" dirty="0"/>
              <a:t>h. Au niveau des minutes, l’horloge indique 40 donc la grande aiguille des minutes doit être vers le 8, qui correspond à 40</a:t>
            </a:r>
            <a:r>
              <a:rPr lang="fr-FR" sz="1200" b="0" i="0" u="none" strike="noStrike" cap="none" dirty="0">
                <a:solidFill>
                  <a:schemeClr val="dk1"/>
                </a:solidFill>
                <a:effectLst/>
                <a:latin typeface="Calibri"/>
                <a:ea typeface="Calibri"/>
                <a:cs typeface="Calibri"/>
                <a:sym typeface="Calibri"/>
              </a:rPr>
              <a:t> </a:t>
            </a:r>
            <a:r>
              <a:rPr lang="fr-FR" i="1" dirty="0"/>
              <a:t>minutes (car 40</a:t>
            </a:r>
            <a:r>
              <a:rPr lang="fr-FR" sz="1200" b="0" i="0" u="none" strike="noStrike" cap="none" dirty="0">
                <a:solidFill>
                  <a:schemeClr val="dk1"/>
                </a:solidFill>
                <a:effectLst/>
                <a:latin typeface="Calibri"/>
                <a:ea typeface="Calibri"/>
                <a:cs typeface="Calibri"/>
                <a:sym typeface="Calibri"/>
              </a:rPr>
              <a:t> </a:t>
            </a:r>
            <a:r>
              <a:rPr lang="fr-FR" i="1" dirty="0"/>
              <a:t>=</a:t>
            </a:r>
            <a:r>
              <a:rPr lang="fr-FR" sz="1200" b="0" i="0" u="none" strike="noStrike" cap="none" dirty="0">
                <a:solidFill>
                  <a:schemeClr val="dk1"/>
                </a:solidFill>
                <a:effectLst/>
                <a:latin typeface="Calibri"/>
                <a:ea typeface="Calibri"/>
                <a:cs typeface="Calibri"/>
                <a:sym typeface="Calibri"/>
              </a:rPr>
              <a:t> </a:t>
            </a:r>
            <a:r>
              <a:rPr lang="fr-FR" i="1" dirty="0"/>
              <a:t>8</a:t>
            </a:r>
            <a:r>
              <a:rPr lang="fr-FR" sz="1200" b="0" i="0" u="none" strike="noStrike" cap="none" dirty="0">
                <a:solidFill>
                  <a:schemeClr val="dk1"/>
                </a:solidFill>
                <a:effectLst/>
                <a:latin typeface="Calibri"/>
                <a:ea typeface="Calibri"/>
                <a:cs typeface="Calibri"/>
                <a:sym typeface="Calibri"/>
              </a:rPr>
              <a:t> </a:t>
            </a:r>
            <a:r>
              <a:rPr lang="fr-FR" i="1" dirty="0"/>
              <a:t>×</a:t>
            </a:r>
            <a:r>
              <a:rPr lang="fr-FR" sz="1200" b="0" i="0" u="none" strike="noStrike" cap="none" dirty="0">
                <a:solidFill>
                  <a:schemeClr val="dk1"/>
                </a:solidFill>
                <a:effectLst/>
                <a:latin typeface="Calibri"/>
                <a:ea typeface="Calibri"/>
                <a:cs typeface="Calibri"/>
                <a:sym typeface="Calibri"/>
              </a:rPr>
              <a:t> </a:t>
            </a:r>
            <a:r>
              <a:rPr lang="fr-FR" i="1" dirty="0"/>
              <a:t>5). </a:t>
            </a:r>
            <a:r>
              <a:rPr lang="fr-FR" i="0" dirty="0"/>
              <a:t>Faire le contour de l’horloge en comptant de 5 en 5 avec les élèves</a:t>
            </a:r>
            <a:r>
              <a:rPr lang="fr-FR" sz="1200" b="0" i="0" u="none" strike="noStrike" cap="none" dirty="0">
                <a:solidFill>
                  <a:schemeClr val="dk1"/>
                </a:solidFill>
                <a:effectLst/>
                <a:latin typeface="Calibri"/>
                <a:ea typeface="Calibri"/>
                <a:cs typeface="Calibri"/>
                <a:sym typeface="Calibri"/>
              </a:rPr>
              <a:t> </a:t>
            </a:r>
            <a:r>
              <a:rPr lang="fr-FR" i="0" dirty="0"/>
              <a:t>: 5, 10, … jusqu’à 40. </a:t>
            </a:r>
            <a:endParaRPr lang="fr-FR" i="1" dirty="0"/>
          </a:p>
        </p:txBody>
      </p:sp>
      <p:sp>
        <p:nvSpPr>
          <p:cNvPr id="283" name="Google Shape;283;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20</a:t>
            </a:fld>
            <a:endParaRPr/>
          </a:p>
        </p:txBody>
      </p:sp>
    </p:spTree>
    <p:extLst>
      <p:ext uri="{BB962C8B-B14F-4D97-AF65-F5344CB8AC3E}">
        <p14:creationId xmlns:p14="http://schemas.microsoft.com/office/powerpoint/2010/main" val="34320171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003398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A89094DA-D391-AF89-DD80-9DEA474BEC45}"/>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7DCB67A6-35A1-B449-4938-88C575A28E3D}"/>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a:extLst>
              <a:ext uri="{FF2B5EF4-FFF2-40B4-BE49-F238E27FC236}">
                <a16:creationId xmlns:a16="http://schemas.microsoft.com/office/drawing/2014/main" id="{A4900169-D9D7-88F8-4BBC-0C35E675228E}"/>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10453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56347B6A-07F3-3D10-7E08-10FF19DB94A5}"/>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25021629-9D63-8F31-DC77-0F952FFBFA83}"/>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a:extLst>
              <a:ext uri="{FF2B5EF4-FFF2-40B4-BE49-F238E27FC236}">
                <a16:creationId xmlns:a16="http://schemas.microsoft.com/office/drawing/2014/main" id="{EF044DE8-ADDF-038E-D103-9DCD4B3B3996}"/>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1784237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dirty="0"/>
          </a:p>
        </p:txBody>
      </p:sp>
      <p:sp>
        <p:nvSpPr>
          <p:cNvPr id="377" name="Google Shape;37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2" name="Google Shape;382;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p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7" name="Google Shape;197;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1" dirty="0"/>
              <a:t>Pour lire les heures de l’après-midi, il faut continuer à compter au-delà de 12</a:t>
            </a:r>
            <a:r>
              <a:rPr lang="fr-FR" sz="1200" b="0" i="0" u="none" strike="noStrike" cap="none" dirty="0">
                <a:solidFill>
                  <a:schemeClr val="dk1"/>
                </a:solidFill>
                <a:effectLst/>
                <a:latin typeface="Calibri"/>
                <a:ea typeface="Calibri"/>
                <a:cs typeface="Calibri"/>
                <a:sym typeface="Calibri"/>
              </a:rPr>
              <a:t> </a:t>
            </a:r>
            <a:r>
              <a:rPr lang="fr-FR" i="1" dirty="0"/>
              <a:t>: l’après-midi, 1</a:t>
            </a:r>
            <a:r>
              <a:rPr lang="fr-FR" sz="1200" b="0" i="0" u="none" strike="noStrike" cap="none" dirty="0">
                <a:solidFill>
                  <a:schemeClr val="dk1"/>
                </a:solidFill>
                <a:effectLst/>
                <a:latin typeface="Calibri"/>
                <a:ea typeface="Calibri"/>
                <a:cs typeface="Calibri"/>
                <a:sym typeface="Calibri"/>
              </a:rPr>
              <a:t> </a:t>
            </a:r>
            <a:r>
              <a:rPr lang="fr-FR" i="1" dirty="0"/>
              <a:t>h correspond à 13</a:t>
            </a:r>
            <a:r>
              <a:rPr lang="fr-FR" sz="1200" b="0" i="0" u="none" strike="noStrike" cap="none" dirty="0">
                <a:solidFill>
                  <a:schemeClr val="dk1"/>
                </a:solidFill>
                <a:effectLst/>
                <a:latin typeface="Calibri"/>
                <a:ea typeface="Calibri"/>
                <a:cs typeface="Calibri"/>
                <a:sym typeface="Calibri"/>
              </a:rPr>
              <a:t> </a:t>
            </a:r>
            <a:r>
              <a:rPr lang="fr-FR" i="1" dirty="0"/>
              <a:t>h, car c’est 1</a:t>
            </a:r>
            <a:r>
              <a:rPr lang="fr-FR" sz="1200" b="0" i="0" u="none" strike="noStrike" cap="none" dirty="0">
                <a:solidFill>
                  <a:schemeClr val="dk1"/>
                </a:solidFill>
                <a:effectLst/>
                <a:latin typeface="Calibri"/>
                <a:ea typeface="Calibri"/>
                <a:cs typeface="Calibri"/>
                <a:sym typeface="Calibri"/>
              </a:rPr>
              <a:t> </a:t>
            </a:r>
            <a:r>
              <a:rPr lang="fr-FR" i="1" dirty="0"/>
              <a:t>h après midi, c’est-à-dire une heure après 12</a:t>
            </a:r>
            <a:r>
              <a:rPr lang="fr-FR" sz="1200" b="0" i="0" u="none" strike="noStrike" cap="none" dirty="0">
                <a:solidFill>
                  <a:schemeClr val="dk1"/>
                </a:solidFill>
                <a:effectLst/>
                <a:latin typeface="Calibri"/>
                <a:ea typeface="Calibri"/>
                <a:cs typeface="Calibri"/>
                <a:sym typeface="Calibri"/>
              </a:rPr>
              <a:t> </a:t>
            </a:r>
            <a:r>
              <a:rPr lang="fr-FR" i="1" dirty="0"/>
              <a:t>heures, donc 12</a:t>
            </a:r>
            <a:r>
              <a:rPr lang="fr-FR" sz="1200" b="0" i="0" u="none" strike="noStrike" cap="none" dirty="0">
                <a:solidFill>
                  <a:schemeClr val="dk1"/>
                </a:solidFill>
                <a:effectLst/>
                <a:latin typeface="Calibri"/>
                <a:ea typeface="Calibri"/>
                <a:cs typeface="Calibri"/>
                <a:sym typeface="Calibri"/>
              </a:rPr>
              <a:t> </a:t>
            </a:r>
            <a:r>
              <a:rPr lang="fr-FR" i="1" dirty="0"/>
              <a:t>h</a:t>
            </a:r>
            <a:r>
              <a:rPr lang="fr-FR" sz="1200" b="0" i="0" u="none" strike="noStrike" cap="none" dirty="0">
                <a:solidFill>
                  <a:schemeClr val="dk1"/>
                </a:solidFill>
                <a:effectLst/>
                <a:latin typeface="Calibri"/>
                <a:ea typeface="Calibri"/>
                <a:cs typeface="Calibri"/>
                <a:sym typeface="Calibri"/>
              </a:rPr>
              <a:t> </a:t>
            </a:r>
            <a:r>
              <a:rPr lang="fr-FR" i="1" dirty="0"/>
              <a:t>+</a:t>
            </a:r>
            <a:r>
              <a:rPr lang="fr-FR" sz="1200" b="0" i="0" u="none" strike="noStrike" cap="none" dirty="0">
                <a:solidFill>
                  <a:schemeClr val="dk1"/>
                </a:solidFill>
                <a:effectLst/>
                <a:latin typeface="Calibri"/>
                <a:ea typeface="Calibri"/>
                <a:cs typeface="Calibri"/>
                <a:sym typeface="Calibri"/>
              </a:rPr>
              <a:t> </a:t>
            </a:r>
            <a:r>
              <a:rPr lang="fr-FR" i="1" dirty="0"/>
              <a:t>1</a:t>
            </a:r>
            <a:r>
              <a:rPr lang="fr-FR" sz="1200" b="0" i="0" u="none" strike="noStrike" cap="none" dirty="0">
                <a:solidFill>
                  <a:schemeClr val="dk1"/>
                </a:solidFill>
                <a:effectLst/>
                <a:latin typeface="Calibri"/>
                <a:ea typeface="Calibri"/>
                <a:cs typeface="Calibri"/>
                <a:sym typeface="Calibri"/>
              </a:rPr>
              <a:t> </a:t>
            </a:r>
            <a:r>
              <a:rPr lang="fr-FR" i="1" dirty="0"/>
              <a:t>h</a:t>
            </a:r>
            <a:r>
              <a:rPr lang="fr-FR" sz="1200" b="0" i="0" u="none" strike="noStrike" cap="none" dirty="0">
                <a:solidFill>
                  <a:schemeClr val="dk1"/>
                </a:solidFill>
                <a:effectLst/>
                <a:latin typeface="Calibri"/>
                <a:ea typeface="Calibri"/>
                <a:cs typeface="Calibri"/>
                <a:sym typeface="Calibri"/>
              </a:rPr>
              <a:t> </a:t>
            </a:r>
            <a:r>
              <a:rPr lang="fr-FR" i="1" dirty="0"/>
              <a:t>=</a:t>
            </a:r>
            <a:r>
              <a:rPr lang="fr-FR" sz="1200" b="0" i="0" u="none" strike="noStrike" cap="none" dirty="0">
                <a:solidFill>
                  <a:schemeClr val="dk1"/>
                </a:solidFill>
                <a:effectLst/>
                <a:latin typeface="Calibri"/>
                <a:ea typeface="Calibri"/>
                <a:cs typeface="Calibri"/>
                <a:sym typeface="Calibri"/>
              </a:rPr>
              <a:t> </a:t>
            </a:r>
            <a:r>
              <a:rPr lang="fr-FR" i="1" dirty="0"/>
              <a:t>13</a:t>
            </a:r>
            <a:r>
              <a:rPr lang="fr-FR" sz="1200" b="0" i="0" u="none" strike="noStrike" cap="none" dirty="0">
                <a:solidFill>
                  <a:schemeClr val="dk1"/>
                </a:solidFill>
                <a:effectLst/>
                <a:latin typeface="Calibri"/>
                <a:ea typeface="Calibri"/>
                <a:cs typeface="Calibri"/>
                <a:sym typeface="Calibri"/>
              </a:rPr>
              <a:t> </a:t>
            </a:r>
            <a:r>
              <a:rPr lang="fr-FR" i="1" dirty="0"/>
              <a:t>h. De la même manière, 2</a:t>
            </a:r>
            <a:r>
              <a:rPr lang="fr-FR" sz="1200" b="0" i="0" u="none" strike="noStrike" cap="none" dirty="0">
                <a:solidFill>
                  <a:schemeClr val="dk1"/>
                </a:solidFill>
                <a:effectLst/>
                <a:latin typeface="Calibri"/>
                <a:ea typeface="Calibri"/>
                <a:cs typeface="Calibri"/>
                <a:sym typeface="Calibri"/>
              </a:rPr>
              <a:t> </a:t>
            </a:r>
            <a:r>
              <a:rPr lang="fr-FR" i="1" dirty="0"/>
              <a:t>h de l’après-midi correspondent à 14</a:t>
            </a:r>
            <a:r>
              <a:rPr lang="fr-FR" sz="1200" b="0" i="0" u="none" strike="noStrike" cap="none" dirty="0">
                <a:solidFill>
                  <a:schemeClr val="dk1"/>
                </a:solidFill>
                <a:effectLst/>
                <a:latin typeface="Calibri"/>
                <a:ea typeface="Calibri"/>
                <a:cs typeface="Calibri"/>
                <a:sym typeface="Calibri"/>
              </a:rPr>
              <a:t> </a:t>
            </a:r>
            <a:r>
              <a:rPr lang="fr-FR" i="1" dirty="0"/>
              <a:t>h, 8</a:t>
            </a:r>
            <a:r>
              <a:rPr lang="fr-FR" sz="1200" b="0" i="0" u="none" strike="noStrike" cap="none" dirty="0">
                <a:solidFill>
                  <a:schemeClr val="dk1"/>
                </a:solidFill>
                <a:effectLst/>
                <a:latin typeface="Calibri"/>
                <a:ea typeface="Calibri"/>
                <a:cs typeface="Calibri"/>
                <a:sym typeface="Calibri"/>
              </a:rPr>
              <a:t> </a:t>
            </a:r>
            <a:r>
              <a:rPr lang="fr-FR" i="1" dirty="0"/>
              <a:t>h de l’après-midi correspondent à 12</a:t>
            </a:r>
            <a:r>
              <a:rPr lang="fr-FR" sz="1200" b="0" i="0" u="none" strike="noStrike" cap="none" dirty="0">
                <a:solidFill>
                  <a:schemeClr val="dk1"/>
                </a:solidFill>
                <a:effectLst/>
                <a:latin typeface="Calibri"/>
                <a:ea typeface="Calibri"/>
                <a:cs typeface="Calibri"/>
                <a:sym typeface="Calibri"/>
              </a:rPr>
              <a:t> </a:t>
            </a:r>
            <a:r>
              <a:rPr lang="fr-FR" i="1" dirty="0"/>
              <a:t>h + 8</a:t>
            </a:r>
            <a:r>
              <a:rPr lang="fr-FR" sz="1200" b="0" i="0" u="none" strike="noStrike" cap="none" dirty="0">
                <a:solidFill>
                  <a:schemeClr val="dk1"/>
                </a:solidFill>
                <a:effectLst/>
                <a:latin typeface="Calibri"/>
                <a:ea typeface="Calibri"/>
                <a:cs typeface="Calibri"/>
                <a:sym typeface="Calibri"/>
              </a:rPr>
              <a:t> </a:t>
            </a:r>
            <a:r>
              <a:rPr lang="fr-FR" i="1" dirty="0"/>
              <a:t>h</a:t>
            </a:r>
            <a:r>
              <a:rPr lang="fr-FR" sz="1200" b="0" i="0" u="none" strike="noStrike" cap="none" dirty="0">
                <a:solidFill>
                  <a:schemeClr val="dk1"/>
                </a:solidFill>
                <a:effectLst/>
                <a:latin typeface="Calibri"/>
                <a:ea typeface="Calibri"/>
                <a:cs typeface="Calibri"/>
                <a:sym typeface="Calibri"/>
              </a:rPr>
              <a:t> </a:t>
            </a:r>
            <a:r>
              <a:rPr lang="fr-FR" i="1" dirty="0"/>
              <a:t>=</a:t>
            </a:r>
            <a:r>
              <a:rPr lang="fr-FR" sz="1200" b="0" i="0" u="none" strike="noStrike" cap="none" dirty="0">
                <a:solidFill>
                  <a:schemeClr val="dk1"/>
                </a:solidFill>
                <a:effectLst/>
                <a:latin typeface="Calibri"/>
                <a:ea typeface="Calibri"/>
                <a:cs typeface="Calibri"/>
                <a:sym typeface="Calibri"/>
              </a:rPr>
              <a:t> </a:t>
            </a:r>
            <a:r>
              <a:rPr lang="fr-FR" i="1" dirty="0"/>
              <a:t>20</a:t>
            </a:r>
            <a:r>
              <a:rPr lang="fr-FR" sz="1200" b="0" i="0" u="none" strike="noStrike" cap="none" dirty="0">
                <a:solidFill>
                  <a:schemeClr val="dk1"/>
                </a:solidFill>
                <a:effectLst/>
                <a:latin typeface="Calibri"/>
                <a:ea typeface="Calibri"/>
                <a:cs typeface="Calibri"/>
                <a:sym typeface="Calibri"/>
              </a:rPr>
              <a:t> </a:t>
            </a:r>
            <a:r>
              <a:rPr lang="fr-FR" i="1" dirty="0"/>
              <a:t>heures. </a:t>
            </a:r>
          </a:p>
          <a:p>
            <a:pPr marL="0" lvl="0" indent="0" algn="l" rtl="0">
              <a:spcBef>
                <a:spcPts val="0"/>
              </a:spcBef>
              <a:spcAft>
                <a:spcPts val="0"/>
              </a:spcAft>
              <a:buNone/>
            </a:pPr>
            <a:r>
              <a:rPr lang="fr-FR" i="1" dirty="0"/>
              <a:t>On pourrait écrire 24 lorsqu’on arrive sur le 12, mais en réalité, c’est le moment où l’on change de jour, donc le réveil n’affiche pas 24</a:t>
            </a:r>
            <a:r>
              <a:rPr lang="fr-FR" sz="1200" b="0" i="0" u="none" strike="noStrike" cap="none" dirty="0">
                <a:solidFill>
                  <a:schemeClr val="dk1"/>
                </a:solidFill>
                <a:effectLst/>
                <a:latin typeface="Calibri"/>
                <a:ea typeface="Calibri"/>
                <a:cs typeface="Calibri"/>
                <a:sym typeface="Calibri"/>
              </a:rPr>
              <a:t> </a:t>
            </a:r>
            <a:r>
              <a:rPr lang="fr-FR" i="1" dirty="0"/>
              <a:t>h, mais 00</a:t>
            </a:r>
            <a:r>
              <a:rPr lang="fr-FR" sz="1200" b="0" i="0" u="none" strike="noStrike" cap="none" dirty="0">
                <a:solidFill>
                  <a:schemeClr val="dk1"/>
                </a:solidFill>
                <a:effectLst/>
                <a:latin typeface="Calibri"/>
                <a:ea typeface="Calibri"/>
                <a:cs typeface="Calibri"/>
                <a:sym typeface="Calibri"/>
              </a:rPr>
              <a:t> </a:t>
            </a:r>
            <a:r>
              <a:rPr lang="fr-FR" i="1" dirty="0"/>
              <a:t>h</a:t>
            </a:r>
            <a:r>
              <a:rPr lang="fr-FR" sz="1200" b="0" i="0" u="none" strike="noStrike" cap="none" dirty="0">
                <a:solidFill>
                  <a:schemeClr val="dk1"/>
                </a:solidFill>
                <a:effectLst/>
                <a:latin typeface="Calibri"/>
                <a:ea typeface="Calibri"/>
                <a:cs typeface="Calibri"/>
                <a:sym typeface="Calibri"/>
              </a:rPr>
              <a:t> </a:t>
            </a:r>
            <a:r>
              <a:rPr lang="fr-FR" i="1" dirty="0"/>
              <a:t>00. </a:t>
            </a:r>
            <a:endParaRPr i="1" dirty="0"/>
          </a:p>
        </p:txBody>
      </p:sp>
      <p:sp>
        <p:nvSpPr>
          <p:cNvPr id="198" name="Google Shape;198;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3</a:t>
            </a:fld>
            <a:endParaRPr/>
          </a:p>
        </p:txBody>
      </p:sp>
    </p:spTree>
    <p:extLst>
      <p:ext uri="{BB962C8B-B14F-4D97-AF65-F5344CB8AC3E}">
        <p14:creationId xmlns:p14="http://schemas.microsoft.com/office/powerpoint/2010/main" val="42052684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p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7" name="Google Shape;197;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i="1" dirty="0"/>
              <a:t>Aujourd’hui, on va revoir toutes les positions pour l’aiguille des minutes. Pour comprendre la lecture des minutes sur l’horloge, il faut savoir combien il y a de minutes dans une heure. </a:t>
            </a:r>
          </a:p>
          <a:p>
            <a:pPr marL="0" marR="0" lvl="0" indent="0" algn="l" rtl="0">
              <a:lnSpc>
                <a:spcPct val="100000"/>
              </a:lnSpc>
              <a:spcBef>
                <a:spcPts val="0"/>
              </a:spcBef>
              <a:spcAft>
                <a:spcPts val="0"/>
              </a:spcAft>
              <a:buClr>
                <a:schemeClr val="dk1"/>
              </a:buClr>
              <a:buSzPts val="1200"/>
              <a:buFont typeface="Calibri"/>
              <a:buNone/>
            </a:pPr>
            <a:r>
              <a:rPr lang="fr-FR" i="1" dirty="0"/>
              <a:t>1</a:t>
            </a:r>
            <a:r>
              <a:rPr lang="fr-FR" sz="1200" b="0" i="0" u="none" strike="noStrike" cap="none" dirty="0">
                <a:solidFill>
                  <a:schemeClr val="dk1"/>
                </a:solidFill>
                <a:effectLst/>
                <a:latin typeface="Calibri"/>
                <a:ea typeface="Calibri"/>
                <a:cs typeface="Calibri"/>
                <a:sym typeface="Calibri"/>
              </a:rPr>
              <a:t> </a:t>
            </a:r>
            <a:r>
              <a:rPr lang="fr-FR" i="1" dirty="0"/>
              <a:t>heure est égale à combien de minutes</a:t>
            </a:r>
            <a:r>
              <a:rPr lang="fr-FR" sz="1200" b="0" i="0" u="none" strike="noStrike" cap="none" dirty="0">
                <a:solidFill>
                  <a:schemeClr val="dk1"/>
                </a:solidFill>
                <a:effectLst/>
                <a:latin typeface="Calibri"/>
                <a:ea typeface="Calibri"/>
                <a:cs typeface="Calibri"/>
                <a:sym typeface="Calibri"/>
              </a:rPr>
              <a:t> </a:t>
            </a:r>
            <a:r>
              <a:rPr lang="fr-FR" i="1" dirty="0"/>
              <a:t>? </a:t>
            </a:r>
          </a:p>
          <a:p>
            <a:pPr marL="0" marR="0" lvl="0" indent="0" algn="l" rtl="0">
              <a:lnSpc>
                <a:spcPct val="100000"/>
              </a:lnSpc>
              <a:spcBef>
                <a:spcPts val="0"/>
              </a:spcBef>
              <a:spcAft>
                <a:spcPts val="0"/>
              </a:spcAft>
              <a:buClr>
                <a:schemeClr val="dk1"/>
              </a:buClr>
              <a:buSzPts val="1200"/>
              <a:buFont typeface="Calibri"/>
              <a:buNone/>
            </a:pPr>
            <a:r>
              <a:rPr lang="fr-FR" b="1" i="0" dirty="0"/>
              <a:t>Réponse attendue</a:t>
            </a:r>
            <a:r>
              <a:rPr lang="fr-FR" sz="1200" b="0" i="0" u="none" strike="noStrike" cap="none" dirty="0">
                <a:solidFill>
                  <a:schemeClr val="dk1"/>
                </a:solidFill>
                <a:effectLst/>
                <a:latin typeface="Calibri"/>
                <a:ea typeface="Calibri"/>
                <a:cs typeface="Calibri"/>
                <a:sym typeface="Calibri"/>
              </a:rPr>
              <a:t> </a:t>
            </a:r>
            <a:r>
              <a:rPr lang="fr-FR" b="0" i="0" dirty="0"/>
              <a:t>: 1</a:t>
            </a:r>
            <a:r>
              <a:rPr lang="fr-FR" sz="1200" b="0" i="0" u="none" strike="noStrike" cap="none" dirty="0">
                <a:solidFill>
                  <a:schemeClr val="dk1"/>
                </a:solidFill>
                <a:effectLst/>
                <a:latin typeface="Calibri"/>
                <a:ea typeface="Calibri"/>
                <a:cs typeface="Calibri"/>
                <a:sym typeface="Calibri"/>
              </a:rPr>
              <a:t> </a:t>
            </a:r>
            <a:r>
              <a:rPr lang="fr-FR" b="0" i="0" dirty="0"/>
              <a:t>h</a:t>
            </a:r>
            <a:r>
              <a:rPr lang="fr-FR" sz="1200" b="0" i="0" u="none" strike="noStrike" cap="none" dirty="0">
                <a:solidFill>
                  <a:schemeClr val="dk1"/>
                </a:solidFill>
                <a:effectLst/>
                <a:latin typeface="Calibri"/>
                <a:ea typeface="Calibri"/>
                <a:cs typeface="Calibri"/>
                <a:sym typeface="Calibri"/>
              </a:rPr>
              <a:t> </a:t>
            </a:r>
            <a:r>
              <a:rPr lang="fr-FR" b="0" i="0" dirty="0"/>
              <a:t>=</a:t>
            </a:r>
            <a:r>
              <a:rPr lang="fr-FR" sz="1200" b="0" i="0" u="none" strike="noStrike" cap="none" dirty="0">
                <a:solidFill>
                  <a:schemeClr val="dk1"/>
                </a:solidFill>
                <a:effectLst/>
                <a:latin typeface="Calibri"/>
                <a:ea typeface="Calibri"/>
                <a:cs typeface="Calibri"/>
                <a:sym typeface="Calibri"/>
              </a:rPr>
              <a:t> </a:t>
            </a:r>
            <a:r>
              <a:rPr lang="fr-FR" b="0" i="0" dirty="0"/>
              <a:t>60</a:t>
            </a:r>
            <a:r>
              <a:rPr lang="fr-FR" sz="1200" b="0" i="0" u="none" strike="noStrike" cap="none" dirty="0">
                <a:solidFill>
                  <a:schemeClr val="dk1"/>
                </a:solidFill>
                <a:effectLst/>
                <a:latin typeface="Calibri"/>
                <a:ea typeface="Calibri"/>
                <a:cs typeface="Calibri"/>
                <a:sym typeface="Calibri"/>
              </a:rPr>
              <a:t> </a:t>
            </a:r>
            <a:r>
              <a:rPr lang="fr-FR" b="0" i="0" dirty="0"/>
              <a:t>min.</a:t>
            </a:r>
          </a:p>
          <a:p>
            <a:pPr marL="0" marR="0" lvl="0" indent="0" algn="l" rtl="0">
              <a:lnSpc>
                <a:spcPct val="100000"/>
              </a:lnSpc>
              <a:spcBef>
                <a:spcPts val="0"/>
              </a:spcBef>
              <a:spcAft>
                <a:spcPts val="0"/>
              </a:spcAft>
              <a:buClr>
                <a:schemeClr val="dk1"/>
              </a:buClr>
              <a:buSzPts val="1200"/>
              <a:buFont typeface="Calibri"/>
              <a:buNone/>
            </a:pPr>
            <a:r>
              <a:rPr lang="fr-FR" b="0" i="0" dirty="0"/>
              <a:t>Laisser un temps de quelques secondes sur ardoise, puis interroger un élève. </a:t>
            </a:r>
          </a:p>
          <a:p>
            <a:pPr marL="0" marR="0" lvl="0" indent="0" algn="l" rtl="0">
              <a:lnSpc>
                <a:spcPct val="100000"/>
              </a:lnSpc>
              <a:spcBef>
                <a:spcPts val="0"/>
              </a:spcBef>
              <a:spcAft>
                <a:spcPts val="0"/>
              </a:spcAft>
              <a:buClr>
                <a:schemeClr val="dk1"/>
              </a:buClr>
              <a:buSzPts val="1200"/>
              <a:buFont typeface="Calibri"/>
              <a:buNone/>
            </a:pPr>
            <a:r>
              <a:rPr lang="fr-FR" i="1" dirty="0"/>
              <a:t>1</a:t>
            </a:r>
            <a:r>
              <a:rPr lang="fr-FR" sz="1200" b="0" i="0" u="none" strike="noStrike" cap="none" dirty="0">
                <a:solidFill>
                  <a:schemeClr val="dk1"/>
                </a:solidFill>
                <a:effectLst/>
                <a:latin typeface="Calibri"/>
                <a:ea typeface="Calibri"/>
                <a:cs typeface="Calibri"/>
                <a:sym typeface="Calibri"/>
              </a:rPr>
              <a:t> </a:t>
            </a:r>
            <a:r>
              <a:rPr lang="fr-FR" i="1" dirty="0"/>
              <a:t>heure</a:t>
            </a:r>
            <a:r>
              <a:rPr lang="fr-FR" sz="1200" b="0" i="0" u="none" strike="noStrike" cap="none" dirty="0">
                <a:solidFill>
                  <a:schemeClr val="dk1"/>
                </a:solidFill>
                <a:effectLst/>
                <a:latin typeface="Calibri"/>
                <a:ea typeface="Calibri"/>
                <a:cs typeface="Calibri"/>
                <a:sym typeface="Calibri"/>
              </a:rPr>
              <a:t> </a:t>
            </a:r>
            <a:r>
              <a:rPr lang="fr-FR" i="1" dirty="0"/>
              <a:t>=</a:t>
            </a:r>
            <a:r>
              <a:rPr lang="fr-FR" sz="1200" b="0" i="0" u="none" strike="noStrike" cap="none" dirty="0">
                <a:solidFill>
                  <a:schemeClr val="dk1"/>
                </a:solidFill>
                <a:effectLst/>
                <a:latin typeface="Calibri"/>
                <a:ea typeface="Calibri"/>
                <a:cs typeface="Calibri"/>
                <a:sym typeface="Calibri"/>
              </a:rPr>
              <a:t> </a:t>
            </a:r>
            <a:r>
              <a:rPr lang="fr-FR" i="1" dirty="0"/>
              <a:t>60</a:t>
            </a:r>
            <a:r>
              <a:rPr lang="fr-FR" sz="1200" b="0" i="0" u="none" strike="noStrike" cap="none" dirty="0">
                <a:solidFill>
                  <a:schemeClr val="dk1"/>
                </a:solidFill>
                <a:effectLst/>
                <a:latin typeface="Calibri"/>
                <a:ea typeface="Calibri"/>
                <a:cs typeface="Calibri"/>
                <a:sym typeface="Calibri"/>
              </a:rPr>
              <a:t> </a:t>
            </a:r>
            <a:r>
              <a:rPr lang="fr-FR" i="1" dirty="0"/>
              <a:t>minutes. Lorsque la grande aiguille des minutes fait un tour entier du cadran, il se passe une heure c’est-à-dire 60</a:t>
            </a:r>
            <a:r>
              <a:rPr lang="fr-FR" sz="1200" b="0" i="0" u="none" strike="noStrike" cap="none" dirty="0">
                <a:solidFill>
                  <a:schemeClr val="dk1"/>
                </a:solidFill>
                <a:effectLst/>
                <a:latin typeface="Calibri"/>
                <a:ea typeface="Calibri"/>
                <a:cs typeface="Calibri"/>
                <a:sym typeface="Calibri"/>
              </a:rPr>
              <a:t> </a:t>
            </a:r>
            <a:r>
              <a:rPr lang="fr-FR" i="1" dirty="0"/>
              <a:t>minutes. On peut « découper » cette heure en 12</a:t>
            </a:r>
            <a:r>
              <a:rPr lang="fr-FR" sz="1200" b="0" i="0" u="none" strike="noStrike" cap="none" dirty="0">
                <a:solidFill>
                  <a:schemeClr val="dk1"/>
                </a:solidFill>
                <a:effectLst/>
                <a:latin typeface="Calibri"/>
                <a:ea typeface="Calibri"/>
                <a:cs typeface="Calibri"/>
                <a:sym typeface="Calibri"/>
              </a:rPr>
              <a:t> </a:t>
            </a:r>
            <a:r>
              <a:rPr lang="fr-FR" i="1" dirty="0"/>
              <a:t>parts que l’on repère grâce aux chiffres écrits sur le cadran. </a:t>
            </a:r>
            <a:endParaRPr i="1" dirty="0"/>
          </a:p>
        </p:txBody>
      </p:sp>
      <p:sp>
        <p:nvSpPr>
          <p:cNvPr id="198" name="Google Shape;198;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4</a:t>
            </a:fld>
            <a:endParaRPr/>
          </a:p>
        </p:txBody>
      </p:sp>
    </p:spTree>
    <p:extLst>
      <p:ext uri="{BB962C8B-B14F-4D97-AF65-F5344CB8AC3E}">
        <p14:creationId xmlns:p14="http://schemas.microsoft.com/office/powerpoint/2010/main" val="10025773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p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7" name="Google Shape;197;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i="1" dirty="0"/>
              <a:t>Voici ce que cela donne. Lorsque la grande aiguille des minutes est vers le 1, il se sera passé 5</a:t>
            </a:r>
            <a:r>
              <a:rPr lang="fr-FR" sz="1200" b="0" i="0" u="none" strike="noStrike" cap="none" dirty="0">
                <a:solidFill>
                  <a:schemeClr val="dk1"/>
                </a:solidFill>
                <a:effectLst/>
                <a:latin typeface="Calibri"/>
                <a:ea typeface="Calibri"/>
                <a:cs typeface="Calibri"/>
                <a:sym typeface="Calibri"/>
              </a:rPr>
              <a:t> </a:t>
            </a:r>
            <a:r>
              <a:rPr lang="fr-FR" i="1" dirty="0"/>
              <a:t>minutes depuis l’heure pile. Lorsque la grande aiguille des minutes sera vers le 4, il se sera passé 20</a:t>
            </a:r>
            <a:r>
              <a:rPr lang="fr-FR" sz="1200" b="0" i="0" u="none" strike="noStrike" cap="none" dirty="0">
                <a:solidFill>
                  <a:schemeClr val="dk1"/>
                </a:solidFill>
                <a:effectLst/>
                <a:latin typeface="Calibri"/>
                <a:ea typeface="Calibri"/>
                <a:cs typeface="Calibri"/>
                <a:sym typeface="Calibri"/>
              </a:rPr>
              <a:t> </a:t>
            </a:r>
            <a:r>
              <a:rPr lang="fr-FR" i="1" dirty="0"/>
              <a:t>minutes, etc. Pour lire les minutes sur une horloge, il faut donc bien connaitre la table de multiplication de 5 car on va compter de 5 en 5. C’est pour cela que nous l’avons revu en calcul mental il n’y a pas longtemps. On va s’entrainer à déterminer le nombre de minutes en fonction de la position de l’aiguille.  </a:t>
            </a:r>
            <a:endParaRPr i="1" dirty="0"/>
          </a:p>
        </p:txBody>
      </p:sp>
      <p:sp>
        <p:nvSpPr>
          <p:cNvPr id="198" name="Google Shape;198;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5</a:t>
            </a:fld>
            <a:endParaRPr/>
          </a:p>
        </p:txBody>
      </p:sp>
    </p:spTree>
    <p:extLst>
      <p:ext uri="{BB962C8B-B14F-4D97-AF65-F5344CB8AC3E}">
        <p14:creationId xmlns:p14="http://schemas.microsoft.com/office/powerpoint/2010/main" val="33086636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p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7" name="Google Shape;197;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i="0" dirty="0"/>
              <a:t>En suivant un circuit dans la classe, faire énoncer la table de 5 en pointant dans l’ordre les chiffres du cadran de 1 à 12. Puis, montrer un chiffre du cadran au hasard et les élèves disent à combien de minutes cela correspond.   </a:t>
            </a:r>
            <a:endParaRPr i="0" dirty="0"/>
          </a:p>
        </p:txBody>
      </p:sp>
      <p:sp>
        <p:nvSpPr>
          <p:cNvPr id="198" name="Google Shape;198;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6</a:t>
            </a:fld>
            <a:endParaRPr/>
          </a:p>
        </p:txBody>
      </p:sp>
    </p:spTree>
    <p:extLst>
      <p:ext uri="{BB962C8B-B14F-4D97-AF65-F5344CB8AC3E}">
        <p14:creationId xmlns:p14="http://schemas.microsoft.com/office/powerpoint/2010/main" val="8845756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p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7" name="Google Shape;197;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i="1" dirty="0"/>
              <a:t>Vous allez voir s’afficher une horloge avec ses deux aiguilles. Vous allez écrire sur vos ardoises l’heure du matin qu’elle indique. </a:t>
            </a:r>
            <a:endParaRPr lang="fr-FR" dirty="0"/>
          </a:p>
          <a:p>
            <a:pPr marL="0" marR="0" lvl="0" indent="0" algn="l" rtl="0">
              <a:lnSpc>
                <a:spcPct val="100000"/>
              </a:lnSpc>
              <a:spcBef>
                <a:spcPts val="0"/>
              </a:spcBef>
              <a:spcAft>
                <a:spcPts val="0"/>
              </a:spcAft>
              <a:buClr>
                <a:schemeClr val="dk1"/>
              </a:buClr>
              <a:buSzPts val="1200"/>
              <a:buFont typeface="Calibri"/>
              <a:buNone/>
            </a:pPr>
            <a:r>
              <a:rPr lang="fr-FR" i="1" dirty="0"/>
              <a:t>Pour écrire le mot «</a:t>
            </a:r>
            <a:r>
              <a:rPr lang="fr-FR" sz="1200" b="0" i="0" u="none" strike="noStrike" cap="none" dirty="0">
                <a:solidFill>
                  <a:schemeClr val="dk1"/>
                </a:solidFill>
                <a:effectLst/>
                <a:latin typeface="Calibri"/>
                <a:ea typeface="Calibri"/>
                <a:cs typeface="Calibri"/>
                <a:sym typeface="Calibri"/>
              </a:rPr>
              <a:t> </a:t>
            </a:r>
            <a:r>
              <a:rPr lang="fr-FR" i="1" dirty="0"/>
              <a:t>heure</a:t>
            </a:r>
            <a:r>
              <a:rPr lang="fr-FR" sz="1200" b="0" i="0" u="none" strike="noStrike" cap="none" dirty="0">
                <a:solidFill>
                  <a:schemeClr val="dk1"/>
                </a:solidFill>
                <a:effectLst/>
                <a:latin typeface="Calibri"/>
                <a:ea typeface="Calibri"/>
                <a:cs typeface="Calibri"/>
                <a:sym typeface="Calibri"/>
              </a:rPr>
              <a:t> </a:t>
            </a:r>
            <a:r>
              <a:rPr lang="fr-FR" i="1" dirty="0"/>
              <a:t>» en abrégé, on met seulement la lettre «</a:t>
            </a:r>
            <a:r>
              <a:rPr lang="fr-FR" sz="1200" b="0" i="0" u="none" strike="noStrike" cap="none" dirty="0">
                <a:solidFill>
                  <a:schemeClr val="dk1"/>
                </a:solidFill>
                <a:effectLst/>
                <a:latin typeface="Calibri"/>
                <a:ea typeface="Calibri"/>
                <a:cs typeface="Calibri"/>
                <a:sym typeface="Calibri"/>
              </a:rPr>
              <a:t> </a:t>
            </a:r>
            <a:r>
              <a:rPr lang="fr-FR" i="1" dirty="0">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8"/>
                  </a:ext>
                </a:extLst>
              </a:rPr>
              <a:t>h</a:t>
            </a:r>
            <a:r>
              <a:rPr lang="fr-FR" sz="1200" b="0" i="0" u="none" strike="noStrike" cap="none" dirty="0">
                <a:solidFill>
                  <a:schemeClr val="dk1"/>
                </a:solidFill>
                <a:effectLst/>
                <a:latin typeface="Calibri"/>
                <a:ea typeface="Calibri"/>
                <a:cs typeface="Calibri"/>
                <a:sym typeface="Calibri"/>
              </a:rPr>
              <a:t> </a:t>
            </a:r>
            <a:r>
              <a:rPr lang="fr-FR" i="1" dirty="0"/>
              <a:t>», parce que le mot «</a:t>
            </a:r>
            <a:r>
              <a:rPr lang="fr-FR" sz="1200" b="0" i="0" u="none" strike="noStrike" cap="none" dirty="0">
                <a:solidFill>
                  <a:schemeClr val="dk1"/>
                </a:solidFill>
                <a:effectLst/>
                <a:latin typeface="Calibri"/>
                <a:ea typeface="Calibri"/>
                <a:cs typeface="Calibri"/>
                <a:sym typeface="Calibri"/>
              </a:rPr>
              <a:t> </a:t>
            </a:r>
            <a:r>
              <a:rPr lang="fr-FR" i="1" dirty="0"/>
              <a:t>heure</a:t>
            </a:r>
            <a:r>
              <a:rPr lang="fr-FR" sz="1200" b="0" i="0" u="none" strike="noStrike" cap="none" dirty="0">
                <a:solidFill>
                  <a:schemeClr val="dk1"/>
                </a:solidFill>
                <a:effectLst/>
                <a:latin typeface="Calibri"/>
                <a:ea typeface="Calibri"/>
                <a:cs typeface="Calibri"/>
                <a:sym typeface="Calibri"/>
              </a:rPr>
              <a:t> </a:t>
            </a:r>
            <a:r>
              <a:rPr lang="fr-FR" i="1" dirty="0"/>
              <a:t>» commence par la lettre «</a:t>
            </a:r>
            <a:r>
              <a:rPr lang="fr-FR" sz="1200" b="0" i="0" u="none" strike="noStrike" cap="none" dirty="0">
                <a:solidFill>
                  <a:schemeClr val="dk1"/>
                </a:solidFill>
                <a:effectLst/>
                <a:latin typeface="Calibri"/>
                <a:ea typeface="Calibri"/>
                <a:cs typeface="Calibri"/>
                <a:sym typeface="Calibri"/>
              </a:rPr>
              <a:t> </a:t>
            </a:r>
            <a:r>
              <a:rPr lang="fr-FR" i="1" dirty="0"/>
              <a:t>h</a:t>
            </a:r>
            <a:r>
              <a:rPr lang="fr-FR" sz="1200" b="0" i="0" u="none" strike="noStrike" cap="none" dirty="0">
                <a:solidFill>
                  <a:schemeClr val="dk1"/>
                </a:solidFill>
                <a:effectLst/>
                <a:latin typeface="Calibri"/>
                <a:ea typeface="Calibri"/>
                <a:cs typeface="Calibri"/>
                <a:sym typeface="Calibri"/>
              </a:rPr>
              <a:t> </a:t>
            </a:r>
            <a:r>
              <a:rPr lang="fr-FR" i="1" dirty="0"/>
              <a:t>». </a:t>
            </a:r>
          </a:p>
          <a:p>
            <a:pPr marL="0" lvl="0" indent="0" algn="l" rtl="0">
              <a:spcBef>
                <a:spcPts val="0"/>
              </a:spcBef>
              <a:spcAft>
                <a:spcPts val="0"/>
              </a:spcAft>
              <a:buNone/>
            </a:pPr>
            <a:r>
              <a:rPr lang="fr-FR" i="1" dirty="0"/>
              <a:t>Ensuite, à partir de la même position des aiguilles, nous écrirons l’heure de l’après-midi. </a:t>
            </a:r>
            <a:endParaRPr i="1" dirty="0"/>
          </a:p>
        </p:txBody>
      </p:sp>
      <p:sp>
        <p:nvSpPr>
          <p:cNvPr id="198" name="Google Shape;198;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p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7" name="Google Shape;197;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sz="1200" i="1" dirty="0">
                <a:latin typeface="Calibri" panose="020F0502020204030204" pitchFamily="34" charset="0"/>
                <a:cs typeface="Calibri" panose="020F0502020204030204" pitchFamily="34" charset="0"/>
              </a:rPr>
              <a:t>Quelle heure est-il</a:t>
            </a:r>
            <a:r>
              <a:rPr lang="fr-FR" sz="1200" b="0" i="0" u="none" strike="noStrike" cap="none" dirty="0">
                <a:solidFill>
                  <a:schemeClr val="dk1"/>
                </a:solidFill>
                <a:effectLst/>
                <a:latin typeface="Calibri"/>
                <a:ea typeface="Calibri"/>
                <a:cs typeface="Calibri"/>
                <a:sym typeface="Calibri"/>
              </a:rPr>
              <a:t> </a:t>
            </a:r>
            <a:r>
              <a:rPr lang="fr-FR" sz="1200" i="1" dirty="0">
                <a:latin typeface="Calibri" panose="020F0502020204030204" pitchFamily="34" charset="0"/>
                <a:cs typeface="Calibri" panose="020F0502020204030204" pitchFamily="34" charset="0"/>
              </a:rPr>
              <a:t>? </a:t>
            </a:r>
          </a:p>
          <a:p>
            <a:pPr marL="0" lvl="0" indent="0" algn="l" rtl="0">
              <a:spcBef>
                <a:spcPts val="0"/>
              </a:spcBef>
              <a:spcAft>
                <a:spcPts val="0"/>
              </a:spcAft>
              <a:buNone/>
            </a:pPr>
            <a:r>
              <a:rPr lang="fr-FR" sz="1200" b="1" i="0" dirty="0">
                <a:latin typeface="Calibri" panose="020F0502020204030204" pitchFamily="34" charset="0"/>
                <a:cs typeface="Calibri" panose="020F0502020204030204" pitchFamily="34" charset="0"/>
              </a:rPr>
              <a:t>Réponse attendue</a:t>
            </a:r>
            <a:r>
              <a:rPr lang="fr-FR" sz="1200" b="0" i="0" u="none" strike="noStrike" cap="none" dirty="0">
                <a:solidFill>
                  <a:schemeClr val="dk1"/>
                </a:solidFill>
                <a:effectLst/>
                <a:latin typeface="Calibri"/>
                <a:ea typeface="Calibri"/>
                <a:cs typeface="Calibri"/>
                <a:sym typeface="Calibri"/>
              </a:rPr>
              <a:t> </a:t>
            </a:r>
            <a:r>
              <a:rPr lang="fr-FR" sz="1200" b="0" i="0" dirty="0">
                <a:latin typeface="Calibri" panose="020F0502020204030204" pitchFamily="34" charset="0"/>
                <a:cs typeface="Calibri" panose="020F0502020204030204" pitchFamily="34" charset="0"/>
              </a:rPr>
              <a:t>: 10</a:t>
            </a:r>
            <a:r>
              <a:rPr lang="fr-FR" sz="1200" b="0" i="0" u="none" strike="noStrike" cap="none" dirty="0">
                <a:solidFill>
                  <a:schemeClr val="dk1"/>
                </a:solidFill>
                <a:effectLst/>
                <a:latin typeface="Calibri"/>
                <a:ea typeface="Calibri"/>
                <a:cs typeface="Calibri"/>
                <a:sym typeface="Calibri"/>
              </a:rPr>
              <a:t> </a:t>
            </a:r>
            <a:r>
              <a:rPr lang="fr-FR" sz="1200" b="0" i="0" dirty="0">
                <a:latin typeface="Calibri" panose="020F0502020204030204" pitchFamily="34" charset="0"/>
                <a:cs typeface="Calibri" panose="020F0502020204030204" pitchFamily="34" charset="0"/>
              </a:rPr>
              <a:t>h</a:t>
            </a:r>
            <a:r>
              <a:rPr lang="fr-FR" sz="1200" b="0" i="0" u="none" strike="noStrike" cap="none" dirty="0">
                <a:solidFill>
                  <a:schemeClr val="dk1"/>
                </a:solidFill>
                <a:effectLst/>
                <a:latin typeface="Calibri"/>
                <a:ea typeface="Calibri"/>
                <a:cs typeface="Calibri"/>
                <a:sym typeface="Calibri"/>
              </a:rPr>
              <a:t> </a:t>
            </a:r>
            <a:r>
              <a:rPr lang="fr-FR" sz="1200" b="0" i="0" dirty="0">
                <a:latin typeface="Calibri" panose="020F0502020204030204" pitchFamily="34" charset="0"/>
                <a:cs typeface="Calibri" panose="020F0502020204030204" pitchFamily="34" charset="0"/>
              </a:rPr>
              <a:t>00 et 22</a:t>
            </a:r>
            <a:r>
              <a:rPr lang="fr-FR" sz="1200" b="0" i="0" u="none" strike="noStrike" cap="none" dirty="0">
                <a:solidFill>
                  <a:schemeClr val="dk1"/>
                </a:solidFill>
                <a:effectLst/>
                <a:latin typeface="Calibri"/>
                <a:ea typeface="Calibri"/>
                <a:cs typeface="Calibri"/>
                <a:sym typeface="Calibri"/>
              </a:rPr>
              <a:t> </a:t>
            </a:r>
            <a:r>
              <a:rPr lang="fr-FR" sz="1200" b="0" i="0" dirty="0">
                <a:latin typeface="Calibri" panose="020F0502020204030204" pitchFamily="34" charset="0"/>
                <a:cs typeface="Calibri" panose="020F0502020204030204" pitchFamily="34" charset="0"/>
              </a:rPr>
              <a:t>h</a:t>
            </a:r>
            <a:r>
              <a:rPr lang="fr-FR" sz="1200" b="0" i="0" u="none" strike="noStrike" cap="none" dirty="0">
                <a:solidFill>
                  <a:schemeClr val="dk1"/>
                </a:solidFill>
                <a:effectLst/>
                <a:latin typeface="Calibri"/>
                <a:ea typeface="Calibri"/>
                <a:cs typeface="Calibri"/>
                <a:sym typeface="Calibri"/>
              </a:rPr>
              <a:t> </a:t>
            </a:r>
            <a:r>
              <a:rPr lang="fr-FR" sz="1200" b="0" i="0" dirty="0">
                <a:latin typeface="Calibri" panose="020F0502020204030204" pitchFamily="34" charset="0"/>
                <a:cs typeface="Calibri" panose="020F0502020204030204" pitchFamily="34" charset="0"/>
              </a:rPr>
              <a:t>00. </a:t>
            </a:r>
          </a:p>
          <a:p>
            <a:pPr marL="0" lvl="0" indent="0" algn="l" rtl="0">
              <a:spcBef>
                <a:spcPts val="0"/>
              </a:spcBef>
              <a:spcAft>
                <a:spcPts val="0"/>
              </a:spcAft>
              <a:buNone/>
            </a:pPr>
            <a:r>
              <a:rPr lang="fr-FR" sz="1200" dirty="0">
                <a:latin typeface="Calibri" panose="020F0502020204030204" pitchFamily="34" charset="0"/>
                <a:cs typeface="Calibri" panose="020F0502020204030204" pitchFamily="34" charset="0"/>
              </a:rPr>
              <a:t>Laisser un court temps de recherche sur ardoise, puis interroger un élève en lui demandant de justifier sa réponse.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i="1" dirty="0">
                <a:effectLst/>
                <a:latin typeface="Calibri" panose="020F0502020204030204" pitchFamily="34" charset="0"/>
                <a:cs typeface="Calibri" panose="020F0502020204030204" pitchFamily="34" charset="0"/>
              </a:rPr>
              <a:t>Quelle aiguille faut-il regarder en premier pour connaitre les heures</a:t>
            </a:r>
            <a:r>
              <a:rPr lang="fr-FR" sz="1200" b="0" i="0" u="none" strike="noStrike" cap="none" dirty="0">
                <a:solidFill>
                  <a:schemeClr val="dk1"/>
                </a:solidFill>
                <a:effectLst/>
                <a:latin typeface="Calibri"/>
                <a:ea typeface="Calibri"/>
                <a:cs typeface="Calibri"/>
                <a:sym typeface="Calibri"/>
              </a:rPr>
              <a:t> </a:t>
            </a:r>
            <a:r>
              <a:rPr lang="fr-FR" sz="1200" i="1" dirty="0">
                <a:effectLst/>
                <a:latin typeface="Calibri" panose="020F0502020204030204" pitchFamily="34" charset="0"/>
                <a:cs typeface="Calibri" panose="020F0502020204030204" pitchFamily="34" charset="0"/>
              </a:rPr>
              <a:t>? </a:t>
            </a:r>
            <a:r>
              <a:rPr lang="fr-FR" sz="1200" baseline="0" dirty="0">
                <a:latin typeface="Calibri" panose="020F0502020204030204" pitchFamily="34" charset="0"/>
                <a:cs typeface="Calibri" panose="020F0502020204030204" pitchFamily="34" charset="0"/>
              </a:rPr>
              <a:t>→ </a:t>
            </a:r>
            <a:r>
              <a:rPr lang="fr-FR" sz="1200" i="1" baseline="0" dirty="0">
                <a:latin typeface="Calibri" panose="020F0502020204030204" pitchFamily="34" charset="0"/>
                <a:cs typeface="Calibri" panose="020F0502020204030204" pitchFamily="34" charset="0"/>
              </a:rPr>
              <a:t>La petite aiguille.</a:t>
            </a:r>
            <a:endParaRPr lang="fr-FR" sz="1200" i="1" dirty="0">
              <a:effectLst/>
              <a:latin typeface="Calibri" panose="020F0502020204030204" pitchFamily="34" charset="0"/>
              <a:cs typeface="Calibri" panose="020F0502020204030204" pitchFamily="34" charset="0"/>
            </a:endParaRPr>
          </a:p>
          <a:p>
            <a:pPr marL="0" lvl="0" indent="0" algn="l" rtl="0">
              <a:spcBef>
                <a:spcPts val="0"/>
              </a:spcBef>
              <a:spcAft>
                <a:spcPts val="0"/>
              </a:spcAft>
              <a:buNone/>
            </a:pPr>
            <a:r>
              <a:rPr lang="fr-FR" sz="1200" dirty="0">
                <a:latin typeface="Calibri" panose="020F0502020204030204" pitchFamily="34" charset="0"/>
                <a:cs typeface="Calibri" panose="020F0502020204030204" pitchFamily="34" charset="0"/>
              </a:rPr>
              <a:t>Montrer la petite aiguille puis compléter les pointillés</a:t>
            </a:r>
            <a:r>
              <a:rPr lang="fr-FR" sz="1200" b="0" i="0" u="none" strike="noStrike" cap="none" dirty="0">
                <a:solidFill>
                  <a:schemeClr val="dk1"/>
                </a:solidFill>
                <a:effectLst/>
                <a:latin typeface="Calibri"/>
                <a:ea typeface="Calibri"/>
                <a:cs typeface="Calibri"/>
                <a:sym typeface="Calibri"/>
              </a:rPr>
              <a:t> </a:t>
            </a:r>
            <a:r>
              <a:rPr lang="fr-FR" sz="1200" dirty="0">
                <a:latin typeface="Calibri" panose="020F0502020204030204" pitchFamily="34" charset="0"/>
                <a:cs typeface="Calibri" panose="020F0502020204030204" pitchFamily="34" charset="0"/>
              </a:rPr>
              <a:t>: </a:t>
            </a:r>
            <a:r>
              <a:rPr lang="fr-FR" sz="1200" i="1" dirty="0">
                <a:latin typeface="Calibri" panose="020F0502020204030204" pitchFamily="34" charset="0"/>
                <a:cs typeface="Calibri" panose="020F0502020204030204" pitchFamily="34" charset="0"/>
              </a:rPr>
              <a:t>la petite aiguille </a:t>
            </a:r>
            <a:r>
              <a:rPr lang="fr-FR" sz="1200" i="1" dirty="0">
                <a:latin typeface="Calibri" panose="020F0502020204030204" pitchFamily="34" charset="0"/>
                <a:cs typeface="Calibri" panose="020F0502020204030204" pitchFamily="34" charset="0"/>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9"/>
                  </a:ext>
                </a:extLst>
              </a:rPr>
              <a:t>montre exactement le 10</a:t>
            </a:r>
            <a:r>
              <a:rPr lang="fr-FR" sz="1200" i="1" dirty="0">
                <a:latin typeface="Calibri" panose="020F0502020204030204" pitchFamily="34" charset="0"/>
                <a:cs typeface="Calibri" panose="020F0502020204030204" pitchFamily="34" charset="0"/>
              </a:rPr>
              <a:t>, la grande aiguille est en haut, il est donc 10</a:t>
            </a:r>
            <a:r>
              <a:rPr lang="fr-FR" sz="1200" b="0" i="0" u="none" strike="noStrike" cap="none" dirty="0">
                <a:solidFill>
                  <a:schemeClr val="dk1"/>
                </a:solidFill>
                <a:effectLst/>
                <a:latin typeface="Calibri"/>
                <a:ea typeface="Calibri"/>
                <a:cs typeface="Calibri"/>
                <a:sym typeface="Calibri"/>
              </a:rPr>
              <a:t> </a:t>
            </a:r>
            <a:r>
              <a:rPr lang="fr-FR" sz="1200" i="1" dirty="0">
                <a:latin typeface="Calibri" panose="020F0502020204030204" pitchFamily="34" charset="0"/>
                <a:cs typeface="Calibri" panose="020F0502020204030204" pitchFamily="34" charset="0"/>
              </a:rPr>
              <a:t>heures pile, ce qui signifie 10</a:t>
            </a:r>
            <a:r>
              <a:rPr lang="fr-FR" sz="1200" b="0" i="0" u="none" strike="noStrike" cap="none" dirty="0">
                <a:solidFill>
                  <a:schemeClr val="dk1"/>
                </a:solidFill>
                <a:effectLst/>
                <a:latin typeface="Calibri"/>
                <a:ea typeface="Calibri"/>
                <a:cs typeface="Calibri"/>
                <a:sym typeface="Calibri"/>
              </a:rPr>
              <a:t> </a:t>
            </a:r>
            <a:r>
              <a:rPr lang="fr-FR" sz="1200" i="1" dirty="0">
                <a:latin typeface="Calibri" panose="020F0502020204030204" pitchFamily="34" charset="0"/>
                <a:cs typeface="Calibri" panose="020F0502020204030204" pitchFamily="34" charset="0"/>
              </a:rPr>
              <a:t>heures et 0</a:t>
            </a:r>
            <a:r>
              <a:rPr lang="fr-FR" sz="1200" b="0" i="0" u="none" strike="noStrike" cap="none" dirty="0">
                <a:solidFill>
                  <a:schemeClr val="dk1"/>
                </a:solidFill>
                <a:effectLst/>
                <a:latin typeface="Calibri"/>
                <a:ea typeface="Calibri"/>
                <a:cs typeface="Calibri"/>
                <a:sym typeface="Calibri"/>
              </a:rPr>
              <a:t> </a:t>
            </a:r>
            <a:r>
              <a:rPr lang="fr-FR" sz="1200" i="1" dirty="0">
                <a:latin typeface="Calibri" panose="020F0502020204030204" pitchFamily="34" charset="0"/>
                <a:cs typeface="Calibri" panose="020F0502020204030204" pitchFamily="34" charset="0"/>
              </a:rPr>
              <a:t>minute. On écrit 10</a:t>
            </a:r>
            <a:r>
              <a:rPr lang="fr-FR" sz="1200" b="0" i="0" u="none" strike="noStrike" cap="none" dirty="0">
                <a:solidFill>
                  <a:schemeClr val="dk1"/>
                </a:solidFill>
                <a:effectLst/>
                <a:latin typeface="Calibri"/>
                <a:ea typeface="Calibri"/>
                <a:cs typeface="Calibri"/>
                <a:sym typeface="Calibri"/>
              </a:rPr>
              <a:t> </a:t>
            </a:r>
            <a:r>
              <a:rPr lang="fr-FR" sz="1200" i="1" dirty="0">
                <a:latin typeface="Calibri" panose="020F0502020204030204" pitchFamily="34" charset="0"/>
                <a:cs typeface="Calibri" panose="020F0502020204030204" pitchFamily="34" charset="0"/>
              </a:rPr>
              <a:t>h</a:t>
            </a:r>
            <a:r>
              <a:rPr lang="fr-FR" sz="1200" b="0" i="0" u="none" strike="noStrike" cap="none" dirty="0">
                <a:solidFill>
                  <a:schemeClr val="dk1"/>
                </a:solidFill>
                <a:effectLst/>
                <a:latin typeface="Calibri"/>
                <a:ea typeface="Calibri"/>
                <a:cs typeface="Calibri"/>
                <a:sym typeface="Calibri"/>
              </a:rPr>
              <a:t> </a:t>
            </a:r>
            <a:r>
              <a:rPr lang="fr-FR" sz="1200" i="1" dirty="0">
                <a:latin typeface="Calibri" panose="020F0502020204030204" pitchFamily="34" charset="0"/>
                <a:cs typeface="Calibri" panose="020F0502020204030204" pitchFamily="34" charset="0"/>
              </a:rPr>
              <a:t>00.</a:t>
            </a:r>
            <a:endParaRPr lang="fr-FR" sz="1200" dirty="0">
              <a:latin typeface="Calibri" panose="020F0502020204030204" pitchFamily="34" charset="0"/>
              <a:cs typeface="Calibri" panose="020F0502020204030204" pitchFamily="34" charset="0"/>
            </a:endParaRPr>
          </a:p>
          <a:p>
            <a:pPr marL="0" lvl="0" indent="0" algn="l" rtl="0">
              <a:spcBef>
                <a:spcPts val="0"/>
              </a:spcBef>
              <a:spcAft>
                <a:spcPts val="0"/>
              </a:spcAft>
              <a:buNone/>
            </a:pPr>
            <a:r>
              <a:rPr lang="fr-FR" i="1" dirty="0"/>
              <a:t>Si nous sommes après midi, quelle heure est-il</a:t>
            </a:r>
            <a:r>
              <a:rPr lang="fr-FR" sz="1200" b="0" i="0" u="none" strike="noStrike" cap="none" dirty="0">
                <a:solidFill>
                  <a:schemeClr val="dk1"/>
                </a:solidFill>
                <a:effectLst/>
                <a:latin typeface="Calibri"/>
                <a:ea typeface="Calibri"/>
                <a:cs typeface="Calibri"/>
                <a:sym typeface="Calibri"/>
              </a:rPr>
              <a:t> </a:t>
            </a:r>
            <a:r>
              <a:rPr lang="fr-FR" i="1" dirty="0"/>
              <a:t>? </a:t>
            </a:r>
            <a:endParaRPr lang="fr-FR" dirty="0"/>
          </a:p>
          <a:p>
            <a:pPr marL="0" lvl="0" indent="0" algn="l" rtl="0">
              <a:spcBef>
                <a:spcPts val="0"/>
              </a:spcBef>
              <a:spcAft>
                <a:spcPts val="0"/>
              </a:spcAft>
              <a:buNone/>
            </a:pPr>
            <a:r>
              <a:rPr lang="fr-FR" i="1" dirty="0"/>
              <a:t>On continue à compter au-delà de 12 pour connaitre l’heure de l’après-midi correspondante</a:t>
            </a:r>
            <a:r>
              <a:rPr lang="fr-FR" sz="1200" b="0" i="0" u="none" strike="noStrike" cap="none" dirty="0">
                <a:solidFill>
                  <a:schemeClr val="dk1"/>
                </a:solidFill>
                <a:effectLst/>
                <a:latin typeface="Calibri"/>
                <a:ea typeface="Calibri"/>
                <a:cs typeface="Calibri"/>
                <a:sym typeface="Calibri"/>
              </a:rPr>
              <a:t> </a:t>
            </a:r>
            <a:r>
              <a:rPr lang="fr-FR" i="1" dirty="0"/>
              <a:t>: 13 </a:t>
            </a:r>
            <a:r>
              <a:rPr lang="fr-FR" i="0" dirty="0"/>
              <a:t>(pointer le 1)</a:t>
            </a:r>
            <a:r>
              <a:rPr lang="fr-FR" i="1" dirty="0"/>
              <a:t>, 14 </a:t>
            </a:r>
            <a:r>
              <a:rPr lang="fr-FR" i="0" dirty="0"/>
              <a:t>(pointer le 2)</a:t>
            </a:r>
            <a:r>
              <a:rPr lang="fr-FR" i="1" dirty="0"/>
              <a:t>, … 22</a:t>
            </a:r>
            <a:r>
              <a:rPr lang="fr-FR" i="0" dirty="0"/>
              <a:t> (pointer le 10). </a:t>
            </a:r>
            <a:r>
              <a:rPr lang="fr-FR" i="1" dirty="0"/>
              <a:t>Il est donc 22</a:t>
            </a:r>
            <a:r>
              <a:rPr lang="fr-FR" sz="1200" b="0" i="0" u="none" strike="noStrike" cap="none" dirty="0">
                <a:solidFill>
                  <a:schemeClr val="dk1"/>
                </a:solidFill>
                <a:effectLst/>
                <a:latin typeface="Calibri"/>
                <a:ea typeface="Calibri"/>
                <a:cs typeface="Calibri"/>
                <a:sym typeface="Calibri"/>
              </a:rPr>
              <a:t> </a:t>
            </a:r>
            <a:r>
              <a:rPr lang="fr-FR" i="1" dirty="0"/>
              <a:t>h. 22</a:t>
            </a:r>
            <a:r>
              <a:rPr lang="fr-FR" sz="1200" b="0" i="0" u="none" strike="noStrike" cap="none" dirty="0">
                <a:solidFill>
                  <a:schemeClr val="dk1"/>
                </a:solidFill>
                <a:effectLst/>
                <a:latin typeface="Calibri"/>
                <a:ea typeface="Calibri"/>
                <a:cs typeface="Calibri"/>
                <a:sym typeface="Calibri"/>
              </a:rPr>
              <a:t> </a:t>
            </a:r>
            <a:r>
              <a:rPr lang="fr-FR" i="1" dirty="0"/>
              <a:t>h, c’est 10</a:t>
            </a:r>
            <a:r>
              <a:rPr lang="fr-FR" sz="1200" b="0" i="0" u="none" strike="noStrike" cap="none" dirty="0">
                <a:solidFill>
                  <a:schemeClr val="dk1"/>
                </a:solidFill>
                <a:effectLst/>
                <a:latin typeface="Calibri"/>
                <a:ea typeface="Calibri"/>
                <a:cs typeface="Calibri"/>
                <a:sym typeface="Calibri"/>
              </a:rPr>
              <a:t> </a:t>
            </a:r>
            <a:r>
              <a:rPr lang="fr-FR" i="1" dirty="0"/>
              <a:t>heures de l’après-midi. C’est le soir. On écrit 22</a:t>
            </a:r>
            <a:r>
              <a:rPr lang="fr-FR" sz="1200" b="0" i="0" u="none" strike="noStrike" cap="none" dirty="0">
                <a:solidFill>
                  <a:schemeClr val="dk1"/>
                </a:solidFill>
                <a:effectLst/>
                <a:latin typeface="Calibri"/>
                <a:ea typeface="Calibri"/>
                <a:cs typeface="Calibri"/>
                <a:sym typeface="Calibri"/>
              </a:rPr>
              <a:t> </a:t>
            </a:r>
            <a:r>
              <a:rPr lang="fr-FR" i="1" dirty="0"/>
              <a:t>h</a:t>
            </a:r>
            <a:r>
              <a:rPr lang="fr-FR" sz="1200" b="0" i="0" u="none" strike="noStrike" cap="none" dirty="0">
                <a:solidFill>
                  <a:schemeClr val="dk1"/>
                </a:solidFill>
                <a:effectLst/>
                <a:latin typeface="Calibri"/>
                <a:ea typeface="Calibri"/>
                <a:cs typeface="Calibri"/>
                <a:sym typeface="Calibri"/>
              </a:rPr>
              <a:t> </a:t>
            </a:r>
            <a:r>
              <a:rPr lang="fr-FR" i="1" dirty="0"/>
              <a:t>00. On peut aussi calculer 12</a:t>
            </a:r>
            <a:r>
              <a:rPr lang="fr-FR" sz="1200" b="0" i="0" u="none" strike="noStrike" cap="none" dirty="0">
                <a:solidFill>
                  <a:schemeClr val="dk1"/>
                </a:solidFill>
                <a:effectLst/>
                <a:latin typeface="Calibri"/>
                <a:ea typeface="Calibri"/>
                <a:cs typeface="Calibri"/>
                <a:sym typeface="Calibri"/>
              </a:rPr>
              <a:t> </a:t>
            </a:r>
            <a:r>
              <a:rPr lang="fr-FR" i="1" dirty="0"/>
              <a:t>h</a:t>
            </a:r>
            <a:r>
              <a:rPr lang="fr-FR" sz="1200" b="0" i="0" u="none" strike="noStrike" cap="none" dirty="0">
                <a:solidFill>
                  <a:schemeClr val="dk1"/>
                </a:solidFill>
                <a:effectLst/>
                <a:latin typeface="Calibri"/>
                <a:ea typeface="Calibri"/>
                <a:cs typeface="Calibri"/>
                <a:sym typeface="Calibri"/>
              </a:rPr>
              <a:t> </a:t>
            </a:r>
            <a:r>
              <a:rPr lang="fr-FR" i="1" dirty="0"/>
              <a:t>+</a:t>
            </a:r>
            <a:r>
              <a:rPr lang="fr-FR" sz="1200" b="0" i="0" u="none" strike="noStrike" cap="none" dirty="0">
                <a:solidFill>
                  <a:schemeClr val="dk1"/>
                </a:solidFill>
                <a:effectLst/>
                <a:latin typeface="Calibri"/>
                <a:ea typeface="Calibri"/>
                <a:cs typeface="Calibri"/>
                <a:sym typeface="Calibri"/>
              </a:rPr>
              <a:t> </a:t>
            </a:r>
            <a:r>
              <a:rPr lang="fr-FR" i="1" dirty="0"/>
              <a:t>10</a:t>
            </a:r>
            <a:r>
              <a:rPr lang="fr-FR" sz="1200" b="0" i="0" u="none" strike="noStrike" cap="none" dirty="0">
                <a:solidFill>
                  <a:schemeClr val="dk1"/>
                </a:solidFill>
                <a:effectLst/>
                <a:latin typeface="Calibri"/>
                <a:ea typeface="Calibri"/>
                <a:cs typeface="Calibri"/>
                <a:sym typeface="Calibri"/>
              </a:rPr>
              <a:t> </a:t>
            </a:r>
            <a:r>
              <a:rPr lang="fr-FR" i="1" dirty="0"/>
              <a:t>h</a:t>
            </a:r>
            <a:r>
              <a:rPr lang="fr-FR" sz="1200" b="0" i="0" u="none" strike="noStrike" cap="none" dirty="0">
                <a:solidFill>
                  <a:schemeClr val="dk1"/>
                </a:solidFill>
                <a:effectLst/>
                <a:latin typeface="Calibri"/>
                <a:ea typeface="Calibri"/>
                <a:cs typeface="Calibri"/>
                <a:sym typeface="Calibri"/>
              </a:rPr>
              <a:t> </a:t>
            </a:r>
            <a:r>
              <a:rPr lang="fr-FR" i="1" dirty="0"/>
              <a:t>=</a:t>
            </a:r>
            <a:r>
              <a:rPr lang="fr-FR" sz="1200" b="0" i="0" u="none" strike="noStrike" cap="none" dirty="0">
                <a:solidFill>
                  <a:schemeClr val="dk1"/>
                </a:solidFill>
                <a:effectLst/>
                <a:latin typeface="Calibri"/>
                <a:ea typeface="Calibri"/>
                <a:cs typeface="Calibri"/>
                <a:sym typeface="Calibri"/>
              </a:rPr>
              <a:t> </a:t>
            </a:r>
            <a:r>
              <a:rPr lang="fr-FR" i="1" dirty="0"/>
              <a:t>22</a:t>
            </a:r>
            <a:r>
              <a:rPr lang="fr-FR" sz="1200" b="0" i="0" u="none" strike="noStrike" cap="none" dirty="0">
                <a:solidFill>
                  <a:schemeClr val="dk1"/>
                </a:solidFill>
                <a:effectLst/>
                <a:latin typeface="Calibri"/>
                <a:ea typeface="Calibri"/>
                <a:cs typeface="Calibri"/>
                <a:sym typeface="Calibri"/>
              </a:rPr>
              <a:t> </a:t>
            </a:r>
            <a:r>
              <a:rPr lang="fr-FR" i="1" dirty="0"/>
              <a:t>h. C’est encore plus rapide.  </a:t>
            </a:r>
            <a:endParaRPr i="1" dirty="0"/>
          </a:p>
        </p:txBody>
      </p:sp>
      <p:sp>
        <p:nvSpPr>
          <p:cNvPr id="198" name="Google Shape;198;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8</a:t>
            </a:fld>
            <a:endParaRPr/>
          </a:p>
        </p:txBody>
      </p:sp>
    </p:spTree>
    <p:extLst>
      <p:ext uri="{BB962C8B-B14F-4D97-AF65-F5344CB8AC3E}">
        <p14:creationId xmlns:p14="http://schemas.microsoft.com/office/powerpoint/2010/main" val="36187340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a:extLst>
            <a:ext uri="{FF2B5EF4-FFF2-40B4-BE49-F238E27FC236}">
              <a16:creationId xmlns:a16="http://schemas.microsoft.com/office/drawing/2014/main" id="{5DF5F327-3A83-E468-04F6-59B2B1BBE68E}"/>
            </a:ext>
          </a:extLst>
        </p:cNvPr>
        <p:cNvGrpSpPr/>
        <p:nvPr/>
      </p:nvGrpSpPr>
      <p:grpSpPr>
        <a:xfrm>
          <a:off x="0" y="0"/>
          <a:ext cx="0" cy="0"/>
          <a:chOff x="0" y="0"/>
          <a:chExt cx="0" cy="0"/>
        </a:xfrm>
      </p:grpSpPr>
      <p:sp>
        <p:nvSpPr>
          <p:cNvPr id="196" name="Google Shape;196;p8:notes">
            <a:extLst>
              <a:ext uri="{FF2B5EF4-FFF2-40B4-BE49-F238E27FC236}">
                <a16:creationId xmlns:a16="http://schemas.microsoft.com/office/drawing/2014/main" id="{CF8AA124-3168-D3C8-5529-55C06D6E2418}"/>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7" name="Google Shape;197;p8:notes">
            <a:extLst>
              <a:ext uri="{FF2B5EF4-FFF2-40B4-BE49-F238E27FC236}">
                <a16:creationId xmlns:a16="http://schemas.microsoft.com/office/drawing/2014/main" id="{D2495A7C-1C51-92C1-C620-C8688913947A}"/>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dirty="0"/>
              <a:t>Même démarche.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i="0" dirty="0">
                <a:latin typeface="Calibri" panose="020F0502020204030204" pitchFamily="34" charset="0"/>
                <a:cs typeface="Calibri" panose="020F0502020204030204" pitchFamily="34" charset="0"/>
              </a:rPr>
              <a:t>Réponse attendue</a:t>
            </a:r>
            <a:r>
              <a:rPr lang="fr-FR" sz="1200" b="0" i="0" u="none" strike="noStrike" cap="none" dirty="0">
                <a:solidFill>
                  <a:schemeClr val="dk1"/>
                </a:solidFill>
                <a:effectLst/>
                <a:latin typeface="Calibri"/>
                <a:ea typeface="Calibri"/>
                <a:cs typeface="Calibri"/>
                <a:sym typeface="Calibri"/>
              </a:rPr>
              <a:t> </a:t>
            </a:r>
            <a:r>
              <a:rPr lang="fr-FR" sz="1200" b="0" i="0" dirty="0">
                <a:latin typeface="Calibri" panose="020F0502020204030204" pitchFamily="34" charset="0"/>
                <a:cs typeface="Calibri" panose="020F0502020204030204" pitchFamily="34" charset="0"/>
              </a:rPr>
              <a:t>:</a:t>
            </a:r>
            <a:r>
              <a:rPr lang="fr-FR" sz="1200" b="1" i="0" dirty="0">
                <a:latin typeface="Calibri" panose="020F0502020204030204" pitchFamily="34" charset="0"/>
                <a:cs typeface="Calibri" panose="020F0502020204030204" pitchFamily="34" charset="0"/>
              </a:rPr>
              <a:t> </a:t>
            </a:r>
            <a:r>
              <a:rPr lang="fr-FR" sz="1200" b="0" i="0" dirty="0">
                <a:latin typeface="Calibri" panose="020F0502020204030204" pitchFamily="34" charset="0"/>
                <a:cs typeface="Calibri" panose="020F0502020204030204" pitchFamily="34" charset="0"/>
              </a:rPr>
              <a:t>2</a:t>
            </a:r>
            <a:r>
              <a:rPr lang="fr-FR" sz="1200" b="0" i="0" u="none" strike="noStrike" cap="none" dirty="0">
                <a:solidFill>
                  <a:schemeClr val="dk1"/>
                </a:solidFill>
                <a:effectLst/>
                <a:latin typeface="Calibri"/>
                <a:ea typeface="Calibri"/>
                <a:cs typeface="Calibri"/>
                <a:sym typeface="Calibri"/>
              </a:rPr>
              <a:t> </a:t>
            </a:r>
            <a:r>
              <a:rPr lang="fr-FR" sz="1200" b="0" i="0" dirty="0">
                <a:latin typeface="Calibri" panose="020F0502020204030204" pitchFamily="34" charset="0"/>
                <a:cs typeface="Calibri" panose="020F0502020204030204" pitchFamily="34" charset="0"/>
              </a:rPr>
              <a:t>h</a:t>
            </a:r>
            <a:r>
              <a:rPr lang="fr-FR" sz="1200" b="0" i="0" u="none" strike="noStrike" cap="none" dirty="0">
                <a:solidFill>
                  <a:schemeClr val="dk1"/>
                </a:solidFill>
                <a:effectLst/>
                <a:latin typeface="Calibri"/>
                <a:ea typeface="Calibri"/>
                <a:cs typeface="Calibri"/>
                <a:sym typeface="Calibri"/>
              </a:rPr>
              <a:t> </a:t>
            </a:r>
            <a:r>
              <a:rPr lang="fr-FR" sz="1200" b="0" i="0" dirty="0">
                <a:latin typeface="Calibri" panose="020F0502020204030204" pitchFamily="34" charset="0"/>
                <a:cs typeface="Calibri" panose="020F0502020204030204" pitchFamily="34" charset="0"/>
              </a:rPr>
              <a:t>30 et 14</a:t>
            </a:r>
            <a:r>
              <a:rPr lang="fr-FR" sz="1200" b="0" i="0" u="none" strike="noStrike" cap="none" dirty="0">
                <a:solidFill>
                  <a:schemeClr val="dk1"/>
                </a:solidFill>
                <a:effectLst/>
                <a:latin typeface="Calibri"/>
                <a:ea typeface="Calibri"/>
                <a:cs typeface="Calibri"/>
                <a:sym typeface="Calibri"/>
              </a:rPr>
              <a:t> </a:t>
            </a:r>
            <a:r>
              <a:rPr lang="fr-FR" sz="1200" b="0" i="0" dirty="0">
                <a:latin typeface="Calibri" panose="020F0502020204030204" pitchFamily="34" charset="0"/>
                <a:cs typeface="Calibri" panose="020F0502020204030204" pitchFamily="34" charset="0"/>
              </a:rPr>
              <a:t>h</a:t>
            </a:r>
            <a:r>
              <a:rPr lang="fr-FR" sz="1200" b="0" i="0" u="none" strike="noStrike" cap="none" dirty="0">
                <a:solidFill>
                  <a:schemeClr val="dk1"/>
                </a:solidFill>
                <a:effectLst/>
                <a:latin typeface="Calibri"/>
                <a:ea typeface="Calibri"/>
                <a:cs typeface="Calibri"/>
                <a:sym typeface="Calibri"/>
              </a:rPr>
              <a:t> </a:t>
            </a:r>
            <a:r>
              <a:rPr lang="fr-FR" sz="1200" b="0" i="0" dirty="0">
                <a:latin typeface="Calibri" panose="020F0502020204030204" pitchFamily="34" charset="0"/>
                <a:cs typeface="Calibri" panose="020F0502020204030204" pitchFamily="34" charset="0"/>
              </a:rPr>
              <a:t>30. </a:t>
            </a:r>
            <a:endParaRPr lang="fr-FR" b="0" i="0"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dirty="0"/>
              <a:t>Faire verbaliser que la petite aiguille des heures se situe entre le 2 et le 3. </a:t>
            </a:r>
            <a:r>
              <a:rPr lang="fr-FR" i="1" dirty="0"/>
              <a:t>Il n’est plus 2</a:t>
            </a:r>
            <a:r>
              <a:rPr lang="fr-FR" sz="1200" b="0" i="0" u="none" strike="noStrike" cap="none" dirty="0">
                <a:solidFill>
                  <a:schemeClr val="dk1"/>
                </a:solidFill>
                <a:effectLst/>
                <a:latin typeface="Calibri"/>
                <a:ea typeface="Calibri"/>
                <a:cs typeface="Calibri"/>
                <a:sym typeface="Calibri"/>
              </a:rPr>
              <a:t> </a:t>
            </a:r>
            <a:r>
              <a:rPr lang="fr-FR" i="1" dirty="0"/>
              <a:t>h pile, mais il n’est pas encore 3</a:t>
            </a:r>
            <a:r>
              <a:rPr lang="fr-FR" sz="1200" b="0" i="0" u="none" strike="noStrike" cap="none" dirty="0">
                <a:solidFill>
                  <a:schemeClr val="dk1"/>
                </a:solidFill>
                <a:effectLst/>
                <a:latin typeface="Calibri"/>
                <a:ea typeface="Calibri"/>
                <a:cs typeface="Calibri"/>
                <a:sym typeface="Calibri"/>
              </a:rPr>
              <a:t> </a:t>
            </a:r>
            <a:r>
              <a:rPr lang="fr-FR" i="1" dirty="0"/>
              <a:t>h. On regarde ensuite l’aiguille des minutes</a:t>
            </a:r>
            <a:r>
              <a:rPr lang="fr-FR" sz="1200" b="0" i="0" u="none" strike="noStrike" cap="none" dirty="0">
                <a:solidFill>
                  <a:schemeClr val="dk1"/>
                </a:solidFill>
                <a:effectLst/>
                <a:latin typeface="Calibri"/>
                <a:ea typeface="Calibri"/>
                <a:cs typeface="Calibri"/>
                <a:sym typeface="Calibri"/>
              </a:rPr>
              <a:t> </a:t>
            </a:r>
            <a:r>
              <a:rPr lang="fr-FR" i="1" dirty="0"/>
              <a:t>: elle est tout en bas (vers le 6), cela correspond à 30</a:t>
            </a:r>
            <a:r>
              <a:rPr lang="fr-FR" sz="1200" b="0" i="0" u="none" strike="noStrike" cap="none" dirty="0">
                <a:solidFill>
                  <a:schemeClr val="dk1"/>
                </a:solidFill>
                <a:effectLst/>
                <a:latin typeface="Calibri"/>
                <a:ea typeface="Calibri"/>
                <a:cs typeface="Calibri"/>
                <a:sym typeface="Calibri"/>
              </a:rPr>
              <a:t> </a:t>
            </a:r>
            <a:r>
              <a:rPr lang="fr-FR" i="1" dirty="0"/>
              <a:t>minutes (car 6</a:t>
            </a:r>
            <a:r>
              <a:rPr lang="fr-FR" sz="1200" b="0" i="0" u="none" strike="noStrike" cap="none" dirty="0">
                <a:solidFill>
                  <a:schemeClr val="dk1"/>
                </a:solidFill>
                <a:effectLst/>
                <a:latin typeface="Calibri"/>
                <a:ea typeface="Calibri"/>
                <a:cs typeface="Calibri"/>
                <a:sym typeface="Calibri"/>
              </a:rPr>
              <a:t> </a:t>
            </a:r>
            <a:r>
              <a:rPr lang="fr-FR" i="1" dirty="0"/>
              <a:t>×</a:t>
            </a:r>
            <a:r>
              <a:rPr lang="fr-FR" sz="1200" b="0" i="0" u="none" strike="noStrike" cap="none" dirty="0">
                <a:solidFill>
                  <a:schemeClr val="dk1"/>
                </a:solidFill>
                <a:effectLst/>
                <a:latin typeface="Calibri"/>
                <a:ea typeface="Calibri"/>
                <a:cs typeface="Calibri"/>
                <a:sym typeface="Calibri"/>
              </a:rPr>
              <a:t> </a:t>
            </a:r>
            <a:r>
              <a:rPr lang="fr-FR" i="1" dirty="0"/>
              <a:t>5</a:t>
            </a:r>
            <a:r>
              <a:rPr lang="fr-FR" sz="1200" b="0" i="0" u="none" strike="noStrike" cap="none" dirty="0">
                <a:solidFill>
                  <a:schemeClr val="dk1"/>
                </a:solidFill>
                <a:effectLst/>
                <a:latin typeface="Calibri"/>
                <a:ea typeface="Calibri"/>
                <a:cs typeface="Calibri"/>
                <a:sym typeface="Calibri"/>
              </a:rPr>
              <a:t> </a:t>
            </a:r>
            <a:r>
              <a:rPr lang="fr-FR" i="1" dirty="0"/>
              <a:t>=</a:t>
            </a:r>
            <a:r>
              <a:rPr lang="fr-FR" sz="1200" b="0" i="0" u="none" strike="noStrike" cap="none" dirty="0">
                <a:solidFill>
                  <a:schemeClr val="dk1"/>
                </a:solidFill>
                <a:effectLst/>
                <a:latin typeface="Calibri"/>
                <a:ea typeface="Calibri"/>
                <a:cs typeface="Calibri"/>
                <a:sym typeface="Calibri"/>
              </a:rPr>
              <a:t> </a:t>
            </a:r>
            <a:r>
              <a:rPr lang="fr-FR" i="1" dirty="0"/>
              <a:t>30). On écrit 2</a:t>
            </a:r>
            <a:r>
              <a:rPr lang="fr-FR" sz="1200" b="0" i="0" u="none" strike="noStrike" cap="none" dirty="0">
                <a:solidFill>
                  <a:schemeClr val="dk1"/>
                </a:solidFill>
                <a:effectLst/>
                <a:latin typeface="Calibri"/>
                <a:ea typeface="Calibri"/>
                <a:cs typeface="Calibri"/>
                <a:sym typeface="Calibri"/>
              </a:rPr>
              <a:t> </a:t>
            </a:r>
            <a:r>
              <a:rPr lang="fr-FR" i="1" dirty="0"/>
              <a:t>h</a:t>
            </a:r>
            <a:r>
              <a:rPr lang="fr-FR" sz="1200" b="0" i="0" u="none" strike="noStrike" cap="none" dirty="0">
                <a:solidFill>
                  <a:schemeClr val="dk1"/>
                </a:solidFill>
                <a:effectLst/>
                <a:latin typeface="Calibri"/>
                <a:ea typeface="Calibri"/>
                <a:cs typeface="Calibri"/>
                <a:sym typeface="Calibri"/>
              </a:rPr>
              <a:t> </a:t>
            </a:r>
            <a:r>
              <a:rPr lang="fr-FR" i="1" dirty="0"/>
              <a:t>30. On continue à compter à partir de 12 pour connaitre l’heure de l’après-midi correspondant à 2</a:t>
            </a:r>
            <a:r>
              <a:rPr lang="fr-FR" sz="1200" b="0" i="0" u="none" strike="noStrike" cap="none" dirty="0">
                <a:solidFill>
                  <a:schemeClr val="dk1"/>
                </a:solidFill>
                <a:effectLst/>
                <a:latin typeface="Calibri"/>
                <a:ea typeface="Calibri"/>
                <a:cs typeface="Calibri"/>
                <a:sym typeface="Calibri"/>
              </a:rPr>
              <a:t> </a:t>
            </a:r>
            <a:r>
              <a:rPr lang="fr-FR" i="1" dirty="0"/>
              <a:t>h</a:t>
            </a:r>
            <a:r>
              <a:rPr lang="fr-FR" sz="1200" b="0" i="0" u="none" strike="noStrike" cap="none" dirty="0">
                <a:solidFill>
                  <a:schemeClr val="dk1"/>
                </a:solidFill>
                <a:effectLst/>
                <a:latin typeface="Calibri"/>
                <a:ea typeface="Calibri"/>
                <a:cs typeface="Calibri"/>
                <a:sym typeface="Calibri"/>
              </a:rPr>
              <a:t> </a:t>
            </a:r>
            <a:r>
              <a:rPr lang="fr-FR" i="1" dirty="0"/>
              <a:t>30</a:t>
            </a:r>
            <a:r>
              <a:rPr lang="fr-FR" sz="1200" b="0" i="0" u="none" strike="noStrike" cap="none" dirty="0">
                <a:solidFill>
                  <a:schemeClr val="dk1"/>
                </a:solidFill>
                <a:effectLst/>
                <a:latin typeface="Calibri"/>
                <a:ea typeface="Calibri"/>
                <a:cs typeface="Calibri"/>
                <a:sym typeface="Calibri"/>
              </a:rPr>
              <a:t> </a:t>
            </a:r>
            <a:r>
              <a:rPr lang="fr-FR" i="1" dirty="0"/>
              <a:t>: 13 </a:t>
            </a:r>
            <a:r>
              <a:rPr lang="fr-FR" i="0" dirty="0"/>
              <a:t>(pointer le 1)</a:t>
            </a:r>
            <a:r>
              <a:rPr lang="fr-FR" i="1" dirty="0"/>
              <a:t>, 14 </a:t>
            </a:r>
            <a:r>
              <a:rPr lang="fr-FR" i="0" dirty="0"/>
              <a:t>(pointer le 2). </a:t>
            </a:r>
            <a:r>
              <a:rPr lang="fr-FR" i="1" dirty="0"/>
              <a:t>Cela ne change pas pour les minutes. Il est donc 14</a:t>
            </a:r>
            <a:r>
              <a:rPr lang="fr-FR" sz="1200" b="0" i="0" u="none" strike="noStrike" cap="none" dirty="0">
                <a:solidFill>
                  <a:schemeClr val="dk1"/>
                </a:solidFill>
                <a:effectLst/>
                <a:latin typeface="Calibri"/>
                <a:ea typeface="Calibri"/>
                <a:cs typeface="Calibri"/>
                <a:sym typeface="Calibri"/>
              </a:rPr>
              <a:t> </a:t>
            </a:r>
            <a:r>
              <a:rPr lang="fr-FR" i="1" dirty="0"/>
              <a:t>h</a:t>
            </a:r>
            <a:r>
              <a:rPr lang="fr-FR" sz="1200" b="0" i="0" u="none" strike="noStrike" cap="none" dirty="0">
                <a:solidFill>
                  <a:schemeClr val="dk1"/>
                </a:solidFill>
                <a:effectLst/>
                <a:latin typeface="Calibri"/>
                <a:ea typeface="Calibri"/>
                <a:cs typeface="Calibri"/>
                <a:sym typeface="Calibri"/>
              </a:rPr>
              <a:t> </a:t>
            </a:r>
            <a:r>
              <a:rPr lang="fr-FR" i="1" dirty="0"/>
              <a:t>30. Pour aller plus vite, on calcule 12</a:t>
            </a:r>
            <a:r>
              <a:rPr lang="fr-FR" sz="1200" b="0" i="0" u="none" strike="noStrike" cap="none" dirty="0">
                <a:solidFill>
                  <a:schemeClr val="dk1"/>
                </a:solidFill>
                <a:effectLst/>
                <a:latin typeface="Calibri"/>
                <a:ea typeface="Calibri"/>
                <a:cs typeface="Calibri"/>
                <a:sym typeface="Calibri"/>
              </a:rPr>
              <a:t> </a:t>
            </a:r>
            <a:r>
              <a:rPr lang="fr-FR" i="1" dirty="0"/>
              <a:t>h</a:t>
            </a:r>
            <a:r>
              <a:rPr lang="fr-FR" sz="1200" b="0" i="0" u="none" strike="noStrike" cap="none" dirty="0">
                <a:solidFill>
                  <a:schemeClr val="dk1"/>
                </a:solidFill>
                <a:effectLst/>
                <a:latin typeface="Calibri"/>
                <a:ea typeface="Calibri"/>
                <a:cs typeface="Calibri"/>
                <a:sym typeface="Calibri"/>
              </a:rPr>
              <a:t> </a:t>
            </a:r>
            <a:r>
              <a:rPr lang="fr-FR" i="1" dirty="0"/>
              <a:t>+</a:t>
            </a:r>
            <a:r>
              <a:rPr lang="fr-FR" sz="1200" b="0" i="0" u="none" strike="noStrike" cap="none" dirty="0">
                <a:solidFill>
                  <a:schemeClr val="dk1"/>
                </a:solidFill>
                <a:effectLst/>
                <a:latin typeface="Calibri"/>
                <a:ea typeface="Calibri"/>
                <a:cs typeface="Calibri"/>
                <a:sym typeface="Calibri"/>
              </a:rPr>
              <a:t> </a:t>
            </a:r>
            <a:r>
              <a:rPr lang="fr-FR" i="1" dirty="0"/>
              <a:t>2</a:t>
            </a:r>
            <a:r>
              <a:rPr lang="fr-FR" sz="1200" b="0" i="0" u="none" strike="noStrike" cap="none" dirty="0">
                <a:solidFill>
                  <a:schemeClr val="dk1"/>
                </a:solidFill>
                <a:effectLst/>
                <a:latin typeface="Calibri"/>
                <a:ea typeface="Calibri"/>
                <a:cs typeface="Calibri"/>
                <a:sym typeface="Calibri"/>
              </a:rPr>
              <a:t> </a:t>
            </a:r>
            <a:r>
              <a:rPr lang="fr-FR" i="1" dirty="0"/>
              <a:t>h</a:t>
            </a:r>
            <a:r>
              <a:rPr lang="fr-FR" sz="1200" b="0" i="0" u="none" strike="noStrike" cap="none" dirty="0">
                <a:solidFill>
                  <a:schemeClr val="dk1"/>
                </a:solidFill>
                <a:effectLst/>
                <a:latin typeface="Calibri"/>
                <a:ea typeface="Calibri"/>
                <a:cs typeface="Calibri"/>
                <a:sym typeface="Calibri"/>
              </a:rPr>
              <a:t> </a:t>
            </a:r>
            <a:r>
              <a:rPr lang="fr-FR" i="1" dirty="0"/>
              <a:t>=</a:t>
            </a:r>
            <a:r>
              <a:rPr lang="fr-FR" sz="1200" b="0" i="0" u="none" strike="noStrike" cap="none" dirty="0">
                <a:solidFill>
                  <a:schemeClr val="dk1"/>
                </a:solidFill>
                <a:effectLst/>
                <a:latin typeface="Calibri"/>
                <a:ea typeface="Calibri"/>
                <a:cs typeface="Calibri"/>
                <a:sym typeface="Calibri"/>
              </a:rPr>
              <a:t> </a:t>
            </a:r>
            <a:r>
              <a:rPr lang="fr-FR" i="1" dirty="0"/>
              <a:t>14</a:t>
            </a:r>
            <a:r>
              <a:rPr lang="fr-FR" sz="1200" b="0" i="0" u="none" strike="noStrike" cap="none" dirty="0">
                <a:solidFill>
                  <a:schemeClr val="dk1"/>
                </a:solidFill>
                <a:effectLst/>
                <a:latin typeface="Calibri"/>
                <a:ea typeface="Calibri"/>
                <a:cs typeface="Calibri"/>
                <a:sym typeface="Calibri"/>
              </a:rPr>
              <a:t> </a:t>
            </a:r>
            <a:r>
              <a:rPr lang="fr-FR" i="1" dirty="0"/>
              <a:t>h. Et les minutes ne changent pas. 14</a:t>
            </a:r>
            <a:r>
              <a:rPr lang="fr-FR" sz="1200" b="0" i="0" u="none" strike="noStrike" cap="none" dirty="0">
                <a:solidFill>
                  <a:schemeClr val="dk1"/>
                </a:solidFill>
                <a:effectLst/>
                <a:latin typeface="Calibri"/>
                <a:ea typeface="Calibri"/>
                <a:cs typeface="Calibri"/>
                <a:sym typeface="Calibri"/>
              </a:rPr>
              <a:t> </a:t>
            </a:r>
            <a:r>
              <a:rPr lang="fr-FR" i="1" dirty="0"/>
              <a:t>h</a:t>
            </a:r>
            <a:r>
              <a:rPr lang="fr-FR" sz="1200" b="0" i="0" u="none" strike="noStrike" cap="none" dirty="0">
                <a:solidFill>
                  <a:schemeClr val="dk1"/>
                </a:solidFill>
                <a:effectLst/>
                <a:latin typeface="Calibri"/>
                <a:ea typeface="Calibri"/>
                <a:cs typeface="Calibri"/>
                <a:sym typeface="Calibri"/>
              </a:rPr>
              <a:t> </a:t>
            </a:r>
            <a:r>
              <a:rPr lang="fr-FR" i="1" dirty="0"/>
              <a:t>30, c’est 2</a:t>
            </a:r>
            <a:r>
              <a:rPr lang="fr-FR" sz="1200" b="0" i="0" u="none" strike="noStrike" cap="none" dirty="0">
                <a:solidFill>
                  <a:schemeClr val="dk1"/>
                </a:solidFill>
                <a:effectLst/>
                <a:latin typeface="Calibri"/>
                <a:ea typeface="Calibri"/>
                <a:cs typeface="Calibri"/>
                <a:sym typeface="Calibri"/>
              </a:rPr>
              <a:t> </a:t>
            </a:r>
            <a:r>
              <a:rPr lang="fr-FR" i="1" dirty="0"/>
              <a:t>h</a:t>
            </a:r>
            <a:r>
              <a:rPr lang="fr-FR" sz="1200" b="0" i="0" u="none" strike="noStrike" cap="none" dirty="0">
                <a:solidFill>
                  <a:schemeClr val="dk1"/>
                </a:solidFill>
                <a:effectLst/>
                <a:latin typeface="Calibri"/>
                <a:ea typeface="Calibri"/>
                <a:cs typeface="Calibri"/>
                <a:sym typeface="Calibri"/>
              </a:rPr>
              <a:t> </a:t>
            </a:r>
            <a:r>
              <a:rPr lang="fr-FR" i="1" dirty="0"/>
              <a:t>30 de l’après-midi. On va maintenant voir une autre façon d’écrire cette heure </a:t>
            </a:r>
            <a:r>
              <a:rPr lang="fr-FR" i="0" dirty="0"/>
              <a:t>(voir slide suivante). </a:t>
            </a:r>
            <a:endParaRPr i="0" dirty="0"/>
          </a:p>
        </p:txBody>
      </p:sp>
      <p:sp>
        <p:nvSpPr>
          <p:cNvPr id="198" name="Google Shape;198;p8:notes">
            <a:extLst>
              <a:ext uri="{FF2B5EF4-FFF2-40B4-BE49-F238E27FC236}">
                <a16:creationId xmlns:a16="http://schemas.microsoft.com/office/drawing/2014/main" id="{BB43A962-D95D-1392-7531-30B297A95450}"/>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9</a:t>
            </a:fld>
            <a:endParaRPr/>
          </a:p>
        </p:txBody>
      </p:sp>
    </p:spTree>
    <p:extLst>
      <p:ext uri="{BB962C8B-B14F-4D97-AF65-F5344CB8AC3E}">
        <p14:creationId xmlns:p14="http://schemas.microsoft.com/office/powerpoint/2010/main" val="9317429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3" name="Image 2" descr="Une image contenant texte, graphisme, capture d’écran, jeune enfant&#10;&#10;Le contenu généré par l’IA peut être incorrect.">
            <a:extLst>
              <a:ext uri="{FF2B5EF4-FFF2-40B4-BE49-F238E27FC236}">
                <a16:creationId xmlns:a16="http://schemas.microsoft.com/office/drawing/2014/main" id="{DF1C5587-A4FC-0392-329D-5397461D0257}"/>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rgbClr val="A3949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dirty="0">
                <a:solidFill>
                  <a:schemeClr val="bg1"/>
                </a:solidFill>
                <a:latin typeface="Verdana"/>
                <a:ea typeface="Verdana"/>
                <a:cs typeface="Verdana"/>
                <a:sym typeface="Verdana"/>
              </a:rPr>
              <a:t>Réservé à la </a:t>
            </a:r>
            <a:r>
              <a:rPr lang="fr-FR" sz="2000" b="0" i="0" u="none" strike="noStrike" cap="none" dirty="0" err="1">
                <a:solidFill>
                  <a:schemeClr val="bg1"/>
                </a:solidFill>
                <a:latin typeface="Verdana"/>
                <a:ea typeface="Verdana"/>
                <a:cs typeface="Verdana"/>
                <a:sym typeface="Verdana"/>
              </a:rPr>
              <a:t>vidéoprojection</a:t>
            </a:r>
            <a:endParaRPr sz="2000" b="0" i="0" u="none" strike="noStrike" cap="none" dirty="0">
              <a:solidFill>
                <a:schemeClr val="bg1"/>
              </a:solidFill>
              <a:latin typeface="Verdana"/>
              <a:ea typeface="Verdana"/>
              <a:cs typeface="Verdana"/>
              <a:sym typeface="Verdan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0"/>
        <p:cNvGrpSpPr/>
        <p:nvPr/>
      </p:nvGrpSpPr>
      <p:grpSpPr>
        <a:xfrm>
          <a:off x="0" y="0"/>
          <a:ext cx="0" cy="0"/>
          <a:chOff x="0" y="0"/>
          <a:chExt cx="0" cy="0"/>
        </a:xfrm>
      </p:grpSpPr>
      <p:sp>
        <p:nvSpPr>
          <p:cNvPr id="31" name="Google Shape;31;p43"/>
          <p:cNvSpPr/>
          <p:nvPr/>
        </p:nvSpPr>
        <p:spPr>
          <a:xfrm>
            <a:off x="57150" y="0"/>
            <a:ext cx="908685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 name="Google Shape;32;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 name="Google Shape;24;p35">
            <a:extLst>
              <a:ext uri="{FF2B5EF4-FFF2-40B4-BE49-F238E27FC236}">
                <a16:creationId xmlns:a16="http://schemas.microsoft.com/office/drawing/2014/main" id="{A1B17535-1102-2C72-46E2-7517B38F137D}"/>
              </a:ext>
            </a:extLst>
          </p:cNvPr>
          <p:cNvPicPr preferRelativeResize="0"/>
          <p:nvPr userDrawn="1"/>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re et contenu" type="obj">
  <p:cSld name="Titre et contenu">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extLst>
      <p:ext uri="{BB962C8B-B14F-4D97-AF65-F5344CB8AC3E}">
        <p14:creationId xmlns:p14="http://schemas.microsoft.com/office/powerpoint/2010/main" val="24268646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43"/>
        <p:cNvGrpSpPr/>
        <p:nvPr/>
      </p:nvGrpSpPr>
      <p:grpSpPr>
        <a:xfrm>
          <a:off x="0" y="0"/>
          <a:ext cx="0" cy="0"/>
          <a:chOff x="0" y="0"/>
          <a:chExt cx="0" cy="0"/>
        </a:xfrm>
      </p:grpSpPr>
      <p:sp>
        <p:nvSpPr>
          <p:cNvPr id="44" name="Google Shape;44;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45" name="Google Shape;45;p38"/>
          <p:cNvSpPr txBox="1">
            <a:spLocks noGrp="1"/>
          </p:cNvSpPr>
          <p:nvPr>
            <p:ph type="title" hasCustomPrompt="1"/>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sp>
        <p:nvSpPr>
          <p:cNvPr id="46" name="Google Shape;46;p38"/>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pic>
        <p:nvPicPr>
          <p:cNvPr id="48" name="Google Shape;48;p38"/>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61;p46">
            <a:extLst>
              <a:ext uri="{FF2B5EF4-FFF2-40B4-BE49-F238E27FC236}">
                <a16:creationId xmlns:a16="http://schemas.microsoft.com/office/drawing/2014/main" id="{564A3A83-35E2-AFB6-B1DD-3BE2B9B30A4A}"/>
              </a:ext>
            </a:extLst>
          </p:cNvPr>
          <p:cNvSpPr/>
          <p:nvPr userDrawn="1"/>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53"/>
        <p:cNvGrpSpPr/>
        <p:nvPr/>
      </p:nvGrpSpPr>
      <p:grpSpPr>
        <a:xfrm>
          <a:off x="0" y="0"/>
          <a:ext cx="0" cy="0"/>
          <a:chOff x="0" y="0"/>
          <a:chExt cx="0" cy="0"/>
        </a:xfrm>
      </p:grpSpPr>
      <p:sp>
        <p:nvSpPr>
          <p:cNvPr id="54" name="Google Shape;54;p45"/>
          <p:cNvSpPr/>
          <p:nvPr/>
        </p:nvSpPr>
        <p:spPr>
          <a:xfrm>
            <a:off x="57150" y="0"/>
            <a:ext cx="908685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5" name="Google Shape;55;p45"/>
          <p:cNvSpPr txBox="1">
            <a:spLocks noGrp="1"/>
          </p:cNvSpPr>
          <p:nvPr>
            <p:ph type="title" hasCustomPrompt="1"/>
          </p:nvPr>
        </p:nvSpPr>
        <p:spPr>
          <a:xfrm>
            <a:off x="57150" y="0"/>
            <a:ext cx="6379864"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sp>
        <p:nvSpPr>
          <p:cNvPr id="56" name="Google Shape;56;p45"/>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7" name="Google Shape;57;p45"/>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59" name="Google Shape;59;p45"/>
          <p:cNvPicPr preferRelativeResize="0"/>
          <p:nvPr/>
        </p:nvPicPr>
        <p:blipFill rotWithShape="1">
          <a:blip r:embed="rId2">
            <a:alphaModFix/>
          </a:blip>
          <a:srcRect/>
          <a:stretch/>
        </p:blipFill>
        <p:spPr>
          <a:xfrm>
            <a:off x="6885427" y="-1"/>
            <a:ext cx="2258573" cy="472441"/>
          </a:xfrm>
          <a:prstGeom prst="rect">
            <a:avLst/>
          </a:prstGeom>
          <a:noFill/>
          <a:ln>
            <a:noFill/>
          </a:ln>
        </p:spPr>
      </p:pic>
      <p:sp>
        <p:nvSpPr>
          <p:cNvPr id="2" name="Google Shape;58;p45">
            <a:extLst>
              <a:ext uri="{FF2B5EF4-FFF2-40B4-BE49-F238E27FC236}">
                <a16:creationId xmlns:a16="http://schemas.microsoft.com/office/drawing/2014/main" id="{F21DD13B-A008-F110-CFD7-A7C842BDF3A8}"/>
              </a:ext>
            </a:extLst>
          </p:cNvPr>
          <p:cNvSpPr/>
          <p:nvPr userDrawn="1"/>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60"/>
        <p:cNvGrpSpPr/>
        <p:nvPr/>
      </p:nvGrpSpPr>
      <p:grpSpPr>
        <a:xfrm>
          <a:off x="0" y="0"/>
          <a:ext cx="0" cy="0"/>
          <a:chOff x="0" y="0"/>
          <a:chExt cx="0" cy="0"/>
        </a:xfrm>
      </p:grpSpPr>
      <p:sp>
        <p:nvSpPr>
          <p:cNvPr id="61" name="Google Shape;61;p46"/>
          <p:cNvSpPr/>
          <p:nvPr/>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2" name="Google Shape;62;p46"/>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3" name="Google Shape;63;p46"/>
          <p:cNvSpPr txBox="1">
            <a:spLocks noGrp="1"/>
          </p:cNvSpPr>
          <p:nvPr>
            <p:ph type="title" hasCustomPrompt="1"/>
          </p:nvPr>
        </p:nvSpPr>
        <p:spPr>
          <a:xfrm>
            <a:off x="57149" y="0"/>
            <a:ext cx="6162581"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pic>
        <p:nvPicPr>
          <p:cNvPr id="64" name="Google Shape;64;p46"/>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71"/>
        <p:cNvGrpSpPr/>
        <p:nvPr/>
      </p:nvGrpSpPr>
      <p:grpSpPr>
        <a:xfrm>
          <a:off x="0" y="0"/>
          <a:ext cx="0" cy="0"/>
          <a:chOff x="0" y="0"/>
          <a:chExt cx="0" cy="0"/>
        </a:xfrm>
      </p:grpSpPr>
      <p:sp>
        <p:nvSpPr>
          <p:cNvPr id="72" name="Google Shape;72;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3" name="Google Shape;73;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4" name="Google Shape;74;p40"/>
          <p:cNvSpPr txBox="1">
            <a:spLocks noGrp="1"/>
          </p:cNvSpPr>
          <p:nvPr>
            <p:ph type="title" hasCustomPrompt="1"/>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Exercice des champions</a:t>
            </a:r>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92"/>
        <p:cNvGrpSpPr/>
        <p:nvPr/>
      </p:nvGrpSpPr>
      <p:grpSpPr>
        <a:xfrm>
          <a:off x="0" y="0"/>
          <a:ext cx="0" cy="0"/>
          <a:chOff x="0" y="0"/>
          <a:chExt cx="0" cy="0"/>
        </a:xfrm>
      </p:grpSpPr>
      <p:sp>
        <p:nvSpPr>
          <p:cNvPr id="93" name="Google Shape;93;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5" name="Google Shape;95;p42"/>
          <p:cNvSpPr txBox="1">
            <a:spLocks noGrp="1"/>
          </p:cNvSpPr>
          <p:nvPr>
            <p:ph type="title" hasCustomPrompt="1"/>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Devoirs</a:t>
            </a:r>
            <a:endParaRPr/>
          </a:p>
        </p:txBody>
      </p:sp>
      <p:pic>
        <p:nvPicPr>
          <p:cNvPr id="96" name="Google Shape;96;p42"/>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hasCustomPrompt="1"/>
          </p:nvPr>
        </p:nvSpPr>
        <p:spPr>
          <a:xfrm>
            <a:off x="0" y="0"/>
            <a:ext cx="6192570"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Leçon</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593008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7.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8.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2" r:id="rId2"/>
    <p:sldLayoutId id="2147483671"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
        <p:cNvGrpSpPr/>
        <p:nvPr/>
      </p:nvGrpSpPr>
      <p:grpSpPr>
        <a:xfrm>
          <a:off x="0" y="0"/>
          <a:ext cx="0" cy="0"/>
          <a:chOff x="0" y="0"/>
          <a:chExt cx="0" cy="0"/>
        </a:xfrm>
      </p:grpSpPr>
      <p:sp>
        <p:nvSpPr>
          <p:cNvPr id="38" name="Google Shape;38;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Google Shape;39;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1" name="Google Shape;41;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2" name="Google Shape;42;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4" r:id="rId1"/>
    <p:sldLayoutId id="2147483656" r:id="rId2"/>
    <p:sldLayoutId id="2147483657"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5"/>
        <p:cNvGrpSpPr/>
        <p:nvPr/>
      </p:nvGrpSpPr>
      <p:grpSpPr>
        <a:xfrm>
          <a:off x="0" y="0"/>
          <a:ext cx="0" cy="0"/>
          <a:chOff x="0" y="0"/>
          <a:chExt cx="0" cy="0"/>
        </a:xfrm>
      </p:grpSpPr>
      <p:sp>
        <p:nvSpPr>
          <p:cNvPr id="66" name="Google Shape;66;p39"/>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7" name="Google Shape;67;p39"/>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8" name="Google Shape;68;p3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9" name="Google Shape;69;p3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0" name="Google Shape;70;p3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sp>
        <p:nvSpPr>
          <p:cNvPr id="87" name="Google Shape;87;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8" name="Google Shape;88;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0" name="Google Shape;90;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1" name="Google Shape;91;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3"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21/01/2026</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8353609"/>
      </p:ext>
    </p:extLst>
  </p:cSld>
  <p:clrMap bg1="lt1" tx1="dk1" bg2="lt2" tx2="dk2" accent1="accent1" accent2="accent2" accent3="accent3" accent4="accent4" accent5="accent5" accent6="accent6" hlink="hlink" folHlink="folHlink"/>
  <p:sldLayoutIdLst>
    <p:sldLayoutId id="214748366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a:xfrm>
            <a:off x="685800" y="3040905"/>
            <a:ext cx="7772400" cy="776190"/>
          </a:xfrm>
          <a:prstGeom prst="rect">
            <a:avLst/>
          </a:prstGeom>
          <a:noFill/>
          <a:ln>
            <a:noFill/>
          </a:ln>
        </p:spPr>
        <p:txBody>
          <a:bodyPr spcFirstLastPara="1" wrap="square" lIns="91425" tIns="45700" rIns="91425" bIns="45700" anchor="b" anchorCtr="0">
            <a:normAutofit fontScale="90000"/>
          </a:bodyPr>
          <a:lstStyle/>
          <a:p>
            <a:pPr marL="0" lvl="0" indent="0" algn="ctr" rtl="0">
              <a:lnSpc>
                <a:spcPct val="90000"/>
              </a:lnSpc>
              <a:spcBef>
                <a:spcPts val="0"/>
              </a:spcBef>
              <a:spcAft>
                <a:spcPts val="0"/>
              </a:spcAft>
              <a:buClr>
                <a:srgbClr val="A39491"/>
              </a:buClr>
              <a:buSzPct val="100000"/>
              <a:buFont typeface="Verdana"/>
              <a:buNone/>
            </a:pPr>
            <a:r>
              <a:rPr lang="fr-FR" dirty="0">
                <a:solidFill>
                  <a:schemeClr val="bg1"/>
                </a:solidFill>
              </a:rPr>
              <a:t>81. Lire l’heure (2)</a:t>
            </a:r>
            <a:br>
              <a:rPr lang="fr-FR" dirty="0">
                <a:solidFill>
                  <a:schemeClr val="bg1"/>
                </a:solidFill>
              </a:rPr>
            </a:br>
            <a:endParaRPr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99">
          <a:extLst>
            <a:ext uri="{FF2B5EF4-FFF2-40B4-BE49-F238E27FC236}">
              <a16:creationId xmlns:a16="http://schemas.microsoft.com/office/drawing/2014/main" id="{71CFA251-4330-FCAC-55B1-5DBBB990679F}"/>
            </a:ext>
          </a:extLst>
        </p:cNvPr>
        <p:cNvGrpSpPr/>
        <p:nvPr/>
      </p:nvGrpSpPr>
      <p:grpSpPr>
        <a:xfrm>
          <a:off x="0" y="0"/>
          <a:ext cx="0" cy="0"/>
          <a:chOff x="0" y="0"/>
          <a:chExt cx="0" cy="0"/>
        </a:xfrm>
      </p:grpSpPr>
      <p:sp>
        <p:nvSpPr>
          <p:cNvPr id="6" name="Titre 5">
            <a:extLst>
              <a:ext uri="{FF2B5EF4-FFF2-40B4-BE49-F238E27FC236}">
                <a16:creationId xmlns:a16="http://schemas.microsoft.com/office/drawing/2014/main" id="{28700123-D5EA-C2E8-A446-B492DC028E0D}"/>
              </a:ext>
            </a:extLst>
          </p:cNvPr>
          <p:cNvSpPr>
            <a:spLocks noGrp="1"/>
          </p:cNvSpPr>
          <p:nvPr>
            <p:ph type="title"/>
          </p:nvPr>
        </p:nvSpPr>
        <p:spPr/>
        <p:txBody>
          <a:bodyPr/>
          <a:lstStyle/>
          <a:p>
            <a:endParaRPr lang="fr-FR"/>
          </a:p>
        </p:txBody>
      </p:sp>
      <p:sp>
        <p:nvSpPr>
          <p:cNvPr id="10" name="Espace réservé du texte 9">
            <a:extLst>
              <a:ext uri="{FF2B5EF4-FFF2-40B4-BE49-F238E27FC236}">
                <a16:creationId xmlns:a16="http://schemas.microsoft.com/office/drawing/2014/main" id="{A17B888E-EB96-9EF8-9958-A061120D1CD0}"/>
              </a:ext>
            </a:extLst>
          </p:cNvPr>
          <p:cNvSpPr>
            <a:spLocks noGrp="1"/>
          </p:cNvSpPr>
          <p:nvPr>
            <p:ph type="body" idx="1"/>
          </p:nvPr>
        </p:nvSpPr>
        <p:spPr/>
        <p:txBody>
          <a:bodyPr/>
          <a:lstStyle/>
          <a:p>
            <a:endParaRPr lang="fr-FR"/>
          </a:p>
        </p:txBody>
      </p:sp>
      <p:pic>
        <p:nvPicPr>
          <p:cNvPr id="19" name="Image 18">
            <a:extLst>
              <a:ext uri="{FF2B5EF4-FFF2-40B4-BE49-F238E27FC236}">
                <a16:creationId xmlns:a16="http://schemas.microsoft.com/office/drawing/2014/main" id="{9AB02C50-F2FB-E24E-3BC1-19DEC1F56B3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7676912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3" name="Titre 2">
            <a:extLst>
              <a:ext uri="{FF2B5EF4-FFF2-40B4-BE49-F238E27FC236}">
                <a16:creationId xmlns:a16="http://schemas.microsoft.com/office/drawing/2014/main" id="{3D7C8A57-F17F-29A2-EAF6-9980F63E17F3}"/>
              </a:ext>
            </a:extLst>
          </p:cNvPr>
          <p:cNvSpPr>
            <a:spLocks noGrp="1"/>
          </p:cNvSpPr>
          <p:nvPr>
            <p:ph type="title"/>
          </p:nvPr>
        </p:nvSpPr>
        <p:spPr/>
        <p:txBody>
          <a:bodyPr/>
          <a:lstStyle/>
          <a:p>
            <a:endParaRPr lang="fr-FR"/>
          </a:p>
        </p:txBody>
      </p:sp>
      <p:sp>
        <p:nvSpPr>
          <p:cNvPr id="9" name="Espace réservé du texte 8">
            <a:extLst>
              <a:ext uri="{FF2B5EF4-FFF2-40B4-BE49-F238E27FC236}">
                <a16:creationId xmlns:a16="http://schemas.microsoft.com/office/drawing/2014/main" id="{AD54A3D6-9030-1C03-E4D3-52C4275FFD98}"/>
              </a:ext>
            </a:extLst>
          </p:cNvPr>
          <p:cNvSpPr>
            <a:spLocks noGrp="1"/>
          </p:cNvSpPr>
          <p:nvPr>
            <p:ph type="body" idx="1"/>
          </p:nvPr>
        </p:nvSpPr>
        <p:spPr/>
        <p:txBody>
          <a:bodyPr/>
          <a:lstStyle/>
          <a:p>
            <a:endParaRPr lang="fr-FR"/>
          </a:p>
        </p:txBody>
      </p:sp>
      <p:pic>
        <p:nvPicPr>
          <p:cNvPr id="13" name="Image 12">
            <a:extLst>
              <a:ext uri="{FF2B5EF4-FFF2-40B4-BE49-F238E27FC236}">
                <a16:creationId xmlns:a16="http://schemas.microsoft.com/office/drawing/2014/main" id="{112BC501-A150-F6D4-1736-1ABAC802F20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0577049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99">
          <a:extLst>
            <a:ext uri="{FF2B5EF4-FFF2-40B4-BE49-F238E27FC236}">
              <a16:creationId xmlns:a16="http://schemas.microsoft.com/office/drawing/2014/main" id="{B6DA81FB-9775-F63C-DD66-F8B1C3436C09}"/>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55967BE0-61B5-6DDD-8414-B05EF7472819}"/>
              </a:ext>
            </a:extLst>
          </p:cNvPr>
          <p:cNvSpPr>
            <a:spLocks noGrp="1"/>
          </p:cNvSpPr>
          <p:nvPr>
            <p:ph type="title"/>
          </p:nvPr>
        </p:nvSpPr>
        <p:spPr/>
        <p:txBody>
          <a:bodyPr/>
          <a:lstStyle/>
          <a:p>
            <a:endParaRPr lang="fr-FR"/>
          </a:p>
        </p:txBody>
      </p:sp>
      <p:sp>
        <p:nvSpPr>
          <p:cNvPr id="15" name="Espace réservé du texte 14">
            <a:extLst>
              <a:ext uri="{FF2B5EF4-FFF2-40B4-BE49-F238E27FC236}">
                <a16:creationId xmlns:a16="http://schemas.microsoft.com/office/drawing/2014/main" id="{6BE6D7F9-2845-BA33-A3FC-848A51496A5D}"/>
              </a:ext>
            </a:extLst>
          </p:cNvPr>
          <p:cNvSpPr>
            <a:spLocks noGrp="1"/>
          </p:cNvSpPr>
          <p:nvPr>
            <p:ph type="body" idx="1"/>
          </p:nvPr>
        </p:nvSpPr>
        <p:spPr/>
        <p:txBody>
          <a:bodyPr/>
          <a:lstStyle/>
          <a:p>
            <a:endParaRPr lang="fr-FR"/>
          </a:p>
        </p:txBody>
      </p:sp>
      <p:pic>
        <p:nvPicPr>
          <p:cNvPr id="29" name="Image 28">
            <a:extLst>
              <a:ext uri="{FF2B5EF4-FFF2-40B4-BE49-F238E27FC236}">
                <a16:creationId xmlns:a16="http://schemas.microsoft.com/office/drawing/2014/main" id="{002B75DB-73C9-E5D3-5F4E-C13EB3ADB96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112486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3" name="Titre 2">
            <a:extLst>
              <a:ext uri="{FF2B5EF4-FFF2-40B4-BE49-F238E27FC236}">
                <a16:creationId xmlns:a16="http://schemas.microsoft.com/office/drawing/2014/main" id="{D9C28883-627B-01C9-FDC1-C530FE2CCEA1}"/>
              </a:ext>
            </a:extLst>
          </p:cNvPr>
          <p:cNvSpPr>
            <a:spLocks noGrp="1"/>
          </p:cNvSpPr>
          <p:nvPr>
            <p:ph type="title"/>
          </p:nvPr>
        </p:nvSpPr>
        <p:spPr/>
        <p:txBody>
          <a:bodyPr/>
          <a:lstStyle/>
          <a:p>
            <a:endParaRPr lang="fr-FR"/>
          </a:p>
        </p:txBody>
      </p:sp>
      <p:sp>
        <p:nvSpPr>
          <p:cNvPr id="10" name="Espace réservé du texte 9">
            <a:extLst>
              <a:ext uri="{FF2B5EF4-FFF2-40B4-BE49-F238E27FC236}">
                <a16:creationId xmlns:a16="http://schemas.microsoft.com/office/drawing/2014/main" id="{9EFD9502-E971-AB0D-6BF3-E62A983E2630}"/>
              </a:ext>
            </a:extLst>
          </p:cNvPr>
          <p:cNvSpPr>
            <a:spLocks noGrp="1"/>
          </p:cNvSpPr>
          <p:nvPr>
            <p:ph type="body" idx="1"/>
          </p:nvPr>
        </p:nvSpPr>
        <p:spPr/>
        <p:txBody>
          <a:bodyPr/>
          <a:lstStyle/>
          <a:p>
            <a:endParaRPr lang="fr-FR"/>
          </a:p>
        </p:txBody>
      </p:sp>
      <p:pic>
        <p:nvPicPr>
          <p:cNvPr id="13" name="Image 12">
            <a:extLst>
              <a:ext uri="{FF2B5EF4-FFF2-40B4-BE49-F238E27FC236}">
                <a16:creationId xmlns:a16="http://schemas.microsoft.com/office/drawing/2014/main" id="{6929D621-F625-25CB-D15B-6218125587B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4780959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9">
          <a:extLst>
            <a:ext uri="{FF2B5EF4-FFF2-40B4-BE49-F238E27FC236}">
              <a16:creationId xmlns:a16="http://schemas.microsoft.com/office/drawing/2014/main" id="{E3491933-5A02-8552-705B-C6DCD1C6BFDC}"/>
            </a:ext>
          </a:extLst>
        </p:cNvPr>
        <p:cNvGrpSpPr/>
        <p:nvPr/>
      </p:nvGrpSpPr>
      <p:grpSpPr>
        <a:xfrm>
          <a:off x="0" y="0"/>
          <a:ext cx="0" cy="0"/>
          <a:chOff x="0" y="0"/>
          <a:chExt cx="0" cy="0"/>
        </a:xfrm>
      </p:grpSpPr>
      <p:sp>
        <p:nvSpPr>
          <p:cNvPr id="3" name="Titre 2">
            <a:extLst>
              <a:ext uri="{FF2B5EF4-FFF2-40B4-BE49-F238E27FC236}">
                <a16:creationId xmlns:a16="http://schemas.microsoft.com/office/drawing/2014/main" id="{04233B71-FAD0-9479-9D89-B1845749AFDC}"/>
              </a:ext>
            </a:extLst>
          </p:cNvPr>
          <p:cNvSpPr>
            <a:spLocks noGrp="1"/>
          </p:cNvSpPr>
          <p:nvPr>
            <p:ph type="title"/>
          </p:nvPr>
        </p:nvSpPr>
        <p:spPr/>
        <p:txBody>
          <a:bodyPr/>
          <a:lstStyle/>
          <a:p>
            <a:endParaRPr lang="fr-FR"/>
          </a:p>
        </p:txBody>
      </p:sp>
      <p:sp>
        <p:nvSpPr>
          <p:cNvPr id="5" name="Espace réservé du texte 4">
            <a:extLst>
              <a:ext uri="{FF2B5EF4-FFF2-40B4-BE49-F238E27FC236}">
                <a16:creationId xmlns:a16="http://schemas.microsoft.com/office/drawing/2014/main" id="{7CF6302B-DD1E-95A0-AA4E-BF85C79A586C}"/>
              </a:ext>
            </a:extLst>
          </p:cNvPr>
          <p:cNvSpPr>
            <a:spLocks noGrp="1"/>
          </p:cNvSpPr>
          <p:nvPr>
            <p:ph type="body" idx="1"/>
          </p:nvPr>
        </p:nvSpPr>
        <p:spPr/>
        <p:txBody>
          <a:bodyPr/>
          <a:lstStyle/>
          <a:p>
            <a:endParaRPr lang="fr-FR"/>
          </a:p>
        </p:txBody>
      </p:sp>
      <p:pic>
        <p:nvPicPr>
          <p:cNvPr id="11" name="Image 10">
            <a:extLst>
              <a:ext uri="{FF2B5EF4-FFF2-40B4-BE49-F238E27FC236}">
                <a16:creationId xmlns:a16="http://schemas.microsoft.com/office/drawing/2014/main" id="{92A996FD-AA51-7F39-C5FD-3DF2EC50953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2185657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3" name="Titre 2">
            <a:extLst>
              <a:ext uri="{FF2B5EF4-FFF2-40B4-BE49-F238E27FC236}">
                <a16:creationId xmlns:a16="http://schemas.microsoft.com/office/drawing/2014/main" id="{ACF45329-82FB-29FD-7739-E46C4F548659}"/>
              </a:ext>
            </a:extLst>
          </p:cNvPr>
          <p:cNvSpPr>
            <a:spLocks noGrp="1"/>
          </p:cNvSpPr>
          <p:nvPr>
            <p:ph type="title"/>
          </p:nvPr>
        </p:nvSpPr>
        <p:spPr/>
        <p:txBody>
          <a:bodyPr/>
          <a:lstStyle/>
          <a:p>
            <a:endParaRPr lang="fr-FR"/>
          </a:p>
        </p:txBody>
      </p:sp>
      <p:sp>
        <p:nvSpPr>
          <p:cNvPr id="11" name="Espace réservé du texte 10">
            <a:extLst>
              <a:ext uri="{FF2B5EF4-FFF2-40B4-BE49-F238E27FC236}">
                <a16:creationId xmlns:a16="http://schemas.microsoft.com/office/drawing/2014/main" id="{4E3AB5C1-6E93-709E-6140-2C5D63B42A1F}"/>
              </a:ext>
            </a:extLst>
          </p:cNvPr>
          <p:cNvSpPr>
            <a:spLocks noGrp="1"/>
          </p:cNvSpPr>
          <p:nvPr>
            <p:ph type="body" idx="1"/>
          </p:nvPr>
        </p:nvSpPr>
        <p:spPr/>
        <p:txBody>
          <a:bodyPr/>
          <a:lstStyle/>
          <a:p>
            <a:endParaRPr lang="fr-FR"/>
          </a:p>
        </p:txBody>
      </p:sp>
      <p:pic>
        <p:nvPicPr>
          <p:cNvPr id="13" name="Image 12">
            <a:extLst>
              <a:ext uri="{FF2B5EF4-FFF2-40B4-BE49-F238E27FC236}">
                <a16:creationId xmlns:a16="http://schemas.microsoft.com/office/drawing/2014/main" id="{6732DC7B-70CE-11A2-0D66-F4E6A4F0421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048456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3" name="Titre 2">
            <a:extLst>
              <a:ext uri="{FF2B5EF4-FFF2-40B4-BE49-F238E27FC236}">
                <a16:creationId xmlns:a16="http://schemas.microsoft.com/office/drawing/2014/main" id="{0F393DD7-FE78-9E3A-E3F8-F91E431AAF4A}"/>
              </a:ext>
            </a:extLst>
          </p:cNvPr>
          <p:cNvSpPr>
            <a:spLocks noGrp="1"/>
          </p:cNvSpPr>
          <p:nvPr>
            <p:ph type="title"/>
          </p:nvPr>
        </p:nvSpPr>
        <p:spPr/>
        <p:txBody>
          <a:bodyPr/>
          <a:lstStyle/>
          <a:p>
            <a:endParaRPr lang="fr-FR"/>
          </a:p>
        </p:txBody>
      </p:sp>
      <p:sp>
        <p:nvSpPr>
          <p:cNvPr id="12" name="Espace réservé du texte 11">
            <a:extLst>
              <a:ext uri="{FF2B5EF4-FFF2-40B4-BE49-F238E27FC236}">
                <a16:creationId xmlns:a16="http://schemas.microsoft.com/office/drawing/2014/main" id="{CAF9DF4D-8266-5BF7-5EA4-3812225EE99E}"/>
              </a:ext>
            </a:extLst>
          </p:cNvPr>
          <p:cNvSpPr>
            <a:spLocks noGrp="1"/>
          </p:cNvSpPr>
          <p:nvPr>
            <p:ph type="body" idx="1"/>
          </p:nvPr>
        </p:nvSpPr>
        <p:spPr/>
        <p:txBody>
          <a:bodyPr/>
          <a:lstStyle/>
          <a:p>
            <a:endParaRPr lang="fr-FR"/>
          </a:p>
        </p:txBody>
      </p:sp>
      <p:pic>
        <p:nvPicPr>
          <p:cNvPr id="14" name="Image 13">
            <a:extLst>
              <a:ext uri="{FF2B5EF4-FFF2-40B4-BE49-F238E27FC236}">
                <a16:creationId xmlns:a16="http://schemas.microsoft.com/office/drawing/2014/main" id="{7DDF192B-BD3E-16A1-3F73-1DF78709474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8564907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20D2559F-EF92-D982-6965-0F74A6EA9256}"/>
              </a:ext>
            </a:extLst>
          </p:cNvPr>
          <p:cNvSpPr>
            <a:spLocks noGrp="1"/>
          </p:cNvSpPr>
          <p:nvPr>
            <p:ph type="body" idx="1"/>
          </p:nvPr>
        </p:nvSpPr>
        <p:spPr/>
        <p:txBody>
          <a:bodyPr/>
          <a:lstStyle/>
          <a:p>
            <a:endParaRPr lang="fr-FR"/>
          </a:p>
        </p:txBody>
      </p:sp>
      <p:sp>
        <p:nvSpPr>
          <p:cNvPr id="7" name="Titre 6">
            <a:extLst>
              <a:ext uri="{FF2B5EF4-FFF2-40B4-BE49-F238E27FC236}">
                <a16:creationId xmlns:a16="http://schemas.microsoft.com/office/drawing/2014/main" id="{27B5960A-48F0-71A1-2CFA-EB344F08B688}"/>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035D8E32-6D89-FAF3-B377-E738BE44F7F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3" name="Titre 2">
            <a:extLst>
              <a:ext uri="{FF2B5EF4-FFF2-40B4-BE49-F238E27FC236}">
                <a16:creationId xmlns:a16="http://schemas.microsoft.com/office/drawing/2014/main" id="{AB95BFA6-B7AD-0EAE-2637-F5B72B4ED45D}"/>
              </a:ext>
            </a:extLst>
          </p:cNvPr>
          <p:cNvSpPr>
            <a:spLocks noGrp="1"/>
          </p:cNvSpPr>
          <p:nvPr>
            <p:ph type="title"/>
          </p:nvPr>
        </p:nvSpPr>
        <p:spPr/>
        <p:txBody>
          <a:bodyPr/>
          <a:lstStyle/>
          <a:p>
            <a:endParaRPr lang="fr-FR"/>
          </a:p>
        </p:txBody>
      </p:sp>
      <p:sp>
        <p:nvSpPr>
          <p:cNvPr id="8" name="Espace réservé du texte 7">
            <a:extLst>
              <a:ext uri="{FF2B5EF4-FFF2-40B4-BE49-F238E27FC236}">
                <a16:creationId xmlns:a16="http://schemas.microsoft.com/office/drawing/2014/main" id="{55849EE4-7473-5369-3610-450CB8AE2511}"/>
              </a:ext>
            </a:extLst>
          </p:cNvPr>
          <p:cNvSpPr>
            <a:spLocks noGrp="1"/>
          </p:cNvSpPr>
          <p:nvPr>
            <p:ph type="body" idx="1"/>
          </p:nvPr>
        </p:nvSpPr>
        <p:spPr/>
        <p:txBody>
          <a:bodyPr/>
          <a:lstStyle/>
          <a:p>
            <a:endParaRPr lang="fr-FR"/>
          </a:p>
        </p:txBody>
      </p:sp>
      <p:pic>
        <p:nvPicPr>
          <p:cNvPr id="12" name="Image 11">
            <a:extLst>
              <a:ext uri="{FF2B5EF4-FFF2-40B4-BE49-F238E27FC236}">
                <a16:creationId xmlns:a16="http://schemas.microsoft.com/office/drawing/2014/main" id="{323AEF25-3F39-1F8E-7367-493CEB52704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3" name="Titre 2">
            <a:extLst>
              <a:ext uri="{FF2B5EF4-FFF2-40B4-BE49-F238E27FC236}">
                <a16:creationId xmlns:a16="http://schemas.microsoft.com/office/drawing/2014/main" id="{A86CE781-D783-B197-35D6-9FC092417799}"/>
              </a:ext>
            </a:extLst>
          </p:cNvPr>
          <p:cNvSpPr>
            <a:spLocks noGrp="1"/>
          </p:cNvSpPr>
          <p:nvPr>
            <p:ph type="title"/>
          </p:nvPr>
        </p:nvSpPr>
        <p:spPr/>
        <p:txBody>
          <a:bodyPr/>
          <a:lstStyle/>
          <a:p>
            <a:endParaRPr lang="fr-FR"/>
          </a:p>
        </p:txBody>
      </p:sp>
      <p:sp>
        <p:nvSpPr>
          <p:cNvPr id="8" name="Espace réservé du texte 7">
            <a:extLst>
              <a:ext uri="{FF2B5EF4-FFF2-40B4-BE49-F238E27FC236}">
                <a16:creationId xmlns:a16="http://schemas.microsoft.com/office/drawing/2014/main" id="{3C0862FC-468A-FE68-0B85-7FC401DD4B07}"/>
              </a:ext>
            </a:extLst>
          </p:cNvPr>
          <p:cNvSpPr>
            <a:spLocks noGrp="1"/>
          </p:cNvSpPr>
          <p:nvPr>
            <p:ph type="body" idx="1"/>
          </p:nvPr>
        </p:nvSpPr>
        <p:spPr/>
        <p:txBody>
          <a:bodyPr/>
          <a:lstStyle/>
          <a:p>
            <a:endParaRPr lang="fr-FR"/>
          </a:p>
        </p:txBody>
      </p:sp>
      <p:pic>
        <p:nvPicPr>
          <p:cNvPr id="10" name="Image 9">
            <a:extLst>
              <a:ext uri="{FF2B5EF4-FFF2-40B4-BE49-F238E27FC236}">
                <a16:creationId xmlns:a16="http://schemas.microsoft.com/office/drawing/2014/main" id="{FF68DF86-2870-1DD6-F92F-DDAE603D647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9681682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3" name="Titre 2">
            <a:extLst>
              <a:ext uri="{FF2B5EF4-FFF2-40B4-BE49-F238E27FC236}">
                <a16:creationId xmlns:a16="http://schemas.microsoft.com/office/drawing/2014/main" id="{A6E1DA7C-D506-E5FB-3839-CB12F07120D3}"/>
              </a:ext>
            </a:extLst>
          </p:cNvPr>
          <p:cNvSpPr>
            <a:spLocks noGrp="1"/>
          </p:cNvSpPr>
          <p:nvPr>
            <p:ph type="title"/>
          </p:nvPr>
        </p:nvSpPr>
        <p:spPr/>
        <p:txBody>
          <a:bodyPr/>
          <a:lstStyle/>
          <a:p>
            <a:endParaRPr lang="fr-FR"/>
          </a:p>
        </p:txBody>
      </p:sp>
      <p:sp>
        <p:nvSpPr>
          <p:cNvPr id="6" name="Espace réservé du texte 5">
            <a:extLst>
              <a:ext uri="{FF2B5EF4-FFF2-40B4-BE49-F238E27FC236}">
                <a16:creationId xmlns:a16="http://schemas.microsoft.com/office/drawing/2014/main" id="{51AB7A57-D7F1-15D9-C10A-A691AB36326F}"/>
              </a:ext>
            </a:extLst>
          </p:cNvPr>
          <p:cNvSpPr>
            <a:spLocks noGrp="1"/>
          </p:cNvSpPr>
          <p:nvPr>
            <p:ph type="body" idx="1"/>
          </p:nvPr>
        </p:nvSpPr>
        <p:spPr/>
        <p:txBody>
          <a:bodyPr/>
          <a:lstStyle/>
          <a:p>
            <a:endParaRPr lang="fr-FR"/>
          </a:p>
        </p:txBody>
      </p:sp>
      <p:pic>
        <p:nvPicPr>
          <p:cNvPr id="8" name="Image 7">
            <a:extLst>
              <a:ext uri="{FF2B5EF4-FFF2-40B4-BE49-F238E27FC236}">
                <a16:creationId xmlns:a16="http://schemas.microsoft.com/office/drawing/2014/main" id="{1370B296-B56F-97D1-4218-65CFC7A636E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8278880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3" name="Titre 2">
            <a:extLst>
              <a:ext uri="{FF2B5EF4-FFF2-40B4-BE49-F238E27FC236}">
                <a16:creationId xmlns:a16="http://schemas.microsoft.com/office/drawing/2014/main" id="{EB26B3D6-5F6D-2BD9-573D-A07B4EA6869E}"/>
              </a:ext>
            </a:extLst>
          </p:cNvPr>
          <p:cNvSpPr>
            <a:spLocks noGrp="1"/>
          </p:cNvSpPr>
          <p:nvPr>
            <p:ph type="title"/>
          </p:nvPr>
        </p:nvSpPr>
        <p:spPr/>
        <p:txBody>
          <a:bodyPr/>
          <a:lstStyle/>
          <a:p>
            <a:endParaRPr lang="fr-FR"/>
          </a:p>
        </p:txBody>
      </p:sp>
      <p:sp>
        <p:nvSpPr>
          <p:cNvPr id="11" name="Espace réservé du texte 10">
            <a:extLst>
              <a:ext uri="{FF2B5EF4-FFF2-40B4-BE49-F238E27FC236}">
                <a16:creationId xmlns:a16="http://schemas.microsoft.com/office/drawing/2014/main" id="{5F0E8614-1932-F562-BD4D-3E4DD6CC0661}"/>
              </a:ext>
            </a:extLst>
          </p:cNvPr>
          <p:cNvSpPr>
            <a:spLocks noGrp="1"/>
          </p:cNvSpPr>
          <p:nvPr>
            <p:ph type="body" idx="1"/>
          </p:nvPr>
        </p:nvSpPr>
        <p:spPr/>
        <p:txBody>
          <a:bodyPr/>
          <a:lstStyle/>
          <a:p>
            <a:endParaRPr lang="fr-FR"/>
          </a:p>
        </p:txBody>
      </p:sp>
      <p:pic>
        <p:nvPicPr>
          <p:cNvPr id="17" name="Image 16">
            <a:extLst>
              <a:ext uri="{FF2B5EF4-FFF2-40B4-BE49-F238E27FC236}">
                <a16:creationId xmlns:a16="http://schemas.microsoft.com/office/drawing/2014/main" id="{78C3667E-F7FA-7B1F-C11A-340323F639D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5005756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FA1EE5CA-5C66-A385-4F4C-4D4EFF3D4501}"/>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D7520DEF-AF70-57B7-83EE-99914E73AB0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5" name="Titre 4">
            <a:extLst>
              <a:ext uri="{FF2B5EF4-FFF2-40B4-BE49-F238E27FC236}">
                <a16:creationId xmlns:a16="http://schemas.microsoft.com/office/drawing/2014/main" id="{74B930AF-CCD6-644D-7265-FACBD3A99D01}"/>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F61288C5-EF49-28C6-28CC-3CA0AB269AD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0946828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F0E37066-6448-FF37-8A71-0D348BEC287B}"/>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962E3751-26B5-F46F-6FDA-AD82358732C3}"/>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A111CF42-0CA6-6730-D115-BD7841B47B6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9353024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28D18F0A-C57D-8E4A-1602-2E05888A6452}"/>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FB691DCD-C872-3955-F594-B667FB82362B}"/>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7B2C575C-A26A-D2B0-3648-6977F79EB31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6093341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4" name="Titre 3">
            <a:extLst>
              <a:ext uri="{FF2B5EF4-FFF2-40B4-BE49-F238E27FC236}">
                <a16:creationId xmlns:a16="http://schemas.microsoft.com/office/drawing/2014/main" id="{043BE20D-ED0C-734A-4726-F08105AC0E66}"/>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15720C5C-537F-2CA4-5B31-6E6DA1F715A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4" name="Titre 3">
            <a:extLst>
              <a:ext uri="{FF2B5EF4-FFF2-40B4-BE49-F238E27FC236}">
                <a16:creationId xmlns:a16="http://schemas.microsoft.com/office/drawing/2014/main" id="{04272D9F-3C96-C0CA-8EDE-3A09510F5C77}"/>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916C1D90-02B3-53E1-C175-BB0CAE23548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15" name="Titre 14">
            <a:extLst>
              <a:ext uri="{FF2B5EF4-FFF2-40B4-BE49-F238E27FC236}">
                <a16:creationId xmlns:a16="http://schemas.microsoft.com/office/drawing/2014/main" id="{F81F1FBB-0204-2DE0-F51B-804143948984}"/>
              </a:ext>
            </a:extLst>
          </p:cNvPr>
          <p:cNvSpPr>
            <a:spLocks noGrp="1"/>
          </p:cNvSpPr>
          <p:nvPr>
            <p:ph type="title"/>
          </p:nvPr>
        </p:nvSpPr>
        <p:spPr/>
        <p:txBody>
          <a:bodyPr/>
          <a:lstStyle/>
          <a:p>
            <a:endParaRPr lang="fr-FR"/>
          </a:p>
        </p:txBody>
      </p:sp>
      <p:sp>
        <p:nvSpPr>
          <p:cNvPr id="19" name="Espace réservé du texte 18">
            <a:extLst>
              <a:ext uri="{FF2B5EF4-FFF2-40B4-BE49-F238E27FC236}">
                <a16:creationId xmlns:a16="http://schemas.microsoft.com/office/drawing/2014/main" id="{D7746629-D3DA-4747-4826-4A3EFEBDA232}"/>
              </a:ext>
            </a:extLst>
          </p:cNvPr>
          <p:cNvSpPr>
            <a:spLocks noGrp="1"/>
          </p:cNvSpPr>
          <p:nvPr>
            <p:ph type="body" idx="1"/>
          </p:nvPr>
        </p:nvSpPr>
        <p:spPr/>
        <p:txBody>
          <a:bodyPr/>
          <a:lstStyle/>
          <a:p>
            <a:endParaRPr lang="fr-FR"/>
          </a:p>
        </p:txBody>
      </p:sp>
      <p:pic>
        <p:nvPicPr>
          <p:cNvPr id="21" name="Image 20">
            <a:extLst>
              <a:ext uri="{FF2B5EF4-FFF2-40B4-BE49-F238E27FC236}">
                <a16:creationId xmlns:a16="http://schemas.microsoft.com/office/drawing/2014/main" id="{8F111BFA-A218-2478-0587-95B398BBABE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8562808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3" name="Titre 2">
            <a:extLst>
              <a:ext uri="{FF2B5EF4-FFF2-40B4-BE49-F238E27FC236}">
                <a16:creationId xmlns:a16="http://schemas.microsoft.com/office/drawing/2014/main" id="{89002B1B-7F45-C1DD-4EC2-54D5BD3529D1}"/>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9ED5D375-CCAA-4C92-6D7C-A3AB74323D3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5912049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5" name="Titre 4">
            <a:extLst>
              <a:ext uri="{FF2B5EF4-FFF2-40B4-BE49-F238E27FC236}">
                <a16:creationId xmlns:a16="http://schemas.microsoft.com/office/drawing/2014/main" id="{AC6AF80B-03DE-9D56-DB7D-0E3BF9B4394D}"/>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DB45EDA7-371E-A9D4-B7A1-299606977A9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6703989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6" name="Titre 5">
            <a:extLst>
              <a:ext uri="{FF2B5EF4-FFF2-40B4-BE49-F238E27FC236}">
                <a16:creationId xmlns:a16="http://schemas.microsoft.com/office/drawing/2014/main" id="{13D41CAC-1DDF-372B-2356-E56B77EA798F}"/>
              </a:ext>
            </a:extLst>
          </p:cNvPr>
          <p:cNvSpPr>
            <a:spLocks noGrp="1"/>
          </p:cNvSpPr>
          <p:nvPr>
            <p:ph type="title"/>
          </p:nvPr>
        </p:nvSpPr>
        <p:spPr/>
        <p:txBody>
          <a:bodyPr/>
          <a:lstStyle/>
          <a:p>
            <a:endParaRPr lang="fr-FR"/>
          </a:p>
        </p:txBody>
      </p:sp>
      <p:sp>
        <p:nvSpPr>
          <p:cNvPr id="8" name="Espace réservé du texte 7">
            <a:extLst>
              <a:ext uri="{FF2B5EF4-FFF2-40B4-BE49-F238E27FC236}">
                <a16:creationId xmlns:a16="http://schemas.microsoft.com/office/drawing/2014/main" id="{DB3484DF-0AEB-F451-4DB6-BA586CADC23D}"/>
              </a:ext>
            </a:extLst>
          </p:cNvPr>
          <p:cNvSpPr>
            <a:spLocks noGrp="1"/>
          </p:cNvSpPr>
          <p:nvPr>
            <p:ph type="body" idx="1"/>
          </p:nvPr>
        </p:nvSpPr>
        <p:spPr/>
        <p:txBody>
          <a:bodyPr/>
          <a:lstStyle/>
          <a:p>
            <a:endParaRPr lang="fr-FR"/>
          </a:p>
        </p:txBody>
      </p:sp>
      <p:pic>
        <p:nvPicPr>
          <p:cNvPr id="10" name="Image 9">
            <a:extLst>
              <a:ext uri="{FF2B5EF4-FFF2-40B4-BE49-F238E27FC236}">
                <a16:creationId xmlns:a16="http://schemas.microsoft.com/office/drawing/2014/main" id="{E56E1D98-CC15-51D0-ED02-BC84BDAF427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7363104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5" name="Titre 4">
            <a:extLst>
              <a:ext uri="{FF2B5EF4-FFF2-40B4-BE49-F238E27FC236}">
                <a16:creationId xmlns:a16="http://schemas.microsoft.com/office/drawing/2014/main" id="{CFBC2C98-D455-D129-0C1B-96B17BC73FB8}"/>
              </a:ext>
            </a:extLst>
          </p:cNvPr>
          <p:cNvSpPr>
            <a:spLocks noGrp="1"/>
          </p:cNvSpPr>
          <p:nvPr>
            <p:ph type="title"/>
          </p:nvPr>
        </p:nvSpPr>
        <p:spPr/>
        <p:txBody>
          <a:bodyPr/>
          <a:lstStyle/>
          <a:p>
            <a:endParaRPr lang="fr-FR"/>
          </a:p>
        </p:txBody>
      </p:sp>
      <p:sp>
        <p:nvSpPr>
          <p:cNvPr id="7" name="Espace réservé du texte 6">
            <a:extLst>
              <a:ext uri="{FF2B5EF4-FFF2-40B4-BE49-F238E27FC236}">
                <a16:creationId xmlns:a16="http://schemas.microsoft.com/office/drawing/2014/main" id="{19B5093C-8314-02C1-1845-CCAE970ADA7D}"/>
              </a:ext>
            </a:extLst>
          </p:cNvPr>
          <p:cNvSpPr>
            <a:spLocks noGrp="1"/>
          </p:cNvSpPr>
          <p:nvPr>
            <p:ph type="body" idx="1"/>
          </p:nvPr>
        </p:nvSpPr>
        <p:spPr/>
        <p:txBody>
          <a:bodyPr/>
          <a:lstStyle/>
          <a:p>
            <a:endParaRPr lang="fr-FR"/>
          </a:p>
        </p:txBody>
      </p:sp>
      <p:pic>
        <p:nvPicPr>
          <p:cNvPr id="9" name="Image 8">
            <a:extLst>
              <a:ext uri="{FF2B5EF4-FFF2-40B4-BE49-F238E27FC236}">
                <a16:creationId xmlns:a16="http://schemas.microsoft.com/office/drawing/2014/main" id="{2CF5949C-CA7C-1BD0-0932-D960F2C6438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3" name="Titre 2">
            <a:extLst>
              <a:ext uri="{FF2B5EF4-FFF2-40B4-BE49-F238E27FC236}">
                <a16:creationId xmlns:a16="http://schemas.microsoft.com/office/drawing/2014/main" id="{EACD612B-671B-887D-C1A7-C6DA513C017A}"/>
              </a:ext>
            </a:extLst>
          </p:cNvPr>
          <p:cNvSpPr>
            <a:spLocks noGrp="1"/>
          </p:cNvSpPr>
          <p:nvPr>
            <p:ph type="title"/>
          </p:nvPr>
        </p:nvSpPr>
        <p:spPr/>
        <p:txBody>
          <a:bodyPr/>
          <a:lstStyle/>
          <a:p>
            <a:endParaRPr lang="fr-FR"/>
          </a:p>
        </p:txBody>
      </p:sp>
      <p:sp>
        <p:nvSpPr>
          <p:cNvPr id="9" name="Espace réservé du texte 8">
            <a:extLst>
              <a:ext uri="{FF2B5EF4-FFF2-40B4-BE49-F238E27FC236}">
                <a16:creationId xmlns:a16="http://schemas.microsoft.com/office/drawing/2014/main" id="{6843D0B8-ACD3-C205-0726-0A66B0A17B3A}"/>
              </a:ext>
            </a:extLst>
          </p:cNvPr>
          <p:cNvSpPr>
            <a:spLocks noGrp="1"/>
          </p:cNvSpPr>
          <p:nvPr>
            <p:ph type="body" idx="1"/>
          </p:nvPr>
        </p:nvSpPr>
        <p:spPr/>
        <p:txBody>
          <a:bodyPr/>
          <a:lstStyle/>
          <a:p>
            <a:endParaRPr lang="fr-FR"/>
          </a:p>
        </p:txBody>
      </p:sp>
      <p:pic>
        <p:nvPicPr>
          <p:cNvPr id="13" name="Image 12">
            <a:extLst>
              <a:ext uri="{FF2B5EF4-FFF2-40B4-BE49-F238E27FC236}">
                <a16:creationId xmlns:a16="http://schemas.microsoft.com/office/drawing/2014/main" id="{42DC299E-B483-E739-B2D2-7F0390E1F40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3846468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9">
          <a:extLst>
            <a:ext uri="{FF2B5EF4-FFF2-40B4-BE49-F238E27FC236}">
              <a16:creationId xmlns:a16="http://schemas.microsoft.com/office/drawing/2014/main" id="{53AF4368-F566-9895-4D28-F7B72C55E0D6}"/>
            </a:ext>
          </a:extLst>
        </p:cNvPr>
        <p:cNvGrpSpPr/>
        <p:nvPr/>
      </p:nvGrpSpPr>
      <p:grpSpPr>
        <a:xfrm>
          <a:off x="0" y="0"/>
          <a:ext cx="0" cy="0"/>
          <a:chOff x="0" y="0"/>
          <a:chExt cx="0" cy="0"/>
        </a:xfrm>
      </p:grpSpPr>
      <p:sp>
        <p:nvSpPr>
          <p:cNvPr id="3" name="Titre 2">
            <a:extLst>
              <a:ext uri="{FF2B5EF4-FFF2-40B4-BE49-F238E27FC236}">
                <a16:creationId xmlns:a16="http://schemas.microsoft.com/office/drawing/2014/main" id="{E7B06144-A15E-7539-FB4B-9DD49036529A}"/>
              </a:ext>
            </a:extLst>
          </p:cNvPr>
          <p:cNvSpPr>
            <a:spLocks noGrp="1"/>
          </p:cNvSpPr>
          <p:nvPr>
            <p:ph type="title"/>
          </p:nvPr>
        </p:nvSpPr>
        <p:spPr/>
        <p:txBody>
          <a:bodyPr/>
          <a:lstStyle/>
          <a:p>
            <a:endParaRPr lang="fr-FR"/>
          </a:p>
        </p:txBody>
      </p:sp>
      <p:sp>
        <p:nvSpPr>
          <p:cNvPr id="10" name="Espace réservé du texte 9">
            <a:extLst>
              <a:ext uri="{FF2B5EF4-FFF2-40B4-BE49-F238E27FC236}">
                <a16:creationId xmlns:a16="http://schemas.microsoft.com/office/drawing/2014/main" id="{5413C4A1-0730-9FA0-73D5-EA14F951B1AC}"/>
              </a:ext>
            </a:extLst>
          </p:cNvPr>
          <p:cNvSpPr>
            <a:spLocks noGrp="1"/>
          </p:cNvSpPr>
          <p:nvPr>
            <p:ph type="body" idx="1"/>
          </p:nvPr>
        </p:nvSpPr>
        <p:spPr/>
        <p:txBody>
          <a:bodyPr/>
          <a:lstStyle/>
          <a:p>
            <a:endParaRPr lang="fr-FR"/>
          </a:p>
        </p:txBody>
      </p:sp>
      <p:pic>
        <p:nvPicPr>
          <p:cNvPr id="12" name="Image 11">
            <a:extLst>
              <a:ext uri="{FF2B5EF4-FFF2-40B4-BE49-F238E27FC236}">
                <a16:creationId xmlns:a16="http://schemas.microsoft.com/office/drawing/2014/main" id="{ADEA3AAB-0239-8395-9D48-DE125DB4A86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371501296"/>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eate a new document." ma:contentTypeScope="" ma:versionID="8e556fe96a2334c42495bf08c01f98ef">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b3bdd3667257d5e3337ab3dd29947f75"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documentManagement>
</p:properties>
</file>

<file path=customXml/itemProps1.xml><?xml version="1.0" encoding="utf-8"?>
<ds:datastoreItem xmlns:ds="http://schemas.openxmlformats.org/officeDocument/2006/customXml" ds:itemID="{6CE824DB-199E-409A-933F-E69E0126AD0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D31D020-4F48-4B3B-AC4B-DA00B68BFEE7}">
  <ds:schemaRefs>
    <ds:schemaRef ds:uri="http://schemas.microsoft.com/sharepoint/v3/contenttype/forms"/>
  </ds:schemaRefs>
</ds:datastoreItem>
</file>

<file path=customXml/itemProps3.xml><?xml version="1.0" encoding="utf-8"?>
<ds:datastoreItem xmlns:ds="http://schemas.openxmlformats.org/officeDocument/2006/customXml" ds:itemID="{8CB6929A-325D-48F6-9877-191C169E6107}">
  <ds:schemaRefs>
    <ds:schemaRef ds:uri="http://schemas.microsoft.com/office/2006/documentManagement/types"/>
    <ds:schemaRef ds:uri="http://www.w3.org/XML/1998/namespace"/>
    <ds:schemaRef ds:uri="http://schemas.microsoft.com/office/2006/metadata/properties"/>
    <ds:schemaRef ds:uri="http://purl.org/dc/elements/1.1/"/>
    <ds:schemaRef ds:uri="http://purl.org/dc/dcmitype/"/>
    <ds:schemaRef ds:uri="http://schemas.microsoft.com/office/infopath/2007/PartnerControls"/>
    <ds:schemaRef ds:uri="http://schemas.openxmlformats.org/package/2006/metadata/core-properties"/>
    <ds:schemaRef ds:uri="27f64e36-29aa-44d5-a3e0-06242cad7d4d"/>
    <ds:schemaRef ds:uri="cd84cc96-e4f0-4e7f-873a-a508fb658c41"/>
    <ds:schemaRef ds:uri="http://purl.org/dc/terms/"/>
  </ds:schemaRefs>
</ds:datastoreItem>
</file>

<file path=docProps/app.xml><?xml version="1.0" encoding="utf-8"?>
<Properties xmlns="http://schemas.openxmlformats.org/officeDocument/2006/extended-properties" xmlns:vt="http://schemas.openxmlformats.org/officeDocument/2006/docPropsVTypes">
  <TotalTime>0</TotalTime>
  <Words>2614</Words>
  <Application>Microsoft Office PowerPoint</Application>
  <PresentationFormat>Affichage à l'écran (4:3)</PresentationFormat>
  <Paragraphs>87</Paragraphs>
  <Slides>26</Slides>
  <Notes>26</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26</vt:i4>
      </vt:variant>
    </vt:vector>
  </HeadingPairs>
  <TitlesOfParts>
    <vt:vector size="35" baseType="lpstr">
      <vt:lpstr>Calibri</vt:lpstr>
      <vt:lpstr>Verdana</vt:lpstr>
      <vt:lpstr>Calibri Light</vt:lpstr>
      <vt:lpstr>Arial</vt:lpstr>
      <vt:lpstr>Thème Office</vt:lpstr>
      <vt:lpstr>1_Thème Office</vt:lpstr>
      <vt:lpstr>2_Thème Office</vt:lpstr>
      <vt:lpstr>3_Thème Office</vt:lpstr>
      <vt:lpstr>7_Thème Office</vt:lpstr>
      <vt:lpstr>81. Lire l’heure (2)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LES NOMBRES JUSQU’À 10 Dire, lire, écrire, dénombrer, placer sur une ligne numérique</dc:title>
  <dc:creator>Éditions Hatier</dc:creator>
  <cp:lastModifiedBy>LE BOT SANDRA</cp:lastModifiedBy>
  <cp:revision>2</cp:revision>
  <dcterms:created xsi:type="dcterms:W3CDTF">2022-01-07T11:15:07Z</dcterms:created>
  <dcterms:modified xsi:type="dcterms:W3CDTF">2026-01-21T10:19:19Z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ies>
</file>