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 id="2147483669" r:id="rId9"/>
  </p:sldMasterIdLst>
  <p:notesMasterIdLst>
    <p:notesMasterId r:id="rId33"/>
  </p:notesMasterIdLst>
  <p:sldIdLst>
    <p:sldId id="323" r:id="rId10"/>
    <p:sldId id="383" r:id="rId11"/>
    <p:sldId id="417" r:id="rId12"/>
    <p:sldId id="384" r:id="rId13"/>
    <p:sldId id="408" r:id="rId14"/>
    <p:sldId id="409" r:id="rId15"/>
    <p:sldId id="410" r:id="rId16"/>
    <p:sldId id="411" r:id="rId17"/>
    <p:sldId id="412" r:id="rId18"/>
    <p:sldId id="413" r:id="rId19"/>
    <p:sldId id="414" r:id="rId20"/>
    <p:sldId id="386" r:id="rId21"/>
    <p:sldId id="420" r:id="rId22"/>
    <p:sldId id="424" r:id="rId23"/>
    <p:sldId id="425" r:id="rId24"/>
    <p:sldId id="426" r:id="rId25"/>
    <p:sldId id="427" r:id="rId26"/>
    <p:sldId id="428" r:id="rId27"/>
    <p:sldId id="285" r:id="rId28"/>
    <p:sldId id="331" r:id="rId29"/>
    <p:sldId id="332" r:id="rId30"/>
    <p:sldId id="286" r:id="rId31"/>
    <p:sldId id="287" r:id="rId3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3AE103E3-5B5D-9446-BE1D-82E47926AE64}" name="LEMAIRE LOUHANNE" initials="LL" userId="S::LLEMAIRE@editions-hatier.fr::a1b6b622-126c-424e-b556-9693f133b9e2"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573CD1-FB39-43A0-8586-B656CEEFF51B}" v="1" dt="2026-01-19T10:36:43.8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674" autoAdjust="0"/>
    <p:restoredTop sz="64649" autoAdjust="0"/>
  </p:normalViewPr>
  <p:slideViewPr>
    <p:cSldViewPr snapToGrid="0">
      <p:cViewPr varScale="1">
        <p:scale>
          <a:sx n="71" d="100"/>
          <a:sy n="71" d="100"/>
        </p:scale>
        <p:origin x="1704" y="72"/>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i="1" dirty="0"/>
              <a:t>Aujourd’hui, nous allons apprendre à organiser les termes d’une somme afin de calculer plus facilement.</a:t>
            </a:r>
            <a:endParaRPr lang="fr-FR"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E9961-956D-BA09-0166-90284D1C62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95B6F9F-D807-9096-A014-4A1CA69466B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CE0D383-DC62-6F0E-08E7-27BF3A64F462}"/>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741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761.</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remarque que dans l’item précédent</a:t>
            </a:r>
            <a:r>
              <a:rPr lang="fr-FR" i="0" baseline="0" dirty="0">
                <a:latin typeface="Calibri" panose="020F0502020204030204" pitchFamily="34" charset="0"/>
              </a:rPr>
              <a:t> pour 15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5.</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3C372ABB-00AF-4467-D6E9-E97038748951}"/>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27273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5093B-6FF5-7B58-6316-E4A1A8B13D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206DF98-8C8C-161C-0469-2B0D6C450569}"/>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90913F0-2C59-D0E7-5D62-EFEC73804849}"/>
              </a:ext>
            </a:extLst>
          </p:cNvPr>
          <p:cNvSpPr>
            <a:spLocks noGrp="1"/>
          </p:cNvSpPr>
          <p:nvPr>
            <p:ph type="body" idx="1"/>
          </p:nvPr>
        </p:nvSpPr>
        <p:spPr/>
        <p:txBody>
          <a:bodyPr/>
          <a:lstStyle/>
          <a:p>
            <a:pPr marL="0" marR="0" indent="-228600" algn="l" defTabSz="914400" rtl="0">
              <a:lnSpc>
                <a:spcPct val="100000"/>
              </a:lnSpc>
              <a:spcBef>
                <a:spcPts val="0"/>
              </a:spcBef>
              <a:spcAft>
                <a:spcPts val="0"/>
              </a:spcAft>
              <a:buSzPts val="1400"/>
              <a:buFont typeface="Arial"/>
              <a:buNone/>
              <a:tabLst/>
              <a:defRPr/>
            </a:pPr>
            <a:r>
              <a:rPr lang="fr-FR" b="1" dirty="0">
                <a:latin typeface="Calibri" panose="020F0502020204030204" pitchFamily="34" charset="0"/>
              </a:rPr>
              <a:t>Réponse</a:t>
            </a:r>
            <a:r>
              <a:rPr lang="fr-FR" b="1" i="0" baseline="0" dirty="0">
                <a:latin typeface="Calibri" panose="020F0502020204030204" pitchFamily="34" charset="0"/>
              </a:rPr>
              <a:t>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i="0" baseline="0" dirty="0">
                <a:latin typeface="Calibri" panose="020F0502020204030204" pitchFamily="34" charset="0"/>
              </a:rPr>
              <a: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1 270.</a:t>
            </a:r>
          </a:p>
          <a:p>
            <a:pPr marL="0">
              <a:defRPr/>
            </a:pPr>
            <a:r>
              <a:rPr lang="fr-FR" i="1" dirty="0">
                <a:latin typeface="Calibri" panose="020F0502020204030204" pitchFamily="34" charset="0"/>
              </a:rPr>
              <a:t>Il faut ici regrouper 1 249 + 1 d’une part et 16 + 4 d’autre part.</a:t>
            </a:r>
          </a:p>
        </p:txBody>
      </p:sp>
      <p:sp>
        <p:nvSpPr>
          <p:cNvPr id="4" name="Espace réservé du numéro de diapositive 3">
            <a:extLst>
              <a:ext uri="{FF2B5EF4-FFF2-40B4-BE49-F238E27FC236}">
                <a16:creationId xmlns:a16="http://schemas.microsoft.com/office/drawing/2014/main" id="{367042BD-2AF9-7D6E-349C-68DABAC7C872}"/>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41986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u="none" baseline="0" dirty="0">
                <a:latin typeface="Calibri" panose="020F0502020204030204" pitchFamily="34" charset="0"/>
              </a:rPr>
              <a:t>Vous allez calculer des sommes en vous aidant de la décomposition des nombres.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13825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25EB6-A57C-37D6-B053-E71AA1BD54C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68A7A63-1951-6C7D-BEF2-93CCA182FDE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19DBF02-A827-33E2-F60D-89FBC48C53E9}"/>
              </a:ext>
            </a:extLst>
          </p:cNvPr>
          <p:cNvSpPr>
            <a:spLocks noGrp="1"/>
          </p:cNvSpPr>
          <p:nvPr>
            <p:ph type="body" idx="1"/>
          </p:nvPr>
        </p:nvSpPr>
        <p:spPr/>
        <p:txBody>
          <a:bodyPr/>
          <a:lstStyle/>
          <a:p>
            <a:pPr marL="0"/>
            <a:r>
              <a:rPr lang="fr-FR" b="0" i="0" u="none" strike="noStrike" cap="none" dirty="0">
                <a:solidFill>
                  <a:schemeClr val="dk1"/>
                </a:solidFill>
                <a:effectLst/>
                <a:latin typeface="Calibri" panose="020F0502020204030204" pitchFamily="34" charset="0"/>
                <a:ea typeface="Calibri"/>
                <a:cs typeface="Calibri"/>
                <a:sym typeface="Calibri"/>
              </a:rPr>
              <a:t>Demander aux élèves d’effectuer le calcul donner sans leur donner plus d’explication. </a:t>
            </a:r>
            <a:r>
              <a:rPr lang="fr-FR" u="none" baseline="0" dirty="0">
                <a:latin typeface="Calibri" panose="020F0502020204030204" pitchFamily="34" charset="0"/>
              </a:rPr>
              <a:t>Au bout de quelques secondes, interroger un ou plusieurs élèves. Vous pouvez noter des résultats différents dans un coin du tableau. Les élèves explicitent leurs procédures. Il est possible que certains élèves n’aient pas terminé, expliquer alors que le but de l’exercice est, justement, de développer des techniques qui permettent de calculer efficacement (rapidement et sans se tromper) ce type de calcul.</a:t>
            </a:r>
          </a:p>
          <a:p>
            <a:pPr marL="0"/>
            <a:r>
              <a:rPr lang="fr-FR" u="none" baseline="0" dirty="0">
                <a:latin typeface="Calibri" panose="020F0502020204030204" pitchFamily="34" charset="0"/>
              </a:rPr>
              <a:t>Détail de la procédure dans les slides suivantes.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Nous allons commencer par la première ligne</a:t>
            </a:r>
            <a:r>
              <a:rPr lang="fr-FR" u="none" baseline="0" dirty="0">
                <a:latin typeface="Calibri" panose="020F0502020204030204" pitchFamily="34" charset="0"/>
              </a:rPr>
              <a:t>. Faire remarquer si besoin que 2c et 8c sont des compléments car 200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u="none"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u="none" baseline="0" dirty="0">
                <a:latin typeface="Calibri" panose="020F0502020204030204" pitchFamily="34" charset="0"/>
              </a:rPr>
              <a:t>800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u="none"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u="none" baseline="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u="none" baseline="0" dirty="0">
                <a:latin typeface="Calibri" panose="020F0502020204030204" pitchFamily="34" charset="0"/>
              </a:rPr>
              <a:t>000. On va donc les associer et décomposer le deuxième nombre pour faire apparaitre 8c par exemple. </a:t>
            </a:r>
          </a:p>
        </p:txBody>
      </p:sp>
      <p:sp>
        <p:nvSpPr>
          <p:cNvPr id="4" name="Espace réservé du numéro de diapositive 3">
            <a:extLst>
              <a:ext uri="{FF2B5EF4-FFF2-40B4-BE49-F238E27FC236}">
                <a16:creationId xmlns:a16="http://schemas.microsoft.com/office/drawing/2014/main" id="{1FF8524B-D4A1-6693-FF02-1EF60C254C39}"/>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53967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4C5D4-2C75-D213-D207-39B3C822182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1A3FB06-66D7-46EF-86E5-E0BB8F05E630}"/>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01BCEBA3-D790-124E-149F-CF79162984D7}"/>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J’ai surligné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200 et 800 pour indiquer qu’ils vont être associés.</a:t>
            </a:r>
          </a:p>
        </p:txBody>
      </p:sp>
      <p:sp>
        <p:nvSpPr>
          <p:cNvPr id="4" name="Espace réservé du numéro de diapositive 3">
            <a:extLst>
              <a:ext uri="{FF2B5EF4-FFF2-40B4-BE49-F238E27FC236}">
                <a16:creationId xmlns:a16="http://schemas.microsoft.com/office/drawing/2014/main" id="{290B6390-3FDE-CA6E-A68E-D0D0D34F703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654415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E4EBC-7973-12B4-95C2-358E76EF999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1BAC3FD-E876-6A05-32DC-73B749B0915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01109827-5A3D-9C10-EC29-15EED6AEBECD}"/>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 2c et 8c, ça fait 10c, donc 1 nouveau millier que l’on doit ajouter au millier de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200.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200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800, ça fait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000.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J’ai surligné également le premier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000 pour rappeler qu’il correspond à la somme de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200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800.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Je calcule maintenant la somme de la deuxième ligne →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milliers plus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milliers, ça fait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milliers donc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baseline="0" dirty="0">
                <a:latin typeface="Calibri" panose="020F0502020204030204" pitchFamily="34" charset="0"/>
              </a:rPr>
              <a:t>000</a:t>
            </a:r>
            <a:r>
              <a:rPr lang="fr-FR" i="0" u="none" baseline="0" dirty="0">
                <a:latin typeface="Calibri" panose="020F0502020204030204" pitchFamily="34" charset="0"/>
              </a:rPr>
              <a:t> (l’écrire sur la troisième ligne).</a:t>
            </a:r>
            <a:endParaRPr lang="fr-FR" u="none" baseline="0"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u="none" baseline="0" dirty="0"/>
          </a:p>
        </p:txBody>
      </p:sp>
      <p:sp>
        <p:nvSpPr>
          <p:cNvPr id="4" name="Espace réservé du numéro de diapositive 3">
            <a:extLst>
              <a:ext uri="{FF2B5EF4-FFF2-40B4-BE49-F238E27FC236}">
                <a16:creationId xmlns:a16="http://schemas.microsoft.com/office/drawing/2014/main" id="{D4826AB0-8E81-0340-F1E9-B0D1BBF4A6D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57013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D07E3-CBA4-4A7B-0C2A-A8A9B827719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ABC751E-7BD6-20E2-F9B5-B855DA4A160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740BB85-D538-41D0-FDD3-D4B98341F9F3}"/>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Encourager les élèves à entourer les nombres à regrouper.</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Quels</a:t>
            </a:r>
            <a:r>
              <a:rPr lang="fr-FR" i="1" baseline="0" dirty="0">
                <a:latin typeface="Calibri" panose="020F0502020204030204" pitchFamily="34" charset="0"/>
              </a:rPr>
              <a:t> sont les nombres qui peuvent être groupés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3c et 7c, car ce sont des compléments à 10, donc on obtient 10c.</a:t>
            </a:r>
            <a:endParaRPr lang="fr-FR" i="0" baseline="0"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Il faut garder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300 </a:t>
            </a:r>
            <a:r>
              <a:rPr lang="fr-FR" i="0" baseline="0" dirty="0">
                <a:latin typeface="Calibri" panose="020F0502020204030204" pitchFamily="34" charset="0"/>
              </a:rPr>
              <a:t>(l’écrire sur la première ligne) </a:t>
            </a:r>
            <a:r>
              <a:rPr lang="fr-FR" i="1" baseline="0" dirty="0">
                <a:latin typeface="Calibri" panose="020F0502020204030204" pitchFamily="34" charset="0"/>
              </a:rPr>
              <a:t>et décomposer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700 pour faire apparaitre 700 </a:t>
            </a:r>
            <a:r>
              <a:rPr lang="fr-FR" i="0" baseline="0" dirty="0">
                <a:latin typeface="Calibri" panose="020F0502020204030204" pitchFamily="34" charset="0"/>
              </a:rPr>
              <a:t>(écrire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700), </a:t>
            </a:r>
            <a:r>
              <a:rPr lang="fr-FR" i="1" baseline="0" dirty="0">
                <a:latin typeface="Calibri" panose="020F0502020204030204" pitchFamily="34" charset="0"/>
              </a:rPr>
              <a:t>puis il faut aussi décomposer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900 comme nous l’avons déjà fait en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 + 900</a:t>
            </a:r>
            <a:r>
              <a:rPr lang="fr-FR" i="0" baseline="0" dirty="0">
                <a:latin typeface="Calibri" panose="020F0502020204030204" pitchFamily="34" charset="0"/>
              </a:rPr>
              <a:t> pour faciliter le calcul (l’écrire également).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On a donc sur la première ligne </a:t>
            </a:r>
            <a:r>
              <a:rPr lang="fr-FR" i="0" baseline="0" dirty="0">
                <a:latin typeface="Calibri" panose="020F0502020204030204" pitchFamily="34" charset="0"/>
              </a:rPr>
              <a:t>:</a:t>
            </a:r>
            <a:r>
              <a:rPr lang="fr-FR" i="1" baseline="0" dirty="0">
                <a:latin typeface="Calibri" panose="020F0502020204030204" pitchFamily="34" charset="0"/>
              </a:rPr>
              <a:t> </a:t>
            </a:r>
            <a:r>
              <a:rPr lang="fr-FR" b="1"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300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900</a:t>
            </a:r>
            <a:r>
              <a:rPr lang="fr-FR" i="0" baseline="0" dirty="0">
                <a:latin typeface="Calibri" panose="020F0502020204030204" pitchFamily="34" charset="0"/>
              </a:rPr>
              <a: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Vous pouvez entourer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300 et 700 pour matérialiser le premier groupement.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Laisser les élèves chercher individuellement. Circuler pour aider à l’écriture des décompositions.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Interroger un ou plusieurs élèves. Faire remarquer </a:t>
            </a:r>
            <a:r>
              <a:rPr lang="fr-FR" i="1" baseline="0" dirty="0">
                <a:latin typeface="Calibri" panose="020F0502020204030204" pitchFamily="34" charset="0"/>
              </a:rPr>
              <a:t>qu’ajouter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 et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 c’est ajouter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milliers et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 on a donc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milliers, c’est-à-dire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000</a:t>
            </a:r>
            <a:r>
              <a:rPr lang="fr-FR" i="0" baseline="0" dirty="0">
                <a:latin typeface="Calibri" panose="020F0502020204030204" pitchFamily="34" charset="0"/>
              </a:rPr>
              <a:t>.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Écrire sur la deuxième ligne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b="1" i="0" baseline="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900</a:t>
            </a:r>
            <a:r>
              <a:rPr lang="fr-FR" i="0" baseline="0" dirty="0">
                <a:latin typeface="Calibri" panose="020F0502020204030204" pitchFamily="34" charset="0"/>
              </a:rPr>
              <a: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Calibri" panose="020F0502020204030204" pitchFamily="34" charset="0"/>
              </a:rPr>
              <a:t>→</a:t>
            </a:r>
            <a:r>
              <a:rPr lang="fr-FR" i="1" baseline="0" dirty="0">
                <a:latin typeface="Calibri" panose="020F0502020204030204" pitchFamily="34" charset="0"/>
              </a:rPr>
              <a:t> 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milliers et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milliers, ça fait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milliers et les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centaines restantes, on a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milliers et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centaines donc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900</a:t>
            </a:r>
            <a:r>
              <a:rPr lang="fr-FR" i="0" baseline="0" dirty="0">
                <a:latin typeface="Calibri" panose="020F0502020204030204" pitchFamily="34" charset="0"/>
              </a:rPr>
              <a: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Reprendre collectivement les décompositions de chaque ligne si besoin.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dirty="0">
                <a:latin typeface="Calibri" panose="020F0502020204030204" pitchFamily="34" charset="0"/>
              </a:rPr>
              <a:t>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aseline="0" dirty="0">
                <a:latin typeface="Calibri" panose="020F0502020204030204" pitchFamily="34" charset="0"/>
              </a:rPr>
              <a:t>900</a:t>
            </a:r>
            <a:r>
              <a:rPr lang="fr-FR" dirty="0">
                <a:latin typeface="Calibri" panose="020F0502020204030204" pitchFamily="34" charset="0"/>
              </a:rPr>
              <a:t>.</a:t>
            </a:r>
            <a:endParaRPr lang="fr-FR" i="1" u="none"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56FC4E8-D6C8-1025-D40B-36F9B66A5DBD}"/>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3775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4EFBB-677D-7907-C819-D2AA8096E11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B088C5B-1C81-8DF2-8089-3A566EDA7F9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40D89BC-55CE-ACCD-E039-70BBFEE48BC2}"/>
              </a:ext>
            </a:extLst>
          </p:cNvPr>
          <p:cNvSpPr>
            <a:spLocks noGrp="1"/>
          </p:cNvSpPr>
          <p:nvPr>
            <p:ph type="body" idx="1"/>
          </p:nvPr>
        </p:nvSpPr>
        <p:spPr/>
        <p:txBody>
          <a:bodyPr/>
          <a:lstStyle/>
          <a:p>
            <a:pPr marL="0"/>
            <a:r>
              <a:rPr lang="fr-FR" dirty="0">
                <a:latin typeface="Calibri" panose="020F0502020204030204" pitchFamily="34" charset="0"/>
              </a:rPr>
              <a:t>Dire</a:t>
            </a:r>
            <a:r>
              <a:rPr lang="fr-FR" baseline="0" dirty="0">
                <a:latin typeface="Calibri" panose="020F0502020204030204" pitchFamily="34" charset="0"/>
              </a:rPr>
              <a:t> aux élèves qu’ils vont maintenant utiliser la même démarche pour effectuer les calculs suivants.</a:t>
            </a:r>
          </a:p>
          <a:p>
            <a:pPr marL="0"/>
            <a:r>
              <a:rPr lang="fr-FR" baseline="0" dirty="0">
                <a:latin typeface="Calibri" panose="020F0502020204030204" pitchFamily="34" charset="0"/>
              </a:rPr>
              <a:t>Laisser un temps de travail individuel. Circuler pour aider à l’organisation des écritures. </a:t>
            </a:r>
            <a:r>
              <a:rPr lang="fr-FR" u="none" baseline="0" dirty="0">
                <a:latin typeface="Calibri" panose="020F0502020204030204" pitchFamily="34" charset="0"/>
              </a:rPr>
              <a:t>Au bout de quelques instants, si beaucoup d’élèves sont en difficultés, v</a:t>
            </a:r>
            <a:r>
              <a:rPr lang="fr-FR" i="0" u="none" baseline="0" dirty="0">
                <a:latin typeface="Calibri" panose="020F0502020204030204" pitchFamily="34" charset="0"/>
              </a:rPr>
              <a:t>ous pouvez mener une explication collective pour faire émerger l’écriture de la première ligne, puis relancer la recherche individuelle.</a:t>
            </a:r>
          </a:p>
          <a:p>
            <a:pPr marL="0"/>
            <a:r>
              <a:rPr lang="fr-FR" i="0" u="none" baseline="0" dirty="0">
                <a:latin typeface="Calibri" panose="020F0502020204030204" pitchFamily="34" charset="0"/>
              </a:rPr>
              <a:t>Interroger un élève, faire valider par un autre et corriger sur les pointillés.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1"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800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400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600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800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800.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u="none" baseline="0" dirty="0"/>
          </a:p>
        </p:txBody>
      </p:sp>
      <p:sp>
        <p:nvSpPr>
          <p:cNvPr id="4" name="Espace réservé du numéro de diapositive 3">
            <a:extLst>
              <a:ext uri="{FF2B5EF4-FFF2-40B4-BE49-F238E27FC236}">
                <a16:creationId xmlns:a16="http://schemas.microsoft.com/office/drawing/2014/main" id="{E65B6CB9-01DE-97E4-B565-6E5B6A420632}"/>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86668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A6E3B-19AF-6CA0-DC96-87D7D4E05BE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C42C1DB-9A47-4373-4197-D16A1AD490F3}"/>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328A085-67A5-E2E1-D705-E3D14B4F06FE}"/>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Même démarche.</a:t>
            </a:r>
            <a:endParaRPr lang="fr-FR" u="none" dirty="0">
              <a:latin typeface="Calibri" panose="020F0502020204030204" pitchFamily="34" charset="0"/>
            </a:endParaRPr>
          </a:p>
          <a:p>
            <a:pPr marL="0"/>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 </a:t>
            </a:r>
          </a:p>
          <a:p>
            <a:pPr marL="0"/>
            <a:r>
              <a:rPr lang="fr-FR"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500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500</a:t>
            </a:r>
          </a:p>
          <a:p>
            <a:pPr marL="0"/>
            <a:r>
              <a:rPr lang="fr-FR"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700</a:t>
            </a:r>
          </a:p>
          <a:p>
            <a:pPr marL="0"/>
            <a:r>
              <a:rPr lang="fr-FR"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700. </a:t>
            </a:r>
          </a:p>
        </p:txBody>
      </p:sp>
      <p:sp>
        <p:nvSpPr>
          <p:cNvPr id="4" name="Espace réservé du numéro de diapositive 3">
            <a:extLst>
              <a:ext uri="{FF2B5EF4-FFF2-40B4-BE49-F238E27FC236}">
                <a16:creationId xmlns:a16="http://schemas.microsoft.com/office/drawing/2014/main" id="{A629AC3A-BD68-8F4D-C6C9-4CE6274E408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4081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u="none"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dirty="0">
                <a:latin typeface="Calibri" panose="020F0502020204030204" pitchFamily="34" charset="0"/>
              </a:rPr>
              <a:t>Faire lire et</a:t>
            </a:r>
            <a:r>
              <a:rPr lang="fr-FR" baseline="0" dirty="0">
                <a:latin typeface="Calibri" panose="020F0502020204030204" pitchFamily="34" charset="0"/>
              </a:rPr>
              <a:t> expliciter la consigne</a:t>
            </a:r>
            <a:r>
              <a:rPr lang="fr-FR" i="1" baseline="0" dirty="0">
                <a:latin typeface="Calibri" panose="020F0502020204030204" pitchFamily="34" charset="0"/>
              </a:rPr>
              <a:t>. Nous avons fait quelque chose de semblable lors d’une séance précédente en organisant les facteurs d’un produit pour calculer plus facilement.</a:t>
            </a:r>
          </a:p>
          <a:p>
            <a:pPr marL="0"/>
            <a:r>
              <a:rPr lang="fr-FR" i="1" baseline="0" dirty="0">
                <a:latin typeface="Calibri" panose="020F0502020204030204" pitchFamily="34" charset="0"/>
              </a:rPr>
              <a:t>Vous devez écrire sur votre ardoise le résultat de ce calcul en regroupant les nombres d’une manière astucieuse.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24977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D8931-63AE-508D-76BD-F8AF721EAA0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F6FC66F-C269-869B-B910-B363EDE9D55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5CA8FEF-D536-269C-B732-001A0B04D15C}"/>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Quels nombres peut-on regrouper pour que le calcul soit plus facile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a:r>
              <a:rPr lang="fr-FR" i="0" baseline="0" dirty="0">
                <a:latin typeface="Calibri" panose="020F0502020204030204" pitchFamily="34" charset="0"/>
              </a:rPr>
              <a:t>Interroger un ou plusieurs élèves en demandant de justifier leur proposition.</a:t>
            </a:r>
          </a:p>
        </p:txBody>
      </p:sp>
      <p:sp>
        <p:nvSpPr>
          <p:cNvPr id="4" name="Espace réservé du numéro de diapositive 3">
            <a:extLst>
              <a:ext uri="{FF2B5EF4-FFF2-40B4-BE49-F238E27FC236}">
                <a16:creationId xmlns:a16="http://schemas.microsoft.com/office/drawing/2014/main" id="{395C3F68-7BEA-DB7A-5207-F8F8DA3DCED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60013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u="none" dirty="0">
                <a:latin typeface="Calibri" panose="020F0502020204030204" pitchFamily="34" charset="0"/>
              </a:rPr>
              <a:t>Il est astucieux de regrouper 6 et 4, car je connais le résultat par cœur, cela fait 10, et il est facile d’ajouter 10 à un nombre. Je peux maintenant écrire l’addition de départ d’une autre manière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dirty="0">
                <a:latin typeface="Calibri" panose="020F0502020204030204" pitchFamily="34" charset="0"/>
              </a:rPr>
              <a:t>: </a:t>
            </a:r>
            <a:r>
              <a:rPr lang="fr-FR" b="1" i="1" u="none"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1" u="none"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1" u="none" dirty="0">
                <a:latin typeface="Calibri" panose="020F0502020204030204" pitchFamily="34" charset="0"/>
              </a:rPr>
              <a:t>9</a:t>
            </a:r>
            <a:r>
              <a:rPr lang="fr-FR" i="1" u="none" dirty="0">
                <a:latin typeface="Calibri" panose="020F0502020204030204" pitchFamily="34" charset="0"/>
              </a:rPr>
              <a:t>. </a:t>
            </a:r>
            <a:r>
              <a:rPr lang="fr-FR" i="0" u="none" dirty="0">
                <a:latin typeface="Calibri" panose="020F0502020204030204" pitchFamily="34" charset="0"/>
              </a:rPr>
              <a:t>Compléter les premiers pointillés.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latin typeface="Calibri" panose="020F0502020204030204" pitchFamily="34" charset="0"/>
              </a:rPr>
              <a:t>Combien font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dirty="0">
                <a:latin typeface="Calibri" panose="020F0502020204030204" pitchFamily="34" charset="0"/>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u="none" dirty="0">
                <a:latin typeface="Calibri" panose="020F0502020204030204" pitchFamily="34" charset="0"/>
              </a:rPr>
              <a:t>? </a:t>
            </a:r>
            <a:r>
              <a:rPr lang="fr-FR" i="1" dirty="0">
                <a:latin typeface="Calibri" panose="020F0502020204030204" pitchFamily="34" charset="0"/>
              </a:rPr>
              <a:t>→</a:t>
            </a:r>
            <a:r>
              <a:rPr lang="fr-FR" i="1" u="none" dirty="0">
                <a:latin typeface="Calibri" panose="020F0502020204030204" pitchFamily="34" charset="0"/>
                <a:sym typeface="Symbol" panose="05050102010706020507" pitchFamily="18" charset="2"/>
              </a:rPr>
              <a:t> </a:t>
            </a:r>
            <a:r>
              <a:rPr lang="fr-FR" b="1" i="1" u="none" dirty="0">
                <a:latin typeface="Calibri" panose="020F0502020204030204" pitchFamily="34" charset="0"/>
              </a:rPr>
              <a:t>19</a:t>
            </a:r>
            <a:r>
              <a:rPr lang="fr-FR" i="1" u="none" dirty="0">
                <a:latin typeface="Calibri" panose="020F0502020204030204" pitchFamily="34" charset="0"/>
              </a:rPr>
              <a:t>. </a:t>
            </a:r>
            <a:r>
              <a:rPr lang="fr-FR" i="0" u="none" dirty="0">
                <a:latin typeface="Calibri" panose="020F0502020204030204" pitchFamily="34" charset="0"/>
              </a:rPr>
              <a:t>Compléter les pointillés.</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35908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14521-F897-860E-9886-F92CC3959B0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49AD29F-E7EF-8ADB-DD5F-3DB75F27CD64}"/>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A98BD82-E1C1-F4CD-79F8-BBD9E4E64BC3}"/>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i="0" baseline="0" dirty="0">
                <a:latin typeface="Calibri" panose="020F0502020204030204" pitchFamily="34" charset="0"/>
              </a:rPr>
              <a:t>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18.</a:t>
            </a:r>
          </a:p>
        </p:txBody>
      </p:sp>
      <p:sp>
        <p:nvSpPr>
          <p:cNvPr id="4" name="Espace réservé du numéro de diapositive 3">
            <a:extLst>
              <a:ext uri="{FF2B5EF4-FFF2-40B4-BE49-F238E27FC236}">
                <a16:creationId xmlns:a16="http://schemas.microsoft.com/office/drawing/2014/main" id="{380B1A5F-C01E-E2E5-4302-CB20DCFF1639}"/>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5749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647BE-04EE-0744-DBA1-AACC4C86A6A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5D74B25-40EF-FBEA-5FA3-5123E7D1881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3BED4CE-7199-E16D-07BE-60EEDDE98204}"/>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Faire verbaliser qu’une nouvelle fois, on essaie de trouver dans les termes de l’addition des compléments à 10.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46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56.</a:t>
            </a:r>
            <a:endParaRPr lang="fr-FR" b="0" i="0" u="none" baseline="0"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sng" baseline="0" dirty="0"/>
          </a:p>
        </p:txBody>
      </p:sp>
      <p:sp>
        <p:nvSpPr>
          <p:cNvPr id="4" name="Espace réservé du numéro de diapositive 3">
            <a:extLst>
              <a:ext uri="{FF2B5EF4-FFF2-40B4-BE49-F238E27FC236}">
                <a16:creationId xmlns:a16="http://schemas.microsoft.com/office/drawing/2014/main" id="{F5D49354-1B7F-B0F6-28D7-FDA3896EEFFD}"/>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03064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E98DA-DD96-0262-D6C6-6D2511E4A89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380B56E-23BF-B4D0-BF26-EE4AA75C9570}"/>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5CA4846-3182-2C89-021B-893D818B9EA3}"/>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a:t>
            </a:r>
            <a:r>
              <a:rPr lang="fr-FR" i="0" baseline="0" dirty="0">
                <a:latin typeface="Calibri" panose="020F0502020204030204" pitchFamily="34" charset="0"/>
              </a:rPr>
              <a:t>87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97.</a:t>
            </a:r>
          </a:p>
        </p:txBody>
      </p:sp>
      <p:sp>
        <p:nvSpPr>
          <p:cNvPr id="4" name="Espace réservé du numéro de diapositive 3">
            <a:extLst>
              <a:ext uri="{FF2B5EF4-FFF2-40B4-BE49-F238E27FC236}">
                <a16:creationId xmlns:a16="http://schemas.microsoft.com/office/drawing/2014/main" id="{766B47F6-DF11-1B06-3AAF-C7923C496143}"/>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35836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7C658-3498-E297-9BA4-35B4538E6B3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E1949D2-4F15-0C5C-54A1-661CCB7D35C3}"/>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A82F734-843A-6D3F-0FEC-80FA2D94BD83}"/>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a:t>
            </a:r>
            <a:r>
              <a:rPr lang="fr-FR" i="0" baseline="0" dirty="0">
                <a:latin typeface="Calibri" panose="020F0502020204030204" pitchFamily="34" charset="0"/>
              </a:rPr>
              <a:t> avec un temps de réalisation</a:t>
            </a:r>
            <a:r>
              <a:rPr lang="fr-FR" i="0" u="none" baseline="0" dirty="0">
                <a:latin typeface="Calibri" panose="020F0502020204030204" pitchFamily="34" charset="0"/>
              </a:rPr>
              <a:t>.</a:t>
            </a:r>
            <a:endParaRPr lang="fr-FR" i="0" u="none"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130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136.</a:t>
            </a:r>
          </a:p>
        </p:txBody>
      </p:sp>
      <p:sp>
        <p:nvSpPr>
          <p:cNvPr id="4" name="Espace réservé du numéro de diapositive 3">
            <a:extLst>
              <a:ext uri="{FF2B5EF4-FFF2-40B4-BE49-F238E27FC236}">
                <a16:creationId xmlns:a16="http://schemas.microsoft.com/office/drawing/2014/main" id="{0272CD18-67B8-8F42-3A97-B04FFD8C2C1E}"/>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55203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B29A7-7721-A3EF-E818-D45E726752C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BC961FC-C174-4EC8-45DA-4B3C5FCAD797}"/>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EF8F078-7F18-2FCD-6255-CE833A83798D}"/>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i="0" u="none" baseline="0" dirty="0">
                <a:latin typeface="Calibri" panose="020F0502020204030204" pitchFamily="34" charset="0"/>
              </a:rPr>
              <a:t>:</a:t>
            </a:r>
            <a:r>
              <a:rPr lang="fr-FR" b="1" i="0" u="none" baseline="0" dirty="0">
                <a:latin typeface="Calibri" panose="020F0502020204030204" pitchFamily="34" charset="0"/>
              </a:rPr>
              <a:t> </a:t>
            </a:r>
            <a:r>
              <a:rPr lang="fr-FR" b="0" i="0" u="none" baseline="0" dirty="0">
                <a:latin typeface="Calibri" panose="020F0502020204030204" pitchFamily="34" charset="0"/>
              </a:rPr>
              <a:t>530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baseline="0" dirty="0">
                <a:latin typeface="Calibri" panose="020F0502020204030204" pitchFamily="34" charset="0"/>
              </a:rPr>
              <a:t>18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baseline="0" dirty="0">
                <a:latin typeface="Calibri" panose="020F0502020204030204" pitchFamily="34" charset="0"/>
              </a:rPr>
              <a:t>548.</a:t>
            </a:r>
          </a:p>
          <a:p>
            <a:pPr marL="0"/>
            <a:r>
              <a:rPr lang="fr-FR" i="0" u="none" dirty="0">
                <a:latin typeface="Calibri" panose="020F0502020204030204" pitchFamily="34" charset="0"/>
              </a:rPr>
              <a:t>Lors de</a:t>
            </a:r>
            <a:r>
              <a:rPr lang="fr-FR" i="0" u="none" baseline="0" dirty="0">
                <a:latin typeface="Calibri" panose="020F0502020204030204" pitchFamily="34" charset="0"/>
              </a:rPr>
              <a:t> la correction collective, faire verbaliser qu’il est, dans ce cas, très intéressant (car plus économique en charge cognitive et de taux de réussite) d’associer 525 et 5 car on reconnait des compléments à 10. On obtient 530. Puis, ajouter 18, c’est ajouter </a:t>
            </a:r>
            <a:r>
              <a:rPr lang="fr-FR" u="none" dirty="0">
                <a:latin typeface="Calibri" panose="020F0502020204030204" pitchFamily="34" charset="0"/>
              </a:rPr>
              <a:t>1</a:t>
            </a:r>
            <a:r>
              <a:rPr lang="fr-FR" i="0" u="none" baseline="0" dirty="0">
                <a:latin typeface="Calibri" panose="020F0502020204030204" pitchFamily="34" charset="0"/>
              </a:rPr>
              <a:t> </a:t>
            </a:r>
            <a:r>
              <a:rPr lang="fr-FR" u="none" dirty="0">
                <a:latin typeface="Calibri" panose="020F0502020204030204" pitchFamily="34" charset="0"/>
              </a:rPr>
              <a:t>dizaine</a:t>
            </a:r>
            <a:r>
              <a:rPr lang="fr-FR" i="0" u="none" baseline="0" dirty="0">
                <a:latin typeface="Calibri" panose="020F0502020204030204" pitchFamily="34" charset="0"/>
              </a:rPr>
              <a:t> et </a:t>
            </a:r>
            <a:r>
              <a:rPr lang="fr-FR" u="none" dirty="0">
                <a:latin typeface="Calibri" panose="020F0502020204030204" pitchFamily="34" charset="0"/>
              </a:rPr>
              <a:t>8 unités restantes</a:t>
            </a:r>
            <a:r>
              <a:rPr lang="fr-FR" i="0" u="none" baseline="0" dirty="0">
                <a:latin typeface="Calibri" panose="020F0502020204030204" pitchFamily="34" charset="0"/>
              </a:rPr>
              <a:t>, on a donc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u="none" baseline="0" dirty="0">
                <a:latin typeface="Calibri" panose="020F0502020204030204" pitchFamily="34" charset="0"/>
              </a:rPr>
              <a:t>centaines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u="none" baseline="0" dirty="0">
                <a:latin typeface="Calibri" panose="020F0502020204030204" pitchFamily="34" charset="0"/>
              </a:rPr>
              <a:t>dizaines et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u="none" baseline="0" dirty="0">
                <a:latin typeface="Calibri" panose="020F0502020204030204" pitchFamily="34" charset="0"/>
              </a:rPr>
              <a:t>unités restantes, soit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u="none" baseline="0" dirty="0">
                <a:latin typeface="Calibri" panose="020F0502020204030204" pitchFamily="34" charset="0"/>
              </a:rPr>
              <a:t>548.</a:t>
            </a:r>
            <a:endParaRPr lang="fr-FR" i="0" u="none"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C448BEC3-2CEE-F097-AF3C-FCE60C8AFB9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00808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908258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8697772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658650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1898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dirty="0"/>
              <a:t>Calcule.</a:t>
            </a:r>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0"/>
        <p:cNvGrpSpPr/>
        <p:nvPr/>
      </p:nvGrpSpPr>
      <p:grpSpPr>
        <a:xfrm>
          <a:off x="0" y="0"/>
          <a:ext cx="0" cy="0"/>
          <a:chOff x="0" y="0"/>
          <a:chExt cx="0" cy="0"/>
        </a:xfrm>
      </p:grpSpPr>
      <p:sp>
        <p:nvSpPr>
          <p:cNvPr id="81" name="Google Shape;81;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82" name="Google Shape;82;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5" name="Google Shape;85;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68"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319543241"/>
      </p:ext>
    </p:extLst>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p:txBody>
          <a:bodyPr>
            <a:noAutofit/>
          </a:bodyPr>
          <a:lstStyle/>
          <a:p>
            <a:pPr lvl="0"/>
            <a:r>
              <a:rPr lang="fr-FR" dirty="0"/>
              <a:t>74. Organiser les termes d’une somme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67234-1644-ECCE-DF87-179FE45B0C38}"/>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9C57684-B0C6-25BF-FDD1-1EBF7F290AC1}"/>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D3549672-F285-B64E-8985-E9BE0C0CA6D7}"/>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8C4A23B-5BC2-9E62-B871-14AB65128BD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21610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60F-1B74-E95E-F54F-7AB6A2CA6E0B}"/>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E8948D9-7FAC-3322-508A-6E6A5E0F3949}"/>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1E67F650-7E2F-17D5-BB72-37D82D2B86B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7AC28EC-D1D1-C10F-97A2-7331A537DCC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51045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74CCC30-5F5C-1DAF-ACD4-6ADC7269DC20}"/>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A51A2D9-32DF-3853-69BD-886BB2851811}"/>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50746646-AAA1-C913-EDDA-6E4DFB4F6E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6796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9CEE7-9A09-D3FF-E57B-FB0A204430AD}"/>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8220D14A-980F-6338-7788-8ED2ECD8C6E6}"/>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2ECFF8C2-B930-718A-7789-642F4F09E3C2}"/>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7F88E2BD-A979-2C65-5A76-F9A1E43A26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1287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44DCDB-93E0-2BEF-F9BD-636A238E2BF4}"/>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A004446-A9CB-D320-5B02-04BCF789D539}"/>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949A2E1B-6078-2C15-952B-5D02AF95A98C}"/>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2EB4F496-90BB-9805-D0CA-3D34BDC6B88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54962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C38FE-8236-4F8E-20E3-FF1B8A9A45F5}"/>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97CE80A-8729-D4F8-2DAA-158F4F18C5E1}"/>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4C6C310A-DC63-7F5C-0270-F9B6E71749A1}"/>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76ACB02C-6101-D749-AB53-DE72380C05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62683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41754B-8F41-65CE-330B-CBCC695C23D2}"/>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4EF52D41-8310-7C21-4C5F-7229A3B8BCFB}"/>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5FC0CE76-3616-65F4-6F32-078C04403005}"/>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723BF0B1-99D2-5AAD-39EA-7D3CF23534C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31776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F609CA-7DC9-3853-D817-CED0ED9FC46D}"/>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B41085BD-546D-7000-9E47-74C08A5071D3}"/>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61A8621C-0C44-58A7-BA1C-CE3537CE3009}"/>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6ABCDB53-0755-C33C-E5E2-8DC4F0DDA07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2820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99212-980A-0EBA-3602-2C35CA51D477}"/>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BAFEE689-AFE5-E422-ED12-1501A5C827F4}"/>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73FADC1B-A9BD-33C1-0977-224B669FEBBE}"/>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CF6DA839-A412-3055-4F64-0D38EA5068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29385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85A332EA-78AF-0B56-2BE0-ECC506FECA4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8370CAF-AAEE-E517-8E2A-B8743D7CC0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3C318EA2-B790-3DC3-D2AF-E9BC56B3488D}"/>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CF707282-AFE3-77C6-B125-13DDE12B86AC}"/>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C363F52D-42DA-7657-8422-B5AE78FCF48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234842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F628D6C-1F47-BDCB-9D47-40587A9D6F1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77E2BEB-C998-FAA3-64E9-441CEF27D7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66608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8D5ECEE-5137-C71A-5C04-5CA9619DC01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B723F78-A9D1-2667-DBEB-64605182EF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2336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D44152E-341E-2305-C419-2789E31F7D1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A09CF2B-94C4-BE07-3D9D-4762D6063DA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DE799847-6CDC-4DF1-6BE9-57C2EFF39ED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2E4055B-5F46-A586-9103-4AD892D47E0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89AD98-ED1A-5745-A333-6D375D889806}"/>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A8962BF-D7C2-E00C-12AF-6FDA7F5F9D08}"/>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EF579ABB-19DE-6526-7840-54DECC2FF6C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36BA516-9C57-7026-5873-B2A658D6D2F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35133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7E17B37A-6FDF-479C-DBAD-F1DBF4A45292}"/>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A14EB484-B1FB-9762-2AF6-0DE0AFD5DCB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045659E-A734-3DC3-18D7-9519172A07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58680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954040-20A2-158D-2A6D-0420772F4E97}"/>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BE5AD72-6708-3F0B-6EED-EF179BC58440}"/>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3B0E73A9-31E8-2FA5-2095-CD833D1F143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088C00D-B067-92F9-A41C-42C8EBED6A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88601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69FD84-0CAC-089C-7B2D-500ECA1855C1}"/>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DAC55C29-4CFE-9019-2EA5-C96991766099}"/>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C9F4198F-8CCC-8688-5ACB-BEE0DF9DF13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99A91933-CCE5-C14C-C3E4-F0D273E6F6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403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D65E86-0BDD-28CD-7D5B-BEC2B28B4E06}"/>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B82E5885-136D-A45C-63DF-4A771ED69695}"/>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8A8AA3AF-8F19-3F97-CC31-55F2AEC9BE69}"/>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7BA877C-2488-2AE1-89E4-86394C1DCD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01687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E6042-23B5-C1E7-4C46-F17DA10367EF}"/>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4D9E3BA-10A2-CDD9-A2F8-A5F4B2E42DEF}"/>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F188FEDE-14EC-2E3B-5E5F-84B2A0C77FD6}"/>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E79BE1F-6619-5628-95C3-83F18873E8A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69686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3389A-0189-4E6F-9A59-6F42757D2C12}"/>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C5EEDF25-B9D5-B7C8-D596-1C62ACC82261}"/>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3B45908A-EDBC-E2B5-6956-70582BC6EC1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B024C07-EA06-FDEF-832F-E752A10F84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1673500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C9162677-897E-40BE-8ECC-175E8E6499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purl.org/dc/dcmitype/"/>
    <ds:schemaRef ds:uri="27f64e36-29aa-44d5-a3e0-06242cad7d4d"/>
    <ds:schemaRef ds:uri="http://www.w3.org/XML/1998/namespace"/>
    <ds:schemaRef ds:uri="http://purl.org/dc/terms/"/>
    <ds:schemaRef ds:uri="http://schemas.microsoft.com/office/2006/documentManagement/types"/>
    <ds:schemaRef ds:uri="http://schemas.microsoft.com/office/2006/metadata/properties"/>
    <ds:schemaRef ds:uri="http://schemas.openxmlformats.org/package/2006/metadata/core-properties"/>
    <ds:schemaRef ds:uri="http://schemas.microsoft.com/office/infopath/2007/PartnerControls"/>
    <ds:schemaRef ds:uri="cd84cc96-e4f0-4e7f-873a-a508fb658c41"/>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994</Words>
  <Application>Microsoft Office PowerPoint</Application>
  <PresentationFormat>Affichage à l'écran (4:3)</PresentationFormat>
  <Paragraphs>72</Paragraphs>
  <Slides>23</Slides>
  <Notes>23</Notes>
  <HiddenSlides>0</HiddenSlides>
  <MMClips>0</MMClips>
  <ScaleCrop>false</ScaleCrop>
  <HeadingPairs>
    <vt:vector size="6" baseType="variant">
      <vt:variant>
        <vt:lpstr>Polices utilisées</vt:lpstr>
      </vt:variant>
      <vt:variant>
        <vt:i4>4</vt:i4>
      </vt:variant>
      <vt:variant>
        <vt:lpstr>Thème</vt:lpstr>
      </vt:variant>
      <vt:variant>
        <vt:i4>6</vt:i4>
      </vt:variant>
      <vt:variant>
        <vt:lpstr>Titres des diapositives</vt:lpstr>
      </vt:variant>
      <vt:variant>
        <vt:i4>23</vt:i4>
      </vt:variant>
    </vt:vector>
  </HeadingPairs>
  <TitlesOfParts>
    <vt:vector size="33" baseType="lpstr">
      <vt:lpstr>Arial</vt:lpstr>
      <vt:lpstr>Calibri</vt:lpstr>
      <vt:lpstr>Calibri Light</vt:lpstr>
      <vt:lpstr>Verdana</vt:lpstr>
      <vt:lpstr>Thème Office</vt:lpstr>
      <vt:lpstr>1_Thème Office</vt:lpstr>
      <vt:lpstr>2_Thème Office</vt:lpstr>
      <vt:lpstr>3_Thème Office</vt:lpstr>
      <vt:lpstr>7_Thème Office</vt:lpstr>
      <vt:lpstr>4_Thème Office</vt:lpstr>
      <vt:lpstr>74. Organiser les termes d’une somme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2026-01-21T10:19:15Z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