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3" r:id="rId5"/>
    <p:sldMasterId id="2147483662" r:id="rId6"/>
    <p:sldMasterId id="2147483666" r:id="rId7"/>
  </p:sldMasterIdLst>
  <p:notesMasterIdLst>
    <p:notesMasterId r:id="rId41"/>
  </p:notesMasterIdLst>
  <p:sldIdLst>
    <p:sldId id="256" r:id="rId8"/>
    <p:sldId id="305" r:id="rId9"/>
    <p:sldId id="322" r:id="rId10"/>
    <p:sldId id="340" r:id="rId11"/>
    <p:sldId id="323" r:id="rId12"/>
    <p:sldId id="342" r:id="rId13"/>
    <p:sldId id="324" r:id="rId14"/>
    <p:sldId id="341" r:id="rId15"/>
    <p:sldId id="313" r:id="rId16"/>
    <p:sldId id="343" r:id="rId17"/>
    <p:sldId id="325" r:id="rId18"/>
    <p:sldId id="327" r:id="rId19"/>
    <p:sldId id="326" r:id="rId20"/>
    <p:sldId id="328" r:id="rId21"/>
    <p:sldId id="329" r:id="rId22"/>
    <p:sldId id="330" r:id="rId23"/>
    <p:sldId id="331" r:id="rId24"/>
    <p:sldId id="332" r:id="rId25"/>
    <p:sldId id="333" r:id="rId26"/>
    <p:sldId id="334" r:id="rId27"/>
    <p:sldId id="345" r:id="rId28"/>
    <p:sldId id="336" r:id="rId29"/>
    <p:sldId id="346" r:id="rId30"/>
    <p:sldId id="337" r:id="rId31"/>
    <p:sldId id="338" r:id="rId32"/>
    <p:sldId id="339" r:id="rId33"/>
    <p:sldId id="285" r:id="rId34"/>
    <p:sldId id="309" r:id="rId35"/>
    <p:sldId id="311" r:id="rId36"/>
    <p:sldId id="312" r:id="rId37"/>
    <p:sldId id="298" r:id="rId38"/>
    <p:sldId id="344" r:id="rId39"/>
    <p:sldId id="287" r:id="rId40"/>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51BF5A0C-B0EB-839A-131C-955373972CF5}" name="LE BOT SANDRA" initials="SL" userId="S::SLEBOT@editions-hatier.fr::5fe4e071-d3f4-40df-970f-ee8fcf898346" providerId="AD"/>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2EACF4B5-B5D6-1F77-434B-4ACC816D40DA}" name="Caroline HACHE" initials="CH" userId="Caroline HACHE" providerId="None"/>
  <p188:author id="{4CF84EDD-95CE-3E5E-4B94-06DB52278683}" name="Christophe Dracos" initials="CD" userId="S::cri.dracos_outlook.fr#ext#@hachette.onmicrosoft.com::9a339485-cc17-450e-b56d-f2edc49cae5a" providerId="AD"/>
  <p188:author id="{3AE103E3-5B5D-9446-BE1D-82E47926AE64}" name="LEMAIRE LOUHANNE" initials="LL" userId="S::LLEMAIRE@editions-hatier.fr::a1b6b622-126c-424e-b556-9693f133b9e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 id="6" name="cri.dracos@outlook.fr" initials="c" lastIdx="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C4D1"/>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1F8459-C9B7-4345-80E5-43C78C6098F5}" v="1" dt="2026-01-18T12:32:45.627"/>
    <p1510:client id="{424333FB-3034-4C69-8DB2-DD71631DBEF6}" v="2" dt="2026-01-19T10:34:27.75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01" autoAdjust="0"/>
    <p:restoredTop sz="61017" autoAdjust="0"/>
  </p:normalViewPr>
  <p:slideViewPr>
    <p:cSldViewPr snapToGrid="0">
      <p:cViewPr varScale="1">
        <p:scale>
          <a:sx n="67" d="100"/>
          <a:sy n="67" d="100"/>
        </p:scale>
        <p:origin x="2016" y="72"/>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slide" Target="slides/slide27.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notesMaster" Target="notesMasters/notesMaster1.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56" Type="http://schemas.openxmlformats.org/officeDocument/2006/relationships/commentAuthors" Target="commentAuthors.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nous allons continuer le travail de comparaison</a:t>
            </a:r>
            <a:r>
              <a:rPr lang="fr-FR" i="1" baseline="0" dirty="0"/>
              <a:t> des fractions, mais cette fois les numérateurs et les dénominateurs sont différents.</a:t>
            </a: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dirty="0"/>
                  <a:t>Faire lire</a:t>
                </a:r>
                <a:r>
                  <a:rPr lang="fr-FR" i="0" baseline="0" dirty="0"/>
                  <a:t> les fractions à voix haute et demander aux élèves d’expliciter les similitudes, s’il y en a. → </a:t>
                </a:r>
                <a:r>
                  <a:rPr lang="fr-FR" i="1" baseline="0" dirty="0"/>
                  <a:t>Les deux fractions n’ont rien en commun. Les dénominateurs et les numérateurs sont différents.</a:t>
                </a:r>
                <a:endParaRPr lang="fr-FR" i="0" dirty="0"/>
              </a:p>
              <a:p>
                <a:pPr marL="0" lvl="0" indent="0" algn="l" rtl="0">
                  <a:spcBef>
                    <a:spcPts val="0"/>
                  </a:spcBef>
                  <a:spcAft>
                    <a:spcPts val="0"/>
                  </a:spcAft>
                  <a:buNone/>
                </a:pPr>
                <a:r>
                  <a:rPr lang="fr-FR" i="1" dirty="0"/>
                  <a:t>Nous ne pouvons donc pas appliquer les mêmes raisonnements que ceux utilisés lorsque</a:t>
                </a:r>
                <a:r>
                  <a:rPr lang="fr-FR" i="1" baseline="0" dirty="0"/>
                  <a:t> les dénominateurs sont les mêmes ou lorsque les numérateurs sont identiques. Nous allons utiliser les rectangles pour représenter chaque fraction.</a:t>
                </a:r>
              </a:p>
              <a:p>
                <a:pPr marL="0" lvl="0" indent="0" algn="l" rtl="0">
                  <a:spcBef>
                    <a:spcPts val="0"/>
                  </a:spcBef>
                  <a:spcAft>
                    <a:spcPts val="0"/>
                  </a:spcAft>
                  <a:buNone/>
                </a:pPr>
                <a:r>
                  <a:rPr lang="fr-FR" b="0" i="1" u="none" baseline="0" dirty="0"/>
                  <a:t>Quel rectangle devons-nous utiliser pour représenter la fraction cinq huitièmes</a:t>
                </a:r>
                <a:r>
                  <a:rPr lang="fr-FR" sz="1200" b="0" i="0" u="none" strike="noStrike" cap="none" dirty="0">
                    <a:solidFill>
                      <a:schemeClr val="dk1"/>
                    </a:solidFill>
                    <a:effectLst/>
                    <a:latin typeface="Calibri"/>
                    <a:ea typeface="Calibri"/>
                    <a:cs typeface="Calibri"/>
                    <a:sym typeface="Calibri"/>
                  </a:rPr>
                  <a:t> </a:t>
                </a:r>
                <a:r>
                  <a:rPr lang="fr-FR" b="0" i="1" u="none" baseline="0" dirty="0"/>
                  <a:t>? → Nous allons utiliser un rectangle partagé en huit parts égales car le dénominateur est égal à 8.</a:t>
                </a:r>
              </a:p>
              <a:p>
                <a:pPr marL="0" lvl="0" indent="0" algn="l" rtl="0">
                  <a:spcBef>
                    <a:spcPts val="0"/>
                  </a:spcBef>
                  <a:spcAft>
                    <a:spcPts val="0"/>
                  </a:spcAft>
                  <a:buNone/>
                </a:pPr>
                <a:endParaRPr lang="fr-FR" b="0" i="1" u="none" baseline="0" dirty="0"/>
              </a:p>
              <a:p>
                <a:pPr marL="0" lvl="0" indent="0" algn="l" rtl="0">
                  <a:spcBef>
                    <a:spcPts val="0"/>
                  </a:spcBef>
                  <a:spcAft>
                    <a:spcPts val="0"/>
                  </a:spcAft>
                  <a:buNone/>
                </a:pP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10</a:t>
            </a:fld>
            <a:endParaRPr/>
          </a:p>
        </p:txBody>
      </p:sp>
    </p:spTree>
    <p:extLst>
      <p:ext uri="{BB962C8B-B14F-4D97-AF65-F5344CB8AC3E}">
        <p14:creationId xmlns:p14="http://schemas.microsoft.com/office/powerpoint/2010/main" val="17449710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a:r>
                  <a:rPr lang="fr-FR" b="0" i="1" u="none" baseline="0" dirty="0"/>
                  <a:t>Ici, on a huit parts égales donc des huitièmes. Combien veut-on de huitièmes dans la fraction 5/8</a:t>
                </a:r>
                <a:r>
                  <a:rPr lang="fr-FR" sz="1200" b="0" i="0" u="none" strike="noStrike" cap="none" dirty="0">
                    <a:solidFill>
                      <a:schemeClr val="dk1"/>
                    </a:solidFill>
                    <a:effectLst/>
                    <a:latin typeface="Calibri"/>
                    <a:ea typeface="Calibri"/>
                    <a:cs typeface="Calibri"/>
                    <a:sym typeface="Calibri"/>
                  </a:rPr>
                  <a:t> </a:t>
                </a:r>
                <a:r>
                  <a:rPr lang="fr-FR" b="0" i="1" u="none" baseline="0" dirty="0"/>
                  <a:t>?</a:t>
                </a:r>
                <a:r>
                  <a:rPr lang="fr-FR" b="0" i="0" u="none" baseline="0" dirty="0"/>
                  <a:t> </a:t>
                </a:r>
                <a:r>
                  <a:rPr lang="fr-FR" b="0" i="1" u="none" baseline="0" dirty="0"/>
                  <a:t>→ cinq </a:t>
                </a:r>
                <a:r>
                  <a:rPr lang="fr-FR" b="0" i="0" u="none" baseline="0" dirty="0"/>
                  <a:t>(pointer le numérateur 5)</a:t>
                </a:r>
                <a:r>
                  <a:rPr lang="fr-FR" b="0" i="1" u="none" baseline="0" dirty="0"/>
                  <a:t>.</a:t>
                </a:r>
              </a:p>
              <a:p>
                <a:pPr marL="0"/>
                <a:endParaRPr lang="fr-FR" b="0" i="0" u="none" baseline="0" dirty="0"/>
              </a:p>
              <a:p>
                <a:pPr marL="0" lvl="0" indent="0" algn="l" rtl="0">
                  <a:spcBef>
                    <a:spcPts val="0"/>
                  </a:spcBef>
                  <a:spcAft>
                    <a:spcPts val="0"/>
                  </a:spcAft>
                  <a:buNone/>
                </a:pPr>
                <a:endParaRPr lang="fr-FR" i="0" baseline="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11</a:t>
            </a:fld>
            <a:endParaRPr/>
          </a:p>
        </p:txBody>
      </p:sp>
    </p:spTree>
    <p:extLst>
      <p:ext uri="{BB962C8B-B14F-4D97-AF65-F5344CB8AC3E}">
        <p14:creationId xmlns:p14="http://schemas.microsoft.com/office/powerpoint/2010/main" val="20087360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1" u="none" baseline="0" dirty="0"/>
                  <a:t>Quel rectangle devons-nous utiliser pour représenter la fraction trois quarts</a:t>
                </a:r>
                <a:r>
                  <a:rPr lang="fr-FR" sz="1200" b="0" i="0" u="none" strike="noStrike" cap="none" dirty="0">
                    <a:solidFill>
                      <a:schemeClr val="dk1"/>
                    </a:solidFill>
                    <a:effectLst/>
                    <a:latin typeface="Calibri"/>
                    <a:ea typeface="Calibri"/>
                    <a:cs typeface="Calibri"/>
                    <a:sym typeface="Calibri"/>
                  </a:rPr>
                  <a:t> </a:t>
                </a:r>
                <a:r>
                  <a:rPr lang="fr-FR" b="0" i="1" u="none" baseline="0" dirty="0"/>
                  <a:t>? → Nous allons utiliser le même rectangle, mais cette fois il est partagé en quatre parts égales car le dénominateur est égal à 4.</a:t>
                </a:r>
              </a:p>
              <a:p>
                <a:pPr marL="0"/>
                <a:endParaRPr lang="fr-FR" b="0" i="0" u="none" baseline="0" dirty="0"/>
              </a:p>
              <a:p>
                <a:pPr marL="0" lvl="0" indent="0" algn="l" rtl="0">
                  <a:spcBef>
                    <a:spcPts val="0"/>
                  </a:spcBef>
                  <a:spcAft>
                    <a:spcPts val="0"/>
                  </a:spcAft>
                  <a:buNone/>
                </a:pPr>
                <a:endParaRPr lang="fr-FR" i="0" baseline="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12</a:t>
            </a:fld>
            <a:endParaRPr/>
          </a:p>
        </p:txBody>
      </p:sp>
    </p:spTree>
    <p:extLst>
      <p:ext uri="{BB962C8B-B14F-4D97-AF65-F5344CB8AC3E}">
        <p14:creationId xmlns:p14="http://schemas.microsoft.com/office/powerpoint/2010/main" val="5761409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a:r>
                  <a:rPr lang="fr-FR" b="0" i="1" u="none" baseline="0" dirty="0"/>
                  <a:t>Dans la fraction trois quarts, on a quatre parts égales donc des quarts. Combien veut-on de quarts dans la fraction 3/4</a:t>
                </a:r>
                <a:r>
                  <a:rPr lang="fr-FR" sz="1200" b="0" i="0" u="none" strike="noStrike" cap="none" dirty="0">
                    <a:solidFill>
                      <a:schemeClr val="dk1"/>
                    </a:solidFill>
                    <a:effectLst/>
                    <a:latin typeface="Calibri"/>
                    <a:ea typeface="Calibri"/>
                    <a:cs typeface="Calibri"/>
                    <a:sym typeface="Calibri"/>
                  </a:rPr>
                  <a:t> </a:t>
                </a:r>
                <a:r>
                  <a:rPr lang="fr-FR" b="0" i="1" u="none" baseline="0" dirty="0"/>
                  <a:t>?</a:t>
                </a:r>
                <a:r>
                  <a:rPr lang="fr-FR" b="0" i="0" u="none" baseline="0" dirty="0"/>
                  <a:t> </a:t>
                </a:r>
                <a:r>
                  <a:rPr lang="fr-FR" b="0" i="1" u="none" baseline="0" dirty="0"/>
                  <a:t>→ Trois </a:t>
                </a:r>
                <a:r>
                  <a:rPr lang="fr-FR" b="0" i="0" u="none" baseline="0" dirty="0"/>
                  <a:t>(pointer le numérateur 3)</a:t>
                </a:r>
                <a:r>
                  <a:rPr lang="fr-FR" b="0" i="1" u="none" baseline="0" dirty="0"/>
                  <a:t>.</a:t>
                </a:r>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13</a:t>
            </a:fld>
            <a:endParaRPr/>
          </a:p>
        </p:txBody>
      </p:sp>
    </p:spTree>
    <p:extLst>
      <p:ext uri="{BB962C8B-B14F-4D97-AF65-F5344CB8AC3E}">
        <p14:creationId xmlns:p14="http://schemas.microsoft.com/office/powerpoint/2010/main" val="7302319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a:r>
                  <a:rPr lang="fr-FR" b="0" i="0" u="none" baseline="0" dirty="0"/>
                  <a:t>Faire comparer les représentations des fractions avec le même rectangle unité pour conclure que 5/8</a:t>
                </a:r>
                <a:r>
                  <a:rPr lang="fr-FR" sz="1200" b="0" i="0" u="none" strike="noStrike" cap="none" dirty="0">
                    <a:solidFill>
                      <a:schemeClr val="dk1"/>
                    </a:solidFill>
                    <a:effectLst/>
                    <a:latin typeface="Calibri"/>
                    <a:ea typeface="Calibri"/>
                    <a:cs typeface="Calibri"/>
                    <a:sym typeface="Calibri"/>
                  </a:rPr>
                  <a:t> </a:t>
                </a:r>
                <a:r>
                  <a:rPr lang="fr-FR" b="0" i="0" u="none" baseline="0" dirty="0"/>
                  <a:t>&lt;</a:t>
                </a:r>
                <a:r>
                  <a:rPr lang="fr-FR" sz="1200" b="0" i="0" u="none" strike="noStrike" cap="none" dirty="0">
                    <a:solidFill>
                      <a:schemeClr val="dk1"/>
                    </a:solidFill>
                    <a:effectLst/>
                    <a:latin typeface="Calibri"/>
                    <a:ea typeface="Calibri"/>
                    <a:cs typeface="Calibri"/>
                    <a:sym typeface="Calibri"/>
                  </a:rPr>
                  <a:t> </a:t>
                </a:r>
                <a:r>
                  <a:rPr lang="fr-FR" b="0" i="0" u="none" baseline="0" dirty="0"/>
                  <a:t>3/4.</a:t>
                </a:r>
                <a:r>
                  <a:rPr lang="fr-FR" sz="1200" b="0" dirty="0">
                    <a:effectLst/>
                    <a:ea typeface="Calibri" charset="0"/>
                    <a:cs typeface="Times New Roman" charset="0"/>
                  </a:rPr>
                  <a:t> </a:t>
                </a:r>
              </a:p>
              <a:p>
                <a:pPr marL="0" lvl="0" indent="0" algn="l" rtl="0">
                  <a:spcBef>
                    <a:spcPts val="0"/>
                  </a:spcBef>
                  <a:spcAft>
                    <a:spcPts val="0"/>
                  </a:spcAft>
                  <a:buNone/>
                </a:pPr>
                <a:r>
                  <a:rPr lang="fr-FR" i="1" baseline="0" dirty="0"/>
                  <a:t>On va essayer de retrouver le même résultat, mais en utilisant, comme dans la séance n°</a:t>
                </a:r>
                <a:r>
                  <a:rPr lang="fr-FR" sz="1200" b="0" i="0" u="none" strike="noStrike" cap="none" dirty="0">
                    <a:solidFill>
                      <a:schemeClr val="dk1"/>
                    </a:solidFill>
                    <a:effectLst/>
                    <a:latin typeface="Calibri"/>
                    <a:ea typeface="Calibri"/>
                    <a:cs typeface="Calibri"/>
                    <a:sym typeface="Calibri"/>
                  </a:rPr>
                  <a:t> </a:t>
                </a:r>
                <a:r>
                  <a:rPr lang="fr-FR" i="1" baseline="0" dirty="0"/>
                  <a:t>29, un rectangle unité qui contient les deux partages</a:t>
                </a:r>
                <a:r>
                  <a:rPr lang="fr-FR" sz="1200" b="0" i="0" u="none" strike="noStrike" cap="none" dirty="0">
                    <a:solidFill>
                      <a:schemeClr val="dk1"/>
                    </a:solidFill>
                    <a:effectLst/>
                    <a:latin typeface="Calibri"/>
                    <a:ea typeface="Calibri"/>
                    <a:cs typeface="Calibri"/>
                    <a:sym typeface="Calibri"/>
                  </a:rPr>
                  <a:t> </a:t>
                </a:r>
                <a:r>
                  <a:rPr lang="fr-FR" i="1" baseline="0" dirty="0"/>
                  <a:t>: en huitièmes et en quarts.</a:t>
                </a:r>
              </a:p>
              <a:p>
                <a:pPr marL="0" lvl="0" indent="0" algn="l" rtl="0">
                  <a:spcBef>
                    <a:spcPts val="0"/>
                  </a:spcBef>
                  <a:spcAft>
                    <a:spcPts val="0"/>
                  </a:spcAft>
                  <a:buNone/>
                </a:pPr>
                <a:endParaRPr lang="fr-FR" i="0" baseline="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14</a:t>
            </a:fld>
            <a:endParaRPr/>
          </a:p>
        </p:txBody>
      </p:sp>
    </p:spTree>
    <p:extLst>
      <p:ext uri="{BB962C8B-B14F-4D97-AF65-F5344CB8AC3E}">
        <p14:creationId xmlns:p14="http://schemas.microsoft.com/office/powerpoint/2010/main" val="20016460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a:r>
                  <a:rPr lang="fr-FR" i="1" baseline="0" dirty="0"/>
                  <a:t>On va superposer le rectangle unité partagé en huit parts égales sur celui partagé en quatre parts égales.</a:t>
                </a:r>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15</a:t>
            </a:fld>
            <a:endParaRPr/>
          </a:p>
        </p:txBody>
      </p:sp>
    </p:spTree>
    <p:extLst>
      <p:ext uri="{BB962C8B-B14F-4D97-AF65-F5344CB8AC3E}">
        <p14:creationId xmlns:p14="http://schemas.microsoft.com/office/powerpoint/2010/main" val="16573434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a:r>
                  <a:rPr lang="fr-FR" i="1" baseline="0" dirty="0"/>
                  <a:t>Ici, on voit bien que la fraction trois quarts est plus grande que la fraction cinq huitièmes.</a:t>
                </a:r>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16</a:t>
            </a:fld>
            <a:endParaRPr/>
          </a:p>
        </p:txBody>
      </p:sp>
    </p:spTree>
    <p:extLst>
      <p:ext uri="{BB962C8B-B14F-4D97-AF65-F5344CB8AC3E}">
        <p14:creationId xmlns:p14="http://schemas.microsoft.com/office/powerpoint/2010/main" val="8148813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a:r>
                  <a:rPr lang="fr-FR" i="1" baseline="0" dirty="0"/>
                  <a:t>Le rectangle unité est partagé en quatre parts égales </a:t>
                </a:r>
                <a:r>
                  <a:rPr lang="fr-FR" i="0" baseline="0" dirty="0"/>
                  <a:t>(les pointer en les dénombrant), </a:t>
                </a:r>
                <a:r>
                  <a:rPr lang="fr-FR" i="1" baseline="0" dirty="0"/>
                  <a:t>on peut les repérer avec les traits en gras. Et ce même rectangle unité est partagé en huit parts égales </a:t>
                </a:r>
                <a:r>
                  <a:rPr lang="fr-FR" i="0" baseline="0" dirty="0"/>
                  <a:t>(les pointer en les dénombrant),</a:t>
                </a:r>
                <a:r>
                  <a:rPr lang="fr-FR" i="1" baseline="0" dirty="0"/>
                  <a:t> on peut les repérer avec les traits en pointillés et les traits en gras. Ces traits en gras servent pour les deux partages. Il faudra bien repérer les deux partages sur chaque rectangle.</a:t>
                </a:r>
              </a:p>
              <a:p>
                <a:pPr marL="0"/>
                <a:r>
                  <a:rPr lang="fr-FR" i="1" baseline="0" dirty="0"/>
                  <a:t>On voit bien sur ce rectangle que la fraction trois quarts (hachurée en bleu) est plus grande que la fraction cinq huitièmes (coloriée en gris), puisque lorsqu’on superpose les deux parties coloriées, celle qui est hachurée en bleu est plus grande. La représentation de la fraction trois quarts est plus grande que celle de cinq huitièmes sur le même rectangle unité.</a:t>
                </a:r>
              </a:p>
              <a:p>
                <a:pPr marL="0"/>
                <a:r>
                  <a:rPr lang="fr-FR" i="1" baseline="0" dirty="0"/>
                  <a:t>On voit aussi que trois quarts, c’est pareil que six huitièmes et cinq huitièmes est bien plus petit que six huitièmes.</a:t>
                </a:r>
              </a:p>
              <a:p>
                <a:pPr marL="0"/>
                <a:r>
                  <a:rPr lang="fr-FR" i="0" baseline="0" dirty="0"/>
                  <a:t>Compléter les pointillés.</a:t>
                </a:r>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17</a:t>
            </a:fld>
            <a:endParaRPr/>
          </a:p>
        </p:txBody>
      </p:sp>
    </p:spTree>
    <p:extLst>
      <p:ext uri="{BB962C8B-B14F-4D97-AF65-F5344CB8AC3E}">
        <p14:creationId xmlns:p14="http://schemas.microsoft.com/office/powerpoint/2010/main" val="9730883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a:r>
                  <a:rPr lang="fr-FR" i="1" baseline="0" dirty="0"/>
                  <a:t>Maintenant, c’est à vous d’utiliser le rectangle unité pour comparer les deux fractions qui sont données. Attention, il faut bien repérer les deux partages sur le même rectangle.</a:t>
                </a:r>
              </a:p>
              <a:p>
                <a:pPr marL="0"/>
                <a:r>
                  <a:rPr lang="fr-FR" sz="1200" dirty="0">
                    <a:effectLst/>
                    <a:ea typeface="Calibri" charset="0"/>
                    <a:cs typeface="Times New Roman" charset="0"/>
                  </a:rPr>
                  <a:t>Traiter</a:t>
                </a:r>
                <a:r>
                  <a:rPr lang="fr-FR" sz="1200" baseline="0" dirty="0">
                    <a:effectLst/>
                    <a:ea typeface="Calibri" charset="0"/>
                    <a:cs typeface="Times New Roman" charset="0"/>
                  </a:rPr>
                  <a:t> les items l’un après l’autre. </a:t>
                </a:r>
                <a:r>
                  <a:rPr lang="fr-FR" sz="1200" dirty="0">
                    <a:effectLst/>
                    <a:ea typeface="Calibri" charset="0"/>
                    <a:cs typeface="Times New Roman" charset="0"/>
                  </a:rPr>
                  <a:t>Faire verbaliser les deux partages du rectangle unité (ici en quarts et en huitièmes).</a:t>
                </a:r>
                <a:endParaRPr lang="fr-FR" i="1" baseline="0" dirty="0"/>
              </a:p>
              <a:p>
                <a:pPr marL="0" lvl="0" indent="0" algn="l" rtl="0">
                  <a:spcBef>
                    <a:spcPts val="0"/>
                  </a:spcBef>
                  <a:spcAft>
                    <a:spcPts val="0"/>
                  </a:spcAft>
                  <a:buNone/>
                </a:pPr>
                <a:r>
                  <a:rPr lang="fr-FR" b="1" i="0" baseline="0" dirty="0"/>
                  <a:t>Distribuer la fiche photocopiable n°</a:t>
                </a:r>
                <a:r>
                  <a:rPr lang="fr-FR" sz="1200" b="1" i="0" u="none" strike="noStrike" cap="none" dirty="0">
                    <a:solidFill>
                      <a:schemeClr val="dk1"/>
                    </a:solidFill>
                    <a:effectLst/>
                    <a:latin typeface="Calibri"/>
                    <a:ea typeface="Calibri"/>
                    <a:cs typeface="Calibri"/>
                    <a:sym typeface="Calibri"/>
                  </a:rPr>
                  <a:t> </a:t>
                </a:r>
                <a:r>
                  <a:rPr lang="fr-FR" b="1" i="0" baseline="0" dirty="0"/>
                  <a:t>72A</a:t>
                </a:r>
                <a:r>
                  <a:rPr lang="fr-FR" i="0" baseline="0" dirty="0"/>
                  <a:t>. Laisser quelques minutes de travail individuel. Circuler pour aider les élèves.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t>Interroger un élève et suivre ses instructions pour colorier trois quarts d’une couleur et quatre huitièmes d’une autre couleur, puis, engager une réflexion pour comparer les deux fractions à partir de leur représentation.</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t>Réponse attendue</a:t>
                </a:r>
                <a:r>
                  <a:rPr lang="fr-FR" sz="1200" b="0" i="0" u="none" strike="noStrike" cap="none" dirty="0">
                    <a:solidFill>
                      <a:schemeClr val="dk1"/>
                    </a:solidFill>
                    <a:effectLst/>
                    <a:latin typeface="Calibri"/>
                    <a:ea typeface="Calibri"/>
                    <a:cs typeface="Calibri"/>
                    <a:sym typeface="Calibri"/>
                  </a:rPr>
                  <a:t> </a:t>
                </a:r>
                <a:r>
                  <a:rPr lang="fr-FR" b="0" i="0" baseline="0" dirty="0"/>
                  <a:t>: 3/4</a:t>
                </a:r>
                <a:r>
                  <a:rPr lang="fr-FR" sz="1200" b="0" i="0" u="none" strike="noStrike" cap="none" dirty="0">
                    <a:solidFill>
                      <a:schemeClr val="dk1"/>
                    </a:solidFill>
                    <a:effectLst/>
                    <a:latin typeface="Calibri"/>
                    <a:ea typeface="Calibri"/>
                    <a:cs typeface="Calibri"/>
                    <a:sym typeface="Calibri"/>
                  </a:rPr>
                  <a:t> </a:t>
                </a:r>
                <a:r>
                  <a:rPr lang="fr-FR" b="0" i="0" baseline="0" dirty="0"/>
                  <a:t>&gt;</a:t>
                </a:r>
                <a:r>
                  <a:rPr lang="fr-FR" sz="1200" b="0" i="0" u="none" strike="noStrike" cap="none" dirty="0">
                    <a:solidFill>
                      <a:schemeClr val="dk1"/>
                    </a:solidFill>
                    <a:effectLst/>
                    <a:latin typeface="Calibri"/>
                    <a:ea typeface="Calibri"/>
                    <a:cs typeface="Calibri"/>
                    <a:sym typeface="Calibri"/>
                  </a:rPr>
                  <a:t> </a:t>
                </a:r>
                <a:r>
                  <a:rPr lang="fr-FR" b="0" i="0" baseline="0" dirty="0"/>
                  <a:t>4/8.</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dirty="0"/>
                  <a:t>Compléter les pointillés.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0" i="1" u="none" strike="noStrike" cap="none" dirty="0">
                    <a:solidFill>
                      <a:schemeClr val="dk1"/>
                    </a:solidFill>
                    <a:effectLst/>
                    <a:latin typeface="Calibri"/>
                    <a:ea typeface="Calibri"/>
                    <a:cs typeface="Calibri"/>
                    <a:sym typeface="Calibri"/>
                  </a:rPr>
                  <a:t>On a vu dans l'exemple précédent que trois quarts, c’est pareil que six huitièmes </a:t>
                </a:r>
                <a:r>
                  <a:rPr lang="fr-FR" sz="1200" b="0" i="0" u="none" strike="noStrike" cap="none" dirty="0">
                    <a:solidFill>
                      <a:schemeClr val="dk1"/>
                    </a:solidFill>
                    <a:effectLst/>
                    <a:latin typeface="Calibri"/>
                    <a:ea typeface="Calibri"/>
                    <a:cs typeface="Calibri"/>
                    <a:sym typeface="Calibri"/>
                  </a:rPr>
                  <a:t>(écrire 6/8 … 4/8 sous les fractions affichées au tableau) </a:t>
                </a:r>
                <a:r>
                  <a:rPr lang="fr-FR" sz="1200" b="0" i="1" u="none" strike="noStrike" cap="none" dirty="0">
                    <a:solidFill>
                      <a:schemeClr val="dk1"/>
                    </a:solidFill>
                    <a:effectLst/>
                    <a:latin typeface="Calibri"/>
                    <a:ea typeface="Calibri"/>
                    <a:cs typeface="Calibri"/>
                    <a:sym typeface="Calibri"/>
                  </a:rPr>
                  <a:t>et six huitièmes est plus grand que quatre huitièmes</a:t>
                </a:r>
                <a:r>
                  <a:rPr lang="fr-FR" sz="1200" b="0" i="0" u="none" strike="noStrike" cap="none" dirty="0">
                    <a:solidFill>
                      <a:schemeClr val="dk1"/>
                    </a:solidFill>
                    <a:effectLst/>
                    <a:latin typeface="Calibri"/>
                    <a:ea typeface="Calibri"/>
                    <a:cs typeface="Calibri"/>
                    <a:sym typeface="Calibri"/>
                  </a:rPr>
                  <a:t>. Compléter les pointillés que vous venez d’écrire.​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dirty="0"/>
                  <a:t>On peut donc aussi remplacer une fraction par une autre qui est équivalente pour avoir les mêmes dénominateurs parce qu’on sait comparer deux fractions de même dénominateur. </a:t>
                </a:r>
                <a:endParaRPr lang="fr-FR" i="1" u="sng" baseline="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18</a:t>
            </a:fld>
            <a:endParaRPr/>
          </a:p>
        </p:txBody>
      </p:sp>
    </p:spTree>
    <p:extLst>
      <p:ext uri="{BB962C8B-B14F-4D97-AF65-F5344CB8AC3E}">
        <p14:creationId xmlns:p14="http://schemas.microsoft.com/office/powerpoint/2010/main" val="18159349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a:r>
                  <a:rPr lang="fr-FR" i="0" baseline="0" dirty="0"/>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t>Réponse attendue</a:t>
                </a:r>
                <a:r>
                  <a:rPr lang="fr-FR" sz="1200" b="0" i="0" u="none" strike="noStrike" cap="none" dirty="0">
                    <a:solidFill>
                      <a:schemeClr val="dk1"/>
                    </a:solidFill>
                    <a:effectLst/>
                    <a:latin typeface="Calibri"/>
                    <a:ea typeface="Calibri"/>
                    <a:cs typeface="Calibri"/>
                    <a:sym typeface="Calibri"/>
                  </a:rPr>
                  <a:t> </a:t>
                </a:r>
                <a:r>
                  <a:rPr lang="fr-FR" b="0" i="0" baseline="0" dirty="0"/>
                  <a:t>: 1/3</a:t>
                </a:r>
                <a:r>
                  <a:rPr lang="fr-FR" sz="1200" b="0" i="0" u="none" strike="noStrike" cap="none" dirty="0">
                    <a:solidFill>
                      <a:schemeClr val="dk1"/>
                    </a:solidFill>
                    <a:effectLst/>
                    <a:latin typeface="Calibri"/>
                    <a:ea typeface="Calibri"/>
                    <a:cs typeface="Calibri"/>
                    <a:sym typeface="Calibri"/>
                  </a:rPr>
                  <a:t> </a:t>
                </a:r>
                <a:r>
                  <a:rPr lang="fr-FR" b="0" i="0" baseline="0" dirty="0"/>
                  <a:t>&lt;</a:t>
                </a:r>
                <a:r>
                  <a:rPr lang="fr-FR" sz="1200" b="0" i="0" u="none" strike="noStrike" cap="none" dirty="0">
                    <a:solidFill>
                      <a:schemeClr val="dk1"/>
                    </a:solidFill>
                    <a:effectLst/>
                    <a:latin typeface="Calibri"/>
                    <a:ea typeface="Calibri"/>
                    <a:cs typeface="Calibri"/>
                    <a:sym typeface="Calibri"/>
                  </a:rPr>
                  <a:t> </a:t>
                </a:r>
                <a:r>
                  <a:rPr lang="fr-FR" b="0" i="0" baseline="0" dirty="0"/>
                  <a:t>3/6.</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dirty="0"/>
                  <a:t>On voit aussi que </a:t>
                </a:r>
                <a:r>
                  <a:rPr lang="fr-FR" b="0" i="1" baseline="0" dirty="0"/>
                  <a:t>un tiers</a:t>
                </a:r>
                <a:r>
                  <a:rPr lang="fr-FR" i="1" baseline="0" dirty="0"/>
                  <a:t>, c’est pareil que </a:t>
                </a:r>
                <a:r>
                  <a:rPr lang="fr-FR" b="0" i="1" baseline="0" dirty="0"/>
                  <a:t>deux sixièmes </a:t>
                </a:r>
                <a:r>
                  <a:rPr lang="fr-FR" b="0" i="0" baseline="0" dirty="0"/>
                  <a:t>(é</a:t>
                </a:r>
                <a:r>
                  <a:rPr lang="fr-FR" i="0" baseline="0" dirty="0"/>
                  <a:t>crire 2/6 … 3/6 sous les fractions affichées au tableau) </a:t>
                </a:r>
                <a:r>
                  <a:rPr lang="fr-FR" i="1" baseline="0" dirty="0"/>
                  <a:t>et </a:t>
                </a:r>
                <a:r>
                  <a:rPr lang="fr-FR" b="0" i="1" baseline="0" dirty="0"/>
                  <a:t>deux sixièmes </a:t>
                </a:r>
                <a:r>
                  <a:rPr lang="fr-FR" i="1" baseline="0" dirty="0"/>
                  <a:t>est plus petit que </a:t>
                </a:r>
                <a:r>
                  <a:rPr lang="fr-FR" b="0" i="1" baseline="0" dirty="0"/>
                  <a:t>trois sixièmes</a:t>
                </a:r>
                <a:r>
                  <a:rPr lang="fr-FR" i="1" baseline="0" dirty="0"/>
                  <a:t>. </a:t>
                </a:r>
                <a:endParaRPr lang="fr-FR" i="0" baseline="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19</a:t>
            </a:fld>
            <a:endParaRPr/>
          </a:p>
        </p:txBody>
      </p:sp>
    </p:spTree>
    <p:extLst>
      <p:ext uri="{BB962C8B-B14F-4D97-AF65-F5344CB8AC3E}">
        <p14:creationId xmlns:p14="http://schemas.microsoft.com/office/powerpoint/2010/main" val="14246834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dirty="0"/>
                  <a:t>Lire et expliciter</a:t>
                </a:r>
                <a:r>
                  <a:rPr lang="fr-FR" i="0" baseline="0" dirty="0"/>
                  <a:t> la consigne.</a:t>
                </a:r>
                <a:endParaRPr i="1"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a:t>
            </a:fld>
            <a:endParaRPr/>
          </a:p>
        </p:txBody>
      </p:sp>
    </p:spTree>
    <p:extLst>
      <p:ext uri="{BB962C8B-B14F-4D97-AF65-F5344CB8AC3E}">
        <p14:creationId xmlns:p14="http://schemas.microsoft.com/office/powerpoint/2010/main" val="13131323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t>Réponse attendue</a:t>
                </a:r>
                <a:r>
                  <a:rPr lang="fr-FR" sz="1200" b="0" i="0" u="none" strike="noStrike" cap="none" dirty="0">
                    <a:solidFill>
                      <a:schemeClr val="dk1"/>
                    </a:solidFill>
                    <a:effectLst/>
                    <a:latin typeface="Calibri"/>
                    <a:ea typeface="Calibri"/>
                    <a:cs typeface="Calibri"/>
                    <a:sym typeface="Calibri"/>
                  </a:rPr>
                  <a:t> </a:t>
                </a:r>
                <a:r>
                  <a:rPr lang="fr-FR" b="0" i="0" baseline="0" dirty="0"/>
                  <a:t>: 2/10</a:t>
                </a:r>
                <a:r>
                  <a:rPr lang="fr-FR" sz="1200" b="0" i="0" u="none" strike="noStrike" cap="none" dirty="0">
                    <a:solidFill>
                      <a:schemeClr val="dk1"/>
                    </a:solidFill>
                    <a:effectLst/>
                    <a:latin typeface="Calibri"/>
                    <a:ea typeface="Calibri"/>
                    <a:cs typeface="Calibri"/>
                    <a:sym typeface="Calibri"/>
                  </a:rPr>
                  <a:t> </a:t>
                </a:r>
                <a:r>
                  <a:rPr lang="fr-FR" b="0" i="0" baseline="0" dirty="0"/>
                  <a:t>&lt;</a:t>
                </a:r>
                <a:r>
                  <a:rPr lang="fr-FR" sz="1200" b="0" i="0" u="none" strike="noStrike" cap="none" dirty="0">
                    <a:solidFill>
                      <a:schemeClr val="dk1"/>
                    </a:solidFill>
                    <a:effectLst/>
                    <a:latin typeface="Calibri"/>
                    <a:ea typeface="Calibri"/>
                    <a:cs typeface="Calibri"/>
                    <a:sym typeface="Calibri"/>
                  </a:rPr>
                  <a:t> </a:t>
                </a:r>
                <a:r>
                  <a:rPr lang="fr-FR" b="0" i="0" baseline="0" dirty="0"/>
                  <a:t>3/5.</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dirty="0"/>
                  <a:t>On voit aussi que </a:t>
                </a:r>
                <a:r>
                  <a:rPr lang="fr-FR" b="0" i="1" baseline="0" dirty="0"/>
                  <a:t>trois cinquièmes c’est pareil que six dixièmes </a:t>
                </a:r>
                <a:r>
                  <a:rPr lang="fr-FR" b="0" i="0" baseline="0" dirty="0"/>
                  <a:t>(é</a:t>
                </a:r>
                <a:r>
                  <a:rPr lang="fr-FR" i="0" baseline="0" dirty="0"/>
                  <a:t>crire 2/10 … 6/10 sous les fractions affichées au tableau) </a:t>
                </a:r>
                <a:r>
                  <a:rPr lang="fr-FR" i="1" baseline="0" dirty="0"/>
                  <a:t>et </a:t>
                </a:r>
                <a:r>
                  <a:rPr lang="fr-FR" b="0" i="1" baseline="0" dirty="0"/>
                  <a:t>deux dixièmes </a:t>
                </a:r>
                <a:r>
                  <a:rPr lang="fr-FR" i="1" baseline="0" dirty="0"/>
                  <a:t>est plus petit que </a:t>
                </a:r>
                <a:r>
                  <a:rPr lang="fr-FR" b="0" i="1" baseline="0" dirty="0"/>
                  <a:t>six dixièmes</a:t>
                </a:r>
                <a:r>
                  <a:rPr lang="fr-FR" i="1" baseline="0" dirty="0"/>
                  <a:t>.</a:t>
                </a:r>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20</a:t>
            </a:fld>
            <a:endParaRPr/>
          </a:p>
        </p:txBody>
      </p:sp>
    </p:spTree>
    <p:extLst>
      <p:ext uri="{BB962C8B-B14F-4D97-AF65-F5344CB8AC3E}">
        <p14:creationId xmlns:p14="http://schemas.microsoft.com/office/powerpoint/2010/main" val="9476005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t>Réponse attendue</a:t>
                </a:r>
                <a:r>
                  <a:rPr lang="fr-FR" sz="1200" b="0" i="0" u="none" strike="noStrike" cap="none" dirty="0">
                    <a:solidFill>
                      <a:schemeClr val="dk1"/>
                    </a:solidFill>
                    <a:effectLst/>
                    <a:latin typeface="Calibri"/>
                    <a:ea typeface="Calibri"/>
                    <a:cs typeface="Calibri"/>
                    <a:sym typeface="Calibri"/>
                  </a:rPr>
                  <a:t> </a:t>
                </a:r>
                <a:r>
                  <a:rPr lang="fr-FR" b="0" i="0" baseline="0" dirty="0"/>
                  <a:t>: 5/6</a:t>
                </a:r>
                <a:r>
                  <a:rPr lang="fr-FR" sz="1200" b="0" i="0" u="none" strike="noStrike" cap="none" dirty="0">
                    <a:solidFill>
                      <a:schemeClr val="dk1"/>
                    </a:solidFill>
                    <a:effectLst/>
                    <a:latin typeface="Calibri"/>
                    <a:ea typeface="Calibri"/>
                    <a:cs typeface="Calibri"/>
                    <a:sym typeface="Calibri"/>
                  </a:rPr>
                  <a:t> </a:t>
                </a:r>
                <a:r>
                  <a:rPr lang="fr-FR" b="0" i="0" baseline="0" dirty="0"/>
                  <a:t>&gt;</a:t>
                </a:r>
                <a:r>
                  <a:rPr lang="fr-FR" sz="1200" b="0" i="0" u="none" strike="noStrike" cap="none" dirty="0">
                    <a:solidFill>
                      <a:schemeClr val="dk1"/>
                    </a:solidFill>
                    <a:effectLst/>
                    <a:latin typeface="Calibri"/>
                    <a:ea typeface="Calibri"/>
                    <a:cs typeface="Calibri"/>
                    <a:sym typeface="Calibri"/>
                  </a:rPr>
                  <a:t> </a:t>
                </a:r>
                <a:r>
                  <a:rPr lang="fr-FR" b="0" i="0" baseline="0" dirty="0"/>
                  <a:t>7/12.</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dirty="0"/>
                  <a:t>On voit aussi que </a:t>
                </a:r>
                <a:r>
                  <a:rPr lang="fr-FR" b="0" i="1" baseline="0" dirty="0"/>
                  <a:t>cinq sixièmes c’est pareil que dix douzièmes </a:t>
                </a:r>
                <a:r>
                  <a:rPr lang="fr-FR" b="0" i="0" baseline="0" dirty="0"/>
                  <a:t>(é</a:t>
                </a:r>
                <a:r>
                  <a:rPr lang="fr-FR" i="0" baseline="0" dirty="0"/>
                  <a:t>crire 10/12 … 7/12 sous les fractions affichées au tableau) </a:t>
                </a:r>
                <a:r>
                  <a:rPr lang="fr-FR" i="1" baseline="0" dirty="0"/>
                  <a:t>et </a:t>
                </a:r>
                <a:r>
                  <a:rPr lang="fr-FR" b="0" i="1" baseline="0" dirty="0"/>
                  <a:t>dix douzièmes </a:t>
                </a:r>
                <a:r>
                  <a:rPr lang="fr-FR" i="1" baseline="0" dirty="0"/>
                  <a:t>est plus grand que </a:t>
                </a:r>
                <a:r>
                  <a:rPr lang="fr-FR" b="0" i="1" baseline="0" dirty="0"/>
                  <a:t>sept douzièmes</a:t>
                </a:r>
                <a:r>
                  <a:rPr lang="fr-FR" i="1" baseline="0" dirty="0"/>
                  <a: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b="0" i="0" baseline="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21</a:t>
            </a:fld>
            <a:endParaRPr/>
          </a:p>
        </p:txBody>
      </p:sp>
    </p:spTree>
    <p:extLst>
      <p:ext uri="{BB962C8B-B14F-4D97-AF65-F5344CB8AC3E}">
        <p14:creationId xmlns:p14="http://schemas.microsoft.com/office/powerpoint/2010/main" val="20651019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1" baseline="0" dirty="0">
                    <a:latin typeface="Calibri" charset="0"/>
                    <a:ea typeface="Calibri" charset="0"/>
                    <a:cs typeface="Calibri" charset="0"/>
                  </a:rPr>
                  <a:t>À partir de maintenant</a:t>
                </a:r>
                <a:r>
                  <a:rPr lang="fr-FR" b="0" i="1" u="none" baseline="0" dirty="0">
                    <a:latin typeface="Calibri" charset="0"/>
                    <a:ea typeface="Calibri" charset="0"/>
                    <a:cs typeface="Calibri" charset="0"/>
                  </a:rPr>
                  <a:t>, vous n’êtes plus obligés d’utiliser les rectangles pour comparer deux fractions mais c’est toujours possible </a:t>
                </a:r>
                <a:r>
                  <a:rPr lang="fr-FR" b="0" i="1" u="none" strike="noStrike" baseline="0" dirty="0">
                    <a:latin typeface="Calibri" charset="0"/>
                    <a:ea typeface="Calibri" charset="0"/>
                    <a:cs typeface="Calibri" charset="0"/>
                  </a:rPr>
                  <a:t>pour vérifier nos résultats</a:t>
                </a:r>
                <a:r>
                  <a:rPr lang="fr-FR" b="0" i="1" u="none" baseline="0" dirty="0">
                    <a:latin typeface="Calibri" charset="0"/>
                    <a:ea typeface="Calibri" charset="0"/>
                    <a:cs typeface="Calibri" charset="0"/>
                  </a:rPr>
                  <a:t>. </a:t>
                </a:r>
                <a:r>
                  <a:rPr lang="fr-FR" b="0" i="0" baseline="0" dirty="0">
                    <a:latin typeface="Calibri" charset="0"/>
                    <a:ea typeface="Calibri" charset="0"/>
                    <a:cs typeface="Calibri" charset="0"/>
                  </a:rPr>
                  <a:t>En différenciation ou pour vérifier lors de la correction, distribuer les rectangles de la fiche photocopiable n°</a:t>
                </a:r>
                <a:r>
                  <a:rPr lang="fr-FR" sz="1200" b="0" i="0" u="none" strike="noStrike" cap="none" dirty="0">
                    <a:solidFill>
                      <a:schemeClr val="dk1"/>
                    </a:solidFill>
                    <a:effectLst/>
                    <a:latin typeface="Calibri"/>
                    <a:ea typeface="Calibri"/>
                    <a:cs typeface="Calibri"/>
                    <a:sym typeface="Calibri"/>
                  </a:rPr>
                  <a:t> </a:t>
                </a:r>
                <a:r>
                  <a:rPr lang="fr-FR" b="0" i="0" baseline="0" dirty="0">
                    <a:latin typeface="Calibri" charset="0"/>
                    <a:ea typeface="Calibri" charset="0"/>
                    <a:cs typeface="Calibri" charset="0"/>
                  </a:rPr>
                  <a:t>72B. </a:t>
                </a:r>
                <a:endParaRPr lang="fr-FR" i="0" baseline="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22</a:t>
            </a:fld>
            <a:endParaRPr/>
          </a:p>
        </p:txBody>
      </p:sp>
    </p:spTree>
    <p:extLst>
      <p:ext uri="{BB962C8B-B14F-4D97-AF65-F5344CB8AC3E}">
        <p14:creationId xmlns:p14="http://schemas.microsoft.com/office/powerpoint/2010/main" val="18723475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a:extLst>
            <a:ext uri="{FF2B5EF4-FFF2-40B4-BE49-F238E27FC236}">
              <a16:creationId xmlns:a16="http://schemas.microsoft.com/office/drawing/2014/main" id="{91321A82-66FC-ED81-8CB2-84D5976AB512}"/>
            </a:ext>
          </a:extLst>
        </p:cNvPr>
        <p:cNvGrpSpPr/>
        <p:nvPr/>
      </p:nvGrpSpPr>
      <p:grpSpPr>
        <a:xfrm>
          <a:off x="0" y="0"/>
          <a:ext cx="0" cy="0"/>
          <a:chOff x="0" y="0"/>
          <a:chExt cx="0" cy="0"/>
        </a:xfrm>
      </p:grpSpPr>
      <p:sp>
        <p:nvSpPr>
          <p:cNvPr id="112" name="Google Shape;112;p2:notes">
            <a:extLst>
              <a:ext uri="{FF2B5EF4-FFF2-40B4-BE49-F238E27FC236}">
                <a16:creationId xmlns:a16="http://schemas.microsoft.com/office/drawing/2014/main" id="{75C954CB-B414-4172-CA69-354811AB6C2B}"/>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2:notes">
            <a:extLst>
              <a:ext uri="{FF2B5EF4-FFF2-40B4-BE49-F238E27FC236}">
                <a16:creationId xmlns:a16="http://schemas.microsoft.com/office/drawing/2014/main" id="{0CFB9F76-BB89-6E0F-F91B-C9392AD3DD17}"/>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1" baseline="0" dirty="0">
                <a:latin typeface="Calibri" charset="0"/>
                <a:ea typeface="Calibri" charset="0"/>
                <a:cs typeface="Calibri" charset="0"/>
              </a:rPr>
              <a:t>Vous pouvez remplacer une fraction pour que les deux fractions aient le même dénominateur.</a:t>
            </a:r>
            <a:r>
              <a:rPr lang="fr-FR" b="1" i="1" baseline="0" dirty="0">
                <a:latin typeface="Calibri" charset="0"/>
                <a:ea typeface="Calibri" charset="0"/>
                <a:cs typeface="Calibri" charset="0"/>
              </a:rPr>
              <a:t> </a:t>
            </a:r>
            <a:r>
              <a:rPr lang="fr-FR" b="0" i="1" baseline="0" dirty="0">
                <a:latin typeface="Calibri" charset="0"/>
                <a:ea typeface="Calibri" charset="0"/>
                <a:cs typeface="Calibri" charset="0"/>
              </a:rPr>
              <a:t>On vient de voir que cinq sixièmes, c’est pareil que combien de douzièmes ? → Dix douzièmes. </a:t>
            </a:r>
            <a:endParaRPr lang="fr-FR" b="0" i="0" baseline="0" dirty="0">
              <a:latin typeface="Calibri" charset="0"/>
              <a:ea typeface="Calibri" charset="0"/>
              <a:cs typeface="Calibri"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dirty="0">
                <a:latin typeface="Calibri" charset="0"/>
                <a:ea typeface="Calibri" charset="0"/>
                <a:cs typeface="Calibri" charset="0"/>
              </a:rPr>
              <a:t>Les élèves recopient les deux fractions sur leur ardoise et complètent avec le signe de comparaison approprié. Puis, ils lèvent l’ardoise. Valider d’un signe discret.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dirty="0">
                <a:latin typeface="Calibri" charset="0"/>
                <a:ea typeface="Calibri" charset="0"/>
                <a:cs typeface="Calibri" charset="0"/>
              </a:rPr>
              <a:t>Corriger collectivement en écrivant la ou les propositions des élèves sous les pointillés. Puis, insister sur la nécessité de vérifier la ou les propositions en utilisant un rectangle unité adapté. </a:t>
            </a:r>
            <a:r>
              <a:rPr lang="fr-FR" b="0" i="1" baseline="0" dirty="0">
                <a:latin typeface="Calibri" charset="0"/>
                <a:ea typeface="Calibri" charset="0"/>
                <a:cs typeface="Calibri" charset="0"/>
              </a:rPr>
              <a:t>On va utiliser le rectangle qui est partagé en six et en douze parts égales.</a:t>
            </a:r>
            <a:endParaRPr lang="fr-FR" i="0" baseline="0" dirty="0"/>
          </a:p>
        </p:txBody>
      </p:sp>
      <p:sp>
        <p:nvSpPr>
          <p:cNvPr id="114" name="Google Shape;114;p2:notes">
            <a:extLst>
              <a:ext uri="{FF2B5EF4-FFF2-40B4-BE49-F238E27FC236}">
                <a16:creationId xmlns:a16="http://schemas.microsoft.com/office/drawing/2014/main" id="{42089C11-EE53-974D-CDD9-7F861EA04D92}"/>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23</a:t>
            </a:fld>
            <a:endParaRPr/>
          </a:p>
        </p:txBody>
      </p:sp>
    </p:spTree>
    <p:extLst>
      <p:ext uri="{BB962C8B-B14F-4D97-AF65-F5344CB8AC3E}">
        <p14:creationId xmlns:p14="http://schemas.microsoft.com/office/powerpoint/2010/main" val="7826583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u="none" baseline="0" dirty="0">
                    <a:latin typeface="Calibri" charset="0"/>
                    <a:ea typeface="Calibri" charset="0"/>
                    <a:cs typeface="Calibri" charset="0"/>
                  </a:rPr>
                  <a:t>Interroger un élève et suivre ses instructions pour colorier de deux couleurs différentes le rectangle unité et engager une discussion pour mener une réflexion permettant de comparer les deux fractions.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baseline="0" dirty="0">
                    <a:latin typeface="Calibri" charset="0"/>
                    <a:ea typeface="Calibri" charset="0"/>
                    <a:cs typeface="Calibri" charset="0"/>
                  </a:rPr>
                  <a:t>Réponse attendue</a:t>
                </a:r>
                <a:r>
                  <a:rPr lang="fr-FR" sz="1200" b="0" i="0" u="none" strike="noStrike" cap="none" dirty="0">
                    <a:solidFill>
                      <a:schemeClr val="dk1"/>
                    </a:solidFill>
                    <a:effectLst/>
                    <a:latin typeface="Calibri"/>
                    <a:ea typeface="Calibri"/>
                    <a:cs typeface="Calibri"/>
                    <a:sym typeface="Calibri"/>
                  </a:rPr>
                  <a:t> </a:t>
                </a:r>
                <a:r>
                  <a:rPr lang="fr-FR" b="0" i="0" u="none" baseline="0" dirty="0">
                    <a:latin typeface="Calibri" charset="0"/>
                    <a:ea typeface="Calibri" charset="0"/>
                    <a:cs typeface="Calibri" charset="0"/>
                  </a:rPr>
                  <a:t>:</a:t>
                </a:r>
                <a:r>
                  <a:rPr lang="fr-FR" i="0" u="none" baseline="0" dirty="0">
                    <a:latin typeface="Calibri" charset="0"/>
                    <a:ea typeface="Calibri" charset="0"/>
                    <a:cs typeface="Calibri" charset="0"/>
                  </a:rPr>
                  <a:t> 4/12</a:t>
                </a:r>
                <a:r>
                  <a:rPr lang="fr-FR" sz="1200" b="0" i="0" u="none" strike="noStrike" cap="none" dirty="0">
                    <a:solidFill>
                      <a:schemeClr val="dk1"/>
                    </a:solidFill>
                    <a:effectLst/>
                    <a:latin typeface="Calibri"/>
                    <a:ea typeface="Calibri"/>
                    <a:cs typeface="Calibri"/>
                    <a:sym typeface="Calibri"/>
                  </a:rPr>
                  <a:t> </a:t>
                </a:r>
                <a:r>
                  <a:rPr lang="fr-FR" i="0" u="none" baseline="0" dirty="0">
                    <a:latin typeface="Calibri" charset="0"/>
                    <a:ea typeface="Calibri" charset="0"/>
                    <a:cs typeface="Calibri" charset="0"/>
                  </a:rPr>
                  <a:t>&lt;</a:t>
                </a:r>
                <a:r>
                  <a:rPr lang="fr-FR" sz="1200" b="0" i="0" u="none" strike="noStrike" cap="none" dirty="0">
                    <a:solidFill>
                      <a:schemeClr val="dk1"/>
                    </a:solidFill>
                    <a:effectLst/>
                    <a:latin typeface="Calibri"/>
                    <a:ea typeface="Calibri"/>
                    <a:cs typeface="Calibri"/>
                    <a:sym typeface="Calibri"/>
                  </a:rPr>
                  <a:t> </a:t>
                </a:r>
                <a:r>
                  <a:rPr lang="fr-FR" i="0" u="none" baseline="0" dirty="0">
                    <a:latin typeface="Calibri" charset="0"/>
                    <a:ea typeface="Calibri" charset="0"/>
                    <a:cs typeface="Calibri" charset="0"/>
                  </a:rPr>
                  <a:t>5/6.</a:t>
                </a:r>
                <a:endParaRPr lang="fr-FR" i="0" u="none" baseline="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1" u="none" baseline="0" dirty="0">
                    <a:latin typeface="Calibri" charset="0"/>
                    <a:ea typeface="Calibri" charset="0"/>
                    <a:cs typeface="Calibri" charset="0"/>
                  </a:rPr>
                  <a:t>On a vu que cinq sixièmes, c’est pareil que dix douzièmes </a:t>
                </a:r>
                <a:r>
                  <a:rPr lang="fr-FR" b="0" i="0" u="none" baseline="0" dirty="0">
                    <a:latin typeface="Calibri" charset="0"/>
                    <a:ea typeface="Calibri" charset="0"/>
                    <a:cs typeface="Calibri" charset="0"/>
                  </a:rPr>
                  <a:t>(</a:t>
                </a:r>
                <a:r>
                  <a:rPr lang="fr-FR" b="0" i="0" u="none" baseline="0" dirty="0">
                    <a:latin typeface="Calibri"/>
                    <a:ea typeface="Calibri"/>
                    <a:cs typeface="Calibri"/>
                  </a:rPr>
                  <a:t>é</a:t>
                </a:r>
                <a:r>
                  <a:rPr lang="fr-FR" i="0" u="none" baseline="0" dirty="0"/>
                  <a:t>crire 4/12 … 10/12 sous les fractions affichées au tableau) </a:t>
                </a:r>
                <a:r>
                  <a:rPr lang="fr-FR" i="1" u="none" baseline="0" dirty="0"/>
                  <a:t>et</a:t>
                </a:r>
                <a:r>
                  <a:rPr lang="fr-FR" i="0" u="none" baseline="0" dirty="0"/>
                  <a:t> </a:t>
                </a:r>
                <a:r>
                  <a:rPr lang="fr-FR" i="1" u="none" baseline="0" dirty="0"/>
                  <a:t>quatre douzièmes est plus petit que dix douzièmes. </a:t>
                </a:r>
                <a:r>
                  <a:rPr lang="fr-FR" i="0" u="none" baseline="0" dirty="0"/>
                  <a:t>Compléter les pointillés que vous venez d’écrire. </a:t>
                </a:r>
                <a:r>
                  <a:rPr lang="fr-FR" i="1" u="none" baseline="0" dirty="0"/>
                  <a:t>On retrouve bien le même résultat.</a:t>
                </a:r>
                <a:endParaRPr lang="fr-FR" b="0" i="0" u="none" baseline="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b="0" i="0" u="none" baseline="0" dirty="0"/>
              </a:p>
              <a:p>
                <a:pPr marL="0"/>
                <a:endParaRPr lang="fr-FR" i="0" u="none" baseline="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24</a:t>
            </a:fld>
            <a:endParaRPr/>
          </a:p>
        </p:txBody>
      </p:sp>
    </p:spTree>
    <p:extLst>
      <p:ext uri="{BB962C8B-B14F-4D97-AF65-F5344CB8AC3E}">
        <p14:creationId xmlns:p14="http://schemas.microsoft.com/office/powerpoint/2010/main" val="19083879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dirty="0">
                    <a:latin typeface="Calibri" charset="0"/>
                    <a:ea typeface="Calibri" charset="0"/>
                    <a:cs typeface="Calibri" charset="0"/>
                  </a:rPr>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b="0" i="0" baseline="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b="0" i="0" baseline="0" dirty="0"/>
              </a:p>
              <a:p>
                <a:pPr marL="0"/>
                <a:endParaRPr lang="fr-FR" i="0" baseline="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25</a:t>
            </a:fld>
            <a:endParaRPr/>
          </a:p>
        </p:txBody>
      </p:sp>
    </p:spTree>
    <p:extLst>
      <p:ext uri="{BB962C8B-B14F-4D97-AF65-F5344CB8AC3E}">
        <p14:creationId xmlns:p14="http://schemas.microsoft.com/office/powerpoint/2010/main" val="13147278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charset="0"/>
                    <a:ea typeface="Calibri" charset="0"/>
                    <a:cs typeface="Calibri" charset="0"/>
                  </a:rPr>
                  <a:t>Réponse attendue</a:t>
                </a:r>
                <a:r>
                  <a:rPr lang="fr-FR" sz="1200" b="0" i="0" u="none" strike="noStrike" cap="none" dirty="0">
                    <a:solidFill>
                      <a:schemeClr val="dk1"/>
                    </a:solidFill>
                    <a:effectLst/>
                    <a:latin typeface="Calibri"/>
                    <a:ea typeface="Calibri"/>
                    <a:cs typeface="Calibri"/>
                    <a:sym typeface="Calibri"/>
                  </a:rPr>
                  <a:t> </a:t>
                </a:r>
                <a:r>
                  <a:rPr lang="fr-FR" b="0" i="0" baseline="0" dirty="0">
                    <a:latin typeface="Calibri" charset="0"/>
                    <a:ea typeface="Calibri" charset="0"/>
                    <a:cs typeface="Calibri" charset="0"/>
                  </a:rPr>
                  <a:t>: </a:t>
                </a:r>
                <a:r>
                  <a:rPr lang="fr-FR" i="0" baseline="0" dirty="0">
                    <a:latin typeface="Calibri" charset="0"/>
                    <a:ea typeface="Calibri" charset="0"/>
                    <a:cs typeface="Calibri" charset="0"/>
                  </a:rPr>
                  <a:t>4/5</a:t>
                </a:r>
                <a:r>
                  <a:rPr lang="fr-FR" sz="1200" b="0" i="0" u="none" strike="noStrike" cap="none" dirty="0">
                    <a:solidFill>
                      <a:schemeClr val="dk1"/>
                    </a:solidFill>
                    <a:effectLst/>
                    <a:latin typeface="Calibri"/>
                    <a:ea typeface="Calibri"/>
                    <a:cs typeface="Calibri"/>
                    <a:sym typeface="Calibri"/>
                  </a:rPr>
                  <a:t> </a:t>
                </a:r>
                <a:r>
                  <a:rPr lang="fr-FR" i="0" baseline="0" dirty="0">
                    <a:latin typeface="Calibri" charset="0"/>
                    <a:ea typeface="Calibri" charset="0"/>
                    <a:cs typeface="Calibri" charset="0"/>
                  </a:rPr>
                  <a:t>&gt;</a:t>
                </a:r>
                <a:r>
                  <a:rPr lang="fr-FR" sz="1200" b="0" i="0" u="none" strike="noStrike" cap="none" dirty="0">
                    <a:solidFill>
                      <a:schemeClr val="dk1"/>
                    </a:solidFill>
                    <a:effectLst/>
                    <a:latin typeface="Calibri"/>
                    <a:ea typeface="Calibri"/>
                    <a:cs typeface="Calibri"/>
                    <a:sym typeface="Calibri"/>
                  </a:rPr>
                  <a:t> </a:t>
                </a:r>
                <a:r>
                  <a:rPr lang="fr-FR" i="0" baseline="0" dirty="0">
                    <a:latin typeface="Calibri" charset="0"/>
                    <a:ea typeface="Calibri" charset="0"/>
                    <a:cs typeface="Calibri" charset="0"/>
                  </a:rPr>
                  <a:t>5/10.</a:t>
                </a:r>
                <a:endParaRPr lang="fr-FR" i="0" baseline="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26</a:t>
            </a:fld>
            <a:endParaRPr/>
          </a:p>
        </p:txBody>
      </p:sp>
    </p:spTree>
    <p:extLst>
      <p:ext uri="{BB962C8B-B14F-4D97-AF65-F5344CB8AC3E}">
        <p14:creationId xmlns:p14="http://schemas.microsoft.com/office/powerpoint/2010/main" val="19805714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895619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184078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charset="0"/>
                    <a:ea typeface="Calibri" charset="0"/>
                    <a:cs typeface="Calibri" charset="0"/>
                  </a:rPr>
                  <a:t>Réponse attendue</a:t>
                </a:r>
                <a:r>
                  <a:rPr lang="fr-FR" sz="1200" b="0" i="0" u="none" strike="noStrike" cap="none" dirty="0">
                    <a:solidFill>
                      <a:schemeClr val="dk1"/>
                    </a:solidFill>
                    <a:effectLst/>
                    <a:latin typeface="Calibri"/>
                    <a:ea typeface="Calibri"/>
                    <a:cs typeface="Calibri"/>
                    <a:sym typeface="Calibri"/>
                  </a:rPr>
                  <a:t> </a:t>
                </a:r>
                <a:r>
                  <a:rPr lang="fr-FR" b="0" i="0" baseline="0" dirty="0">
                    <a:latin typeface="Calibri" charset="0"/>
                    <a:ea typeface="Calibri" charset="0"/>
                    <a:cs typeface="Calibri" charset="0"/>
                  </a:rPr>
                  <a:t>:</a:t>
                </a:r>
                <a:r>
                  <a:rPr lang="fr-FR" b="1" i="0" baseline="0" dirty="0">
                    <a:latin typeface="Calibri" charset="0"/>
                    <a:ea typeface="Calibri" charset="0"/>
                    <a:cs typeface="Calibri" charset="0"/>
                  </a:rPr>
                  <a:t> </a:t>
                </a:r>
                <a:r>
                  <a:rPr lang="fr-FR" i="0" baseline="0" dirty="0">
                    <a:latin typeface="Calibri" charset="0"/>
                    <a:ea typeface="Calibri" charset="0"/>
                    <a:cs typeface="Calibri" charset="0"/>
                  </a:rPr>
                  <a:t>2/6</a:t>
                </a:r>
                <a:r>
                  <a:rPr lang="fr-FR" sz="1200" b="0" i="0" u="none" strike="noStrike" cap="none" dirty="0">
                    <a:solidFill>
                      <a:schemeClr val="dk1"/>
                    </a:solidFill>
                    <a:effectLst/>
                    <a:latin typeface="Calibri"/>
                    <a:ea typeface="Calibri"/>
                    <a:cs typeface="Calibri"/>
                    <a:sym typeface="Calibri"/>
                  </a:rPr>
                  <a:t> </a:t>
                </a:r>
                <a:r>
                  <a:rPr lang="fr-FR" i="0" baseline="0" dirty="0">
                    <a:latin typeface="Calibri" charset="0"/>
                    <a:ea typeface="Calibri" charset="0"/>
                    <a:cs typeface="Calibri" charset="0"/>
                  </a:rPr>
                  <a:t>&lt;</a:t>
                </a:r>
                <a:r>
                  <a:rPr lang="fr-FR" sz="1200" b="0" i="0" u="none" strike="noStrike" cap="none" dirty="0">
                    <a:solidFill>
                      <a:schemeClr val="dk1"/>
                    </a:solidFill>
                    <a:effectLst/>
                    <a:latin typeface="Calibri"/>
                    <a:ea typeface="Calibri"/>
                    <a:cs typeface="Calibri"/>
                    <a:sym typeface="Calibri"/>
                  </a:rPr>
                  <a:t> </a:t>
                </a:r>
                <a:r>
                  <a:rPr lang="fr-FR" i="0" baseline="0" dirty="0">
                    <a:latin typeface="Calibri" charset="0"/>
                    <a:ea typeface="Calibri" charset="0"/>
                    <a:cs typeface="Calibri" charset="0"/>
                  </a:rPr>
                  <a:t>5/6.</a:t>
                </a:r>
                <a:endParaRPr lang="fr-FR" i="0" dirty="0"/>
              </a:p>
              <a:p>
                <a:pPr marL="0" lvl="0" indent="0" algn="l" rtl="0">
                  <a:spcBef>
                    <a:spcPts val="0"/>
                  </a:spcBef>
                  <a:spcAft>
                    <a:spcPts val="0"/>
                  </a:spcAft>
                  <a:buNone/>
                </a:pPr>
                <a:r>
                  <a:rPr lang="fr-FR" i="0" dirty="0"/>
                  <a:t>Faire lire</a:t>
                </a:r>
                <a:r>
                  <a:rPr lang="fr-FR" i="0" baseline="0" dirty="0"/>
                  <a:t> les fractions à voix haute et demander aux élèves d’expliciter les similitudes, s’il y en a. → </a:t>
                </a:r>
                <a:r>
                  <a:rPr lang="fr-FR" i="1" baseline="0" dirty="0"/>
                  <a:t>Les dénominateurs sont les mêmes.</a:t>
                </a:r>
                <a:endParaRPr lang="fr-FR" i="0" dirty="0"/>
              </a:p>
              <a:p>
                <a:pPr marL="0" lvl="0" indent="0" algn="l" rtl="0">
                  <a:spcBef>
                    <a:spcPts val="0"/>
                  </a:spcBef>
                  <a:spcAft>
                    <a:spcPts val="0"/>
                  </a:spcAft>
                  <a:buNone/>
                </a:pPr>
                <a:r>
                  <a:rPr lang="fr-FR" i="0" dirty="0"/>
                  <a:t>Laisser un</a:t>
                </a:r>
                <a:r>
                  <a:rPr lang="fr-FR" i="0" baseline="0" dirty="0"/>
                  <a:t> temps de travail individuel. Les élèves répondent sur l’ardoise. Interroger un élève en lui demandant d’argumenter.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dirty="0"/>
                  <a:t>Dans les deux fractions, on partage une unité en sixièmes, dans 2/6 </a:t>
                </a:r>
                <a:r>
                  <a:rPr lang="fr-FR" sz="900" i="1" dirty="0">
                    <a:effectLst/>
                    <a:ea typeface="Calibri" charset="0"/>
                    <a:cs typeface="Times New Roman" charset="0"/>
                  </a:rPr>
                  <a:t>on prend 2</a:t>
                </a:r>
                <a:r>
                  <a:rPr lang="fr-FR" sz="900" b="0" i="0" u="none" strike="noStrike" cap="none" dirty="0">
                    <a:solidFill>
                      <a:schemeClr val="dk1"/>
                    </a:solidFill>
                    <a:effectLst/>
                    <a:latin typeface="Calibri"/>
                    <a:ea typeface="Calibri"/>
                    <a:cs typeface="Calibri"/>
                    <a:sym typeface="Calibri"/>
                  </a:rPr>
                  <a:t> </a:t>
                </a:r>
                <a:r>
                  <a:rPr lang="fr-FR" sz="900" i="1" dirty="0">
                    <a:effectLst/>
                    <a:ea typeface="Calibri" charset="0"/>
                    <a:cs typeface="Times New Roman" charset="0"/>
                  </a:rPr>
                  <a:t>parts et dans 5/6 on prend 5</a:t>
                </a:r>
                <a:r>
                  <a:rPr lang="fr-FR" sz="900" b="0" i="0" u="none" strike="noStrike" cap="none" dirty="0">
                    <a:solidFill>
                      <a:schemeClr val="dk1"/>
                    </a:solidFill>
                    <a:effectLst/>
                    <a:latin typeface="Calibri"/>
                    <a:ea typeface="Calibri"/>
                    <a:cs typeface="Calibri"/>
                    <a:sym typeface="Calibri"/>
                  </a:rPr>
                  <a:t> </a:t>
                </a:r>
                <a:r>
                  <a:rPr lang="fr-FR" sz="900" i="1" dirty="0">
                    <a:effectLst/>
                    <a:ea typeface="Calibri" charset="0"/>
                    <a:cs typeface="Times New Roman" charset="0"/>
                  </a:rPr>
                  <a:t>parts, donc 5/6 est plus grand que 2/6</a:t>
                </a:r>
                <a:r>
                  <a:rPr lang="fr-FR" sz="1200" dirty="0">
                    <a:effectLst/>
                    <a:ea typeface="Calibri" charset="0"/>
                    <a:cs typeface="Times New Roman" charset="0"/>
                  </a:rPr>
                  <a:t>.</a:t>
                </a:r>
                <a:r>
                  <a:rPr lang="fr-FR" sz="900" baseline="0" dirty="0">
                    <a:effectLst/>
                    <a:ea typeface="Calibri" charset="0"/>
                    <a:cs typeface="Times New Roman" charset="0"/>
                  </a:rPr>
                  <a:t> Corriger sur les pointillés.</a:t>
                </a:r>
                <a:r>
                  <a:rPr lang="fr-FR" sz="1200" i="1" baseline="0" dirty="0">
                    <a:effectLst/>
                    <a:ea typeface="Calibri"/>
                    <a:cs typeface="Calibri"/>
                  </a:rPr>
                  <a:t>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i="1" baseline="0" dirty="0">
                    <a:effectLst/>
                    <a:ea typeface="Calibri"/>
                    <a:cs typeface="Calibri"/>
                  </a:rPr>
                  <a:t>Nous allons vérifier avec les rectangles. Quel partage de rectangle doit-on prendre</a:t>
                </a:r>
                <a:r>
                  <a:rPr lang="fr-FR" sz="1200" b="0" i="0" u="none" strike="noStrike" cap="none" dirty="0">
                    <a:solidFill>
                      <a:schemeClr val="dk1"/>
                    </a:solidFill>
                    <a:effectLst/>
                    <a:latin typeface="Calibri"/>
                    <a:ea typeface="Calibri"/>
                    <a:cs typeface="Calibri"/>
                    <a:sym typeface="Calibri"/>
                  </a:rPr>
                  <a:t> </a:t>
                </a:r>
                <a:r>
                  <a:rPr lang="fr-FR" sz="1200" i="1" baseline="0" dirty="0">
                    <a:effectLst/>
                    <a:ea typeface="Calibri"/>
                    <a:cs typeface="Calibri"/>
                  </a:rPr>
                  <a:t>? </a:t>
                </a:r>
                <a:r>
                  <a:rPr lang="fr-FR" i="0" baseline="0" dirty="0"/>
                  <a:t>→ </a:t>
                </a:r>
                <a:r>
                  <a:rPr lang="fr-FR" i="1" baseline="0" dirty="0"/>
                  <a:t>Ceux en sixièmes car les deux dénominateurs sont égaux à 6. On doit donc prendre 2</a:t>
                </a:r>
                <a:r>
                  <a:rPr lang="fr-FR" sz="1200" b="0" i="0" u="none" strike="noStrike" cap="none" dirty="0">
                    <a:solidFill>
                      <a:schemeClr val="dk1"/>
                    </a:solidFill>
                    <a:effectLst/>
                    <a:latin typeface="Calibri"/>
                    <a:ea typeface="Calibri"/>
                    <a:cs typeface="Calibri"/>
                    <a:sym typeface="Calibri"/>
                  </a:rPr>
                  <a:t> </a:t>
                </a:r>
                <a:r>
                  <a:rPr lang="fr-FR" i="1" baseline="0" dirty="0"/>
                  <a:t>rectangles identiques.</a:t>
                </a:r>
                <a:endParaRPr i="1"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a:t>
            </a:fld>
            <a:endParaRPr/>
          </a:p>
        </p:txBody>
      </p:sp>
    </p:spTree>
    <p:extLst>
      <p:ext uri="{BB962C8B-B14F-4D97-AF65-F5344CB8AC3E}">
        <p14:creationId xmlns:p14="http://schemas.microsoft.com/office/powerpoint/2010/main" val="19577161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57822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31</a:t>
            </a:fld>
            <a:endParaRPr/>
          </a:p>
        </p:txBody>
      </p:sp>
    </p:spTree>
    <p:extLst>
      <p:ext uri="{BB962C8B-B14F-4D97-AF65-F5344CB8AC3E}">
        <p14:creationId xmlns:p14="http://schemas.microsoft.com/office/powerpoint/2010/main" val="11828549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32</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3268480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t>Faire référence au symbole en haut à droite qui rappelle que l’unité est un rectangle dont le contour est rose et qui vaut 1.</a:t>
                </a:r>
                <a:endParaRPr lang="fr-FR" i="1" baseline="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t>Suivre</a:t>
                </a:r>
                <a:r>
                  <a:rPr lang="fr-FR" i="0" baseline="0" dirty="0"/>
                  <a:t> les instructions d’un ou plusieurs élèves pour représenter chacune des fractions sur un des deux rectangles unités en coloriant les parts correspondantes. Puis, mener une discussion collective pour faire le lien avec le raisonnement précédent basé sur les comparaisons des numérateurs : </a:t>
                </a:r>
                <a:r>
                  <a:rPr lang="fr-FR" i="1" baseline="0" dirty="0"/>
                  <a:t>dans les deux </a:t>
                </a:r>
                <a:r>
                  <a:rPr lang="fr-FR" i="1" u="none" baseline="0" dirty="0"/>
                  <a:t>rectangles, on a partagé en six parts égales car les deux dénominateurs sont égaux à 6. Dans 2/6 </a:t>
                </a:r>
                <a:r>
                  <a:rPr lang="fr-FR" sz="1200" i="1" u="none" dirty="0">
                    <a:effectLst/>
                    <a:ea typeface="Calibri" charset="0"/>
                    <a:cs typeface="Times New Roman" charset="0"/>
                  </a:rPr>
                  <a:t>on prend 2 parts (on colorie 2 parts) et dans 5/6 on prend 5 parts (on colorie 5 parts) donc 5/6 est plus grand que 2/6</a:t>
                </a:r>
                <a:r>
                  <a:rPr lang="fr-FR" sz="2000" u="none" dirty="0">
                    <a:effectLst/>
                    <a:ea typeface="Calibri" charset="0"/>
                    <a:cs typeface="Times New Roman" charset="0"/>
                  </a:rPr>
                  <a:t>.</a:t>
                </a:r>
                <a:r>
                  <a:rPr lang="fr-FR" sz="1200" u="none" baseline="0" dirty="0">
                    <a:effectLst/>
                    <a:ea typeface="Calibri" charset="0"/>
                    <a:cs typeface="Times New Roman" charset="0"/>
                  </a:rPr>
                  <a:t> </a:t>
                </a:r>
                <a:r>
                  <a:rPr lang="fr-FR" sz="1200" i="1" u="none" baseline="0" dirty="0">
                    <a:effectLst/>
                    <a:ea typeface="Calibri" charset="0"/>
                    <a:cs typeface="Times New Roman" charset="0"/>
                  </a:rPr>
                  <a:t>On le voit en comparant les représentations des deux fractions mais on peut aussi comparer les écritures chiffrées en comparant les numérateurs (le nombre de parts coloriées) comme </a:t>
                </a:r>
                <a:r>
                  <a:rPr lang="fr-FR" sz="1200" i="1" baseline="0" dirty="0">
                    <a:effectLst/>
                    <a:ea typeface="Calibri" charset="0"/>
                    <a:cs typeface="Times New Roman" charset="0"/>
                  </a:rPr>
                  <a:t>on a fait puisque les dénominateurs sont les mêmes (le nombre total de parts qui partagent l’unité). 2 est plus petit que 5, donc deux sixièmes est plus petit que cinq sixièmes. Attention, ce n’est valable que lorsque les dénominateurs sont les mêmes.</a:t>
                </a:r>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4</a:t>
            </a:fld>
            <a:endParaRPr/>
          </a:p>
        </p:txBody>
      </p:sp>
    </p:spTree>
    <p:extLst>
      <p:ext uri="{BB962C8B-B14F-4D97-AF65-F5344CB8AC3E}">
        <p14:creationId xmlns:p14="http://schemas.microsoft.com/office/powerpoint/2010/main" val="7919831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5</a:t>
            </a:fld>
            <a:endParaRPr/>
          </a:p>
        </p:txBody>
      </p:sp>
    </p:spTree>
    <p:extLst>
      <p:ext uri="{BB962C8B-B14F-4D97-AF65-F5344CB8AC3E}">
        <p14:creationId xmlns:p14="http://schemas.microsoft.com/office/powerpoint/2010/main" val="9990381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charset="0"/>
                    <a:ea typeface="Calibri" charset="0"/>
                    <a:cs typeface="Calibri" charset="0"/>
                  </a:rPr>
                  <a:t>Réponse attendue</a:t>
                </a:r>
                <a:r>
                  <a:rPr lang="fr-FR" sz="1200" b="0" i="0" u="none" strike="noStrike" cap="none" dirty="0">
                    <a:solidFill>
                      <a:schemeClr val="dk1"/>
                    </a:solidFill>
                    <a:effectLst/>
                    <a:latin typeface="Calibri"/>
                    <a:ea typeface="Calibri"/>
                    <a:cs typeface="Calibri"/>
                    <a:sym typeface="Calibri"/>
                  </a:rPr>
                  <a:t> </a:t>
                </a:r>
                <a:r>
                  <a:rPr lang="fr-FR" b="0" i="0" baseline="0" dirty="0">
                    <a:latin typeface="Calibri" charset="0"/>
                    <a:ea typeface="Calibri" charset="0"/>
                    <a:cs typeface="Calibri" charset="0"/>
                  </a:rPr>
                  <a:t>:</a:t>
                </a:r>
                <a:r>
                  <a:rPr lang="fr-FR" i="0" baseline="0" dirty="0">
                    <a:latin typeface="Calibri" charset="0"/>
                    <a:ea typeface="Calibri" charset="0"/>
                    <a:cs typeface="Calibri" charset="0"/>
                  </a:rPr>
                  <a:t> 7/12 &gt; 4/12.</a:t>
                </a:r>
                <a:endParaRPr lang="fr-FR" i="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u="none" dirty="0"/>
                  <a:t>Après la</a:t>
                </a:r>
                <a:r>
                  <a:rPr lang="fr-FR" i="0" u="none" baseline="0" dirty="0"/>
                  <a:t> phase de correction, annoncer l’item suivant</a:t>
                </a:r>
                <a:r>
                  <a:rPr lang="fr-FR" sz="1200" b="0" i="0" u="none" strike="noStrike" cap="none" dirty="0">
                    <a:solidFill>
                      <a:schemeClr val="dk1"/>
                    </a:solidFill>
                    <a:effectLst/>
                    <a:latin typeface="Calibri"/>
                    <a:ea typeface="Calibri"/>
                    <a:cs typeface="Calibri"/>
                    <a:sym typeface="Calibri"/>
                  </a:rPr>
                  <a:t>.</a:t>
                </a:r>
                <a:endParaRPr lang="fr-FR" i="0" u="none"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6</a:t>
            </a:fld>
            <a:endParaRPr/>
          </a:p>
        </p:txBody>
      </p:sp>
    </p:spTree>
    <p:extLst>
      <p:ext uri="{BB962C8B-B14F-4D97-AF65-F5344CB8AC3E}">
        <p14:creationId xmlns:p14="http://schemas.microsoft.com/office/powerpoint/2010/main" val="21331272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charset="0"/>
                    <a:ea typeface="Calibri" charset="0"/>
                    <a:cs typeface="Calibri" charset="0"/>
                  </a:rPr>
                  <a:t>Réponse attendue</a:t>
                </a:r>
                <a:r>
                  <a:rPr lang="fr-FR" sz="1200" b="0" i="0" u="none" strike="noStrike" cap="none" dirty="0">
                    <a:solidFill>
                      <a:schemeClr val="dk1"/>
                    </a:solidFill>
                    <a:effectLst/>
                    <a:latin typeface="Calibri"/>
                    <a:ea typeface="Calibri"/>
                    <a:cs typeface="Calibri"/>
                    <a:sym typeface="Calibri"/>
                  </a:rPr>
                  <a:t> </a:t>
                </a:r>
                <a:r>
                  <a:rPr lang="fr-FR" b="0" i="0" baseline="0" dirty="0">
                    <a:latin typeface="Calibri" charset="0"/>
                    <a:ea typeface="Calibri" charset="0"/>
                    <a:cs typeface="Calibri" charset="0"/>
                  </a:rPr>
                  <a:t>: </a:t>
                </a:r>
                <a:r>
                  <a:rPr lang="fr-FR" i="0" baseline="0" dirty="0">
                    <a:latin typeface="Calibri" charset="0"/>
                    <a:ea typeface="Calibri" charset="0"/>
                    <a:cs typeface="Calibri" charset="0"/>
                  </a:rPr>
                  <a:t>1/2</a:t>
                </a:r>
                <a:r>
                  <a:rPr lang="fr-FR" sz="1200" b="0" i="0" u="none" strike="noStrike" cap="none" dirty="0">
                    <a:solidFill>
                      <a:schemeClr val="dk1"/>
                    </a:solidFill>
                    <a:effectLst/>
                    <a:latin typeface="Calibri"/>
                    <a:ea typeface="Calibri"/>
                    <a:cs typeface="Calibri"/>
                    <a:sym typeface="Calibri"/>
                  </a:rPr>
                  <a:t> </a:t>
                </a:r>
                <a:r>
                  <a:rPr lang="fr-FR" i="0" baseline="0" dirty="0">
                    <a:latin typeface="Calibri" charset="0"/>
                    <a:ea typeface="Calibri" charset="0"/>
                    <a:cs typeface="Calibri" charset="0"/>
                  </a:rPr>
                  <a:t>&gt;</a:t>
                </a:r>
                <a:r>
                  <a:rPr lang="fr-FR" sz="1200" b="0" i="0" u="none" strike="noStrike" cap="none" dirty="0">
                    <a:solidFill>
                      <a:schemeClr val="dk1"/>
                    </a:solidFill>
                    <a:effectLst/>
                    <a:latin typeface="Calibri"/>
                    <a:ea typeface="Calibri"/>
                    <a:cs typeface="Calibri"/>
                    <a:sym typeface="Calibri"/>
                  </a:rPr>
                  <a:t> </a:t>
                </a:r>
                <a:r>
                  <a:rPr lang="fr-FR" i="0" baseline="0" dirty="0">
                    <a:latin typeface="Calibri" charset="0"/>
                    <a:ea typeface="Calibri" charset="0"/>
                    <a:cs typeface="Calibri" charset="0"/>
                  </a:rPr>
                  <a:t>1/12.</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t>Avant de lancer les élèves dans un temps de </a:t>
                </a:r>
                <a:r>
                  <a:rPr lang="fr-FR" i="0" u="none" baseline="0" dirty="0"/>
                  <a:t>recherche individuelle, faire remarquer que, dans ces fractions, les deux numérateurs sont égaux à 1 mais que les dénominateurs sont différents. </a:t>
                </a:r>
                <a:r>
                  <a:rPr lang="fr-FR" i="0" baseline="0" dirty="0"/>
                  <a:t>Insister sur ce dernier point en verbalisant que l’on ne peut donc pas appliquer la même procédure que précédemment.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dirty="0"/>
                  <a:t>Dans les 2 fractions, on prend une part, mais avec 2 partages différents. Dans 1/2,</a:t>
                </a:r>
                <a:r>
                  <a:rPr lang="fr-FR" sz="900" i="1" baseline="0" dirty="0">
                    <a:effectLst/>
                    <a:ea typeface="Calibri" charset="0"/>
                    <a:cs typeface="Times New Roman" charset="0"/>
                  </a:rPr>
                  <a:t> on partage une unité en 2 parts égales </a:t>
                </a:r>
                <a:r>
                  <a:rPr lang="fr-FR" sz="900" i="1" dirty="0">
                    <a:effectLst/>
                    <a:ea typeface="Calibri" charset="0"/>
                    <a:cs typeface="Times New Roman" charset="0"/>
                  </a:rPr>
                  <a:t>et dans 1/12,</a:t>
                </a:r>
                <a:r>
                  <a:rPr lang="fr-FR" sz="900" i="1" baseline="0" dirty="0">
                    <a:effectLst/>
                    <a:ea typeface="Calibri" charset="0"/>
                    <a:cs typeface="Times New Roman" charset="0"/>
                  </a:rPr>
                  <a:t> on partage la même unité en 12 parts égales. Les parts sont donc plus petites en douzièmes et comme on en prend une pour chaque fraction, on a donc </a:t>
                </a:r>
                <a:r>
                  <a:rPr lang="fr-FR" sz="900" i="1" baseline="0" dirty="0"/>
                  <a:t>1/2</a:t>
                </a:r>
                <a:r>
                  <a:rPr lang="fr-FR" sz="900" i="1" baseline="0" dirty="0">
                    <a:effectLst/>
                    <a:ea typeface="Calibri" charset="0"/>
                    <a:cs typeface="Times New Roman" charset="0"/>
                  </a:rPr>
                  <a:t> qui</a:t>
                </a:r>
                <a:r>
                  <a:rPr lang="fr-FR" sz="900" i="1" dirty="0">
                    <a:effectLst/>
                    <a:ea typeface="Calibri" charset="0"/>
                    <a:cs typeface="Times New Roman" charset="0"/>
                  </a:rPr>
                  <a:t> est plus grand que 1/12.</a:t>
                </a:r>
                <a:endParaRPr i="1"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7</a:t>
            </a:fld>
            <a:endParaRPr/>
          </a:p>
        </p:txBody>
      </p:sp>
    </p:spTree>
    <p:extLst>
      <p:ext uri="{BB962C8B-B14F-4D97-AF65-F5344CB8AC3E}">
        <p14:creationId xmlns:p14="http://schemas.microsoft.com/office/powerpoint/2010/main" val="5121562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i="1"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8</a:t>
            </a:fld>
            <a:endParaRPr/>
          </a:p>
        </p:txBody>
      </p:sp>
    </p:spTree>
    <p:extLst>
      <p:ext uri="{BB962C8B-B14F-4D97-AF65-F5344CB8AC3E}">
        <p14:creationId xmlns:p14="http://schemas.microsoft.com/office/powerpoint/2010/main" val="17109952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mc:AlternateContent xmlns:mc="http://schemas.openxmlformats.org/markup-compatibility/2006" xmlns:a14="http://schemas.microsoft.com/office/drawing/2010/main">
        <mc:Choice Requires="a14">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0" i="0" u="none" baseline="0" dirty="0"/>
                  <a:t>Expliciter aux élèves qu’il s’agit toujours de comparer deux fractions dans la suite, mais, que cette fois, les dénominateurs et les numérateurs sont tous différents.</a:t>
                </a:r>
              </a:p>
              <a:p>
                <a:pPr marL="0" lvl="0" indent="0" algn="l" rtl="0">
                  <a:spcBef>
                    <a:spcPts val="0"/>
                  </a:spcBef>
                  <a:spcAft>
                    <a:spcPts val="0"/>
                  </a:spcAft>
                  <a:buNone/>
                </a:pPr>
                <a:endParaRPr lang="fr-FR" i="0" dirty="0"/>
              </a:p>
            </p:txBody>
          </p:sp>
        </mc:Choice>
        <mc:Fallback xmlns="">
          <p:sp>
            <p:nvSpPr>
              <p:cNvPr id="113" name="Google Shape;11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u="none" baseline="0" dirty="0" smtClean="0"/>
                  <a:t>Réponse attendue : </a:t>
                </a:r>
                <a:r>
                  <a:rPr lang="fr-FR" sz="1200" b="0" i="0" u="none" strike="noStrike" cap="none" smtClean="0">
                    <a:solidFill>
                      <a:schemeClr val="dk1"/>
                    </a:solidFill>
                    <a:effectLst/>
                    <a:latin typeface="Cambria Math" charset="0"/>
                    <a:ea typeface="Calibri"/>
                    <a:cs typeface="Calibri"/>
                    <a:sym typeface="Calibri"/>
                  </a:rPr>
                  <a:t>2/</a:t>
                </a:r>
                <a:r>
                  <a:rPr lang="fr-FR" sz="1200" b="0" i="0" u="none" strike="noStrike" cap="none" smtClean="0">
                    <a:solidFill>
                      <a:schemeClr val="dk1"/>
                    </a:solidFill>
                    <a:effectLst/>
                    <a:latin typeface="Cambria Math" charset="0"/>
                    <a:ea typeface="Calibri"/>
                    <a:cs typeface="Calibri"/>
                    <a:sym typeface="Calibri"/>
                  </a:rPr>
                  <a:t>4</a:t>
                </a:r>
                <a:r>
                  <a:rPr lang="fr-FR" i="1" baseline="0" dirty="0" smtClean="0"/>
                  <a:t> </a:t>
                </a:r>
                <a:r>
                  <a:rPr lang="fr-FR" i="0" baseline="0" dirty="0" smtClean="0"/>
                  <a:t>d’unité (ou </a:t>
                </a:r>
                <a:r>
                  <a:rPr lang="fr-FR" sz="1200" b="0" i="0" u="none" strike="noStrike" cap="none" smtClean="0">
                    <a:solidFill>
                      <a:schemeClr val="dk1"/>
                    </a:solidFill>
                    <a:effectLst/>
                    <a:latin typeface="Cambria Math" charset="0"/>
                    <a:ea typeface="Calibri"/>
                    <a:cs typeface="Calibri"/>
                    <a:sym typeface="Calibri"/>
                  </a:rPr>
                  <a:t>1/2</a:t>
                </a:r>
                <a:r>
                  <a:rPr lang="fr-FR" i="1" baseline="0" dirty="0" smtClean="0"/>
                  <a:t> </a:t>
                </a:r>
                <a:r>
                  <a:rPr lang="fr-FR" i="0" baseline="0" dirty="0" smtClean="0"/>
                  <a:t>d’unité) </a:t>
                </a:r>
                <a:endParaRPr lang="fr-FR" i="1" baseline="0" dirty="0" smtClean="0"/>
              </a:p>
              <a:p>
                <a:pPr marL="0" lvl="0" indent="0" algn="l" rtl="0">
                  <a:spcBef>
                    <a:spcPts val="0"/>
                  </a:spcBef>
                  <a:spcAft>
                    <a:spcPts val="0"/>
                  </a:spcAft>
                  <a:buNone/>
                </a:pPr>
                <a:r>
                  <a:rPr lang="fr-FR" dirty="0" smtClean="0"/>
                  <a:t>Demander</a:t>
                </a:r>
                <a:r>
                  <a:rPr lang="fr-FR" baseline="0" dirty="0" smtClean="0"/>
                  <a:t> aux élèves de mesurer la bande B et d’écrire la mesure sur l’ardoise puis de lever cette dernière. Laisser un temps de recherche, valider les ardoises d’un signe discret de la tête. Interroger un ou plusieurs élèves en demandant de justifier puis corriger sur les pointillés.</a:t>
                </a:r>
                <a:endParaRPr dirty="0"/>
              </a:p>
            </p:txBody>
          </p:sp>
        </mc:Fallback>
      </mc:AlternateContent>
      <p:sp>
        <p:nvSpPr>
          <p:cNvPr id="114" name="Google Shape;114;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9</a:t>
            </a:fld>
            <a:endParaRPr/>
          </a:p>
        </p:txBody>
      </p:sp>
    </p:spTree>
    <p:extLst>
      <p:ext uri="{BB962C8B-B14F-4D97-AF65-F5344CB8AC3E}">
        <p14:creationId xmlns:p14="http://schemas.microsoft.com/office/powerpoint/2010/main" val="18388048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2" name="Image 1" descr="Une image contenant texte, graphisme, capture d’écran, jeune enfant&#10;&#10;Le contenu généré par l’IA peut être incorrect.">
            <a:extLst>
              <a:ext uri="{FF2B5EF4-FFF2-40B4-BE49-F238E27FC236}">
                <a16:creationId xmlns:a16="http://schemas.microsoft.com/office/drawing/2014/main" id="{01E177BB-B7BE-B823-4B76-278E043BB7AE}"/>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08685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53"/>
        <p:cNvGrpSpPr/>
        <p:nvPr/>
      </p:nvGrpSpPr>
      <p:grpSpPr>
        <a:xfrm>
          <a:off x="0" y="0"/>
          <a:ext cx="0" cy="0"/>
          <a:chOff x="0" y="0"/>
          <a:chExt cx="0" cy="0"/>
        </a:xfrm>
      </p:grpSpPr>
      <p:sp>
        <p:nvSpPr>
          <p:cNvPr id="54" name="Google Shape;54;p45"/>
          <p:cNvSpPr/>
          <p:nvPr/>
        </p:nvSpPr>
        <p:spPr>
          <a:xfrm>
            <a:off x="57150" y="0"/>
            <a:ext cx="908685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 name="Google Shape;55;p45"/>
          <p:cNvSpPr txBox="1">
            <a:spLocks noGrp="1"/>
          </p:cNvSpPr>
          <p:nvPr>
            <p:ph type="title" hasCustomPrompt="1"/>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56" name="Google Shape;56;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9" name="Google Shape;59;p45"/>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58;p45">
            <a:extLst>
              <a:ext uri="{FF2B5EF4-FFF2-40B4-BE49-F238E27FC236}">
                <a16:creationId xmlns:a16="http://schemas.microsoft.com/office/drawing/2014/main" id="{F21DD13B-A008-F110-CFD7-A7C842BDF3A8}"/>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0"/>
        <p:cNvGrpSpPr/>
        <p:nvPr/>
      </p:nvGrpSpPr>
      <p:grpSpPr>
        <a:xfrm>
          <a:off x="0" y="0"/>
          <a:ext cx="0" cy="0"/>
          <a:chOff x="0" y="0"/>
          <a:chExt cx="0" cy="0"/>
        </a:xfrm>
      </p:grpSpPr>
      <p:sp>
        <p:nvSpPr>
          <p:cNvPr id="61" name="Google Shape;61;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2" name="Google Shape;62;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3" name="Google Shape;63;p46"/>
          <p:cNvSpPr txBox="1">
            <a:spLocks noGrp="1"/>
          </p:cNvSpPr>
          <p:nvPr>
            <p:ph type="title" hasCustomPrompt="1"/>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pic>
        <p:nvPicPr>
          <p:cNvPr id="64" name="Google Shape;64;p4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Leçons</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spTree>
    <p:extLst>
      <p:ext uri="{BB962C8B-B14F-4D97-AF65-F5344CB8AC3E}">
        <p14:creationId xmlns:p14="http://schemas.microsoft.com/office/powerpoint/2010/main" val="9761941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 id="2147483656" r:id="rId2"/>
    <p:sldLayoutId id="2147483657"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21/01/2026</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 id="214748366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685800" y="3040905"/>
            <a:ext cx="7772400" cy="77619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72. Comparer des fractions (2)</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5" name="Titre 4">
            <a:extLst>
              <a:ext uri="{FF2B5EF4-FFF2-40B4-BE49-F238E27FC236}">
                <a16:creationId xmlns:a16="http://schemas.microsoft.com/office/drawing/2014/main" id="{AD53E622-D4D0-EF47-C04F-0B996C895680}"/>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31CCEE84-F8CB-22C1-45DD-8111BE5B467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050283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5" name="Titre 4">
            <a:extLst>
              <a:ext uri="{FF2B5EF4-FFF2-40B4-BE49-F238E27FC236}">
                <a16:creationId xmlns:a16="http://schemas.microsoft.com/office/drawing/2014/main" id="{E0CAFDAA-7697-3267-2446-09D211D7A4AA}"/>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DDAD7ECC-8A9C-8175-5EFD-85309330610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424702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9" name="Titre 8">
            <a:extLst>
              <a:ext uri="{FF2B5EF4-FFF2-40B4-BE49-F238E27FC236}">
                <a16:creationId xmlns:a16="http://schemas.microsoft.com/office/drawing/2014/main" id="{25864642-3C3D-A057-1C64-5661FD9A0320}"/>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6135D315-E847-3D0C-5AB2-2DAC3EE94E6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453701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5" name="Titre 4">
            <a:extLst>
              <a:ext uri="{FF2B5EF4-FFF2-40B4-BE49-F238E27FC236}">
                <a16:creationId xmlns:a16="http://schemas.microsoft.com/office/drawing/2014/main" id="{FB7D7903-9E6C-B1EC-EFF4-00C3E3089415}"/>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DEADF0DD-81FA-4112-ED95-4721CBB5F77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410228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0" name="Titre 9">
            <a:extLst>
              <a:ext uri="{FF2B5EF4-FFF2-40B4-BE49-F238E27FC236}">
                <a16:creationId xmlns:a16="http://schemas.microsoft.com/office/drawing/2014/main" id="{52C8EF12-7C5D-B1BA-61EB-10CE886B59CA}"/>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F78FF155-2175-B11D-7F75-3F70E803F7A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572679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 name="Titre 10">
            <a:extLst>
              <a:ext uri="{FF2B5EF4-FFF2-40B4-BE49-F238E27FC236}">
                <a16:creationId xmlns:a16="http://schemas.microsoft.com/office/drawing/2014/main" id="{3E2275D1-7CB2-8BEC-578D-FF32CDA4E56A}"/>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4C4290C2-1C12-A785-13B8-0728889C0FB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686778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 name="Titre 10">
            <a:extLst>
              <a:ext uri="{FF2B5EF4-FFF2-40B4-BE49-F238E27FC236}">
                <a16:creationId xmlns:a16="http://schemas.microsoft.com/office/drawing/2014/main" id="{B0E65EA1-A65D-C169-06B0-5681B9EA5032}"/>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D47D6544-89F3-00F7-3F65-3C727955D85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504017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2" name="Titre 11">
            <a:extLst>
              <a:ext uri="{FF2B5EF4-FFF2-40B4-BE49-F238E27FC236}">
                <a16:creationId xmlns:a16="http://schemas.microsoft.com/office/drawing/2014/main" id="{A42B602A-6326-4A17-D4A0-018150485D35}"/>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5875B45E-D07B-C310-6C8A-2AC5A268E28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38167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9" name="Titre 8">
            <a:extLst>
              <a:ext uri="{FF2B5EF4-FFF2-40B4-BE49-F238E27FC236}">
                <a16:creationId xmlns:a16="http://schemas.microsoft.com/office/drawing/2014/main" id="{93A6240E-061E-F7DA-820C-C0C7B396D4E4}"/>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8317355D-1E47-E054-00DC-F9113A878E6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25147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5" name="Titre 4">
            <a:extLst>
              <a:ext uri="{FF2B5EF4-FFF2-40B4-BE49-F238E27FC236}">
                <a16:creationId xmlns:a16="http://schemas.microsoft.com/office/drawing/2014/main" id="{F063B1B7-8B4F-0BE4-C3AB-20B5279816DE}"/>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A64BEF56-FCBA-028B-3757-26787B169A8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09689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3E512BD4-B85D-CECD-ECD0-5534278F5CC0}"/>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221194AB-16F6-C25E-70E8-5CB35EC27014}"/>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F959DBE8-5137-A273-F51F-7D91B762D5D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85842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5" name="Titre 4">
            <a:extLst>
              <a:ext uri="{FF2B5EF4-FFF2-40B4-BE49-F238E27FC236}">
                <a16:creationId xmlns:a16="http://schemas.microsoft.com/office/drawing/2014/main" id="{0A4B365E-C102-E9E3-7ED5-5E1D2FEA3357}"/>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456A5199-3CC2-91BA-9FEE-1FE213E8CE9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07333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5" name="Titre 4">
            <a:extLst>
              <a:ext uri="{FF2B5EF4-FFF2-40B4-BE49-F238E27FC236}">
                <a16:creationId xmlns:a16="http://schemas.microsoft.com/office/drawing/2014/main" id="{B423FFBE-0DD7-4C72-8E48-EC393DEC7F27}"/>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25EA21CB-2BB1-FEC0-5F3E-4CA76202105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724181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3" name="Titre 2">
            <a:extLst>
              <a:ext uri="{FF2B5EF4-FFF2-40B4-BE49-F238E27FC236}">
                <a16:creationId xmlns:a16="http://schemas.microsoft.com/office/drawing/2014/main" id="{BB8AEB1B-6C8A-B443-49F9-5A57275D253A}"/>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251ED571-EAD6-3431-6B4E-524BD13C619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177547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15">
          <a:extLst>
            <a:ext uri="{FF2B5EF4-FFF2-40B4-BE49-F238E27FC236}">
              <a16:creationId xmlns:a16="http://schemas.microsoft.com/office/drawing/2014/main" id="{C57E8360-EB5B-A5EE-5F0C-4891FFC8D92D}"/>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346789F1-855F-C391-BCCF-472E93DDA7F4}"/>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8DA6C7AD-E197-1863-EB6B-C68F15799FF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493398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9" name="Titre 8">
            <a:extLst>
              <a:ext uri="{FF2B5EF4-FFF2-40B4-BE49-F238E27FC236}">
                <a16:creationId xmlns:a16="http://schemas.microsoft.com/office/drawing/2014/main" id="{0DA25961-8E4F-C397-7149-C3C03FD8A6D3}"/>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2728E93D-9D22-0428-10A1-F3D6EDDF2D7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023776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5" name="Titre 4">
            <a:extLst>
              <a:ext uri="{FF2B5EF4-FFF2-40B4-BE49-F238E27FC236}">
                <a16:creationId xmlns:a16="http://schemas.microsoft.com/office/drawing/2014/main" id="{552DA5E6-7A5A-01A0-5085-14183D7DD370}"/>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69CEB7FD-0117-6C91-CEAC-9ECEA49EBDA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36278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5" name="Titre 4">
            <a:extLst>
              <a:ext uri="{FF2B5EF4-FFF2-40B4-BE49-F238E27FC236}">
                <a16:creationId xmlns:a16="http://schemas.microsoft.com/office/drawing/2014/main" id="{188E2C1C-1A93-3810-7344-71237DA7BF32}"/>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757F373E-3CBB-A3AC-54EB-C4AB8C5A457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385645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1F1FF9D5-5CEF-830E-B5CC-0621D23B143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670E4967-18D2-6009-BC80-79D2ED02DD2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 name="Titre 2">
            <a:extLst>
              <a:ext uri="{FF2B5EF4-FFF2-40B4-BE49-F238E27FC236}">
                <a16:creationId xmlns:a16="http://schemas.microsoft.com/office/drawing/2014/main" id="{E371CDAF-55D5-9424-AC77-4DD1E792EC6E}"/>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D41D599-1345-10DD-FA93-B4DC653D60C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07184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B7A314AB-C6C9-BF87-ADE1-5E1F2B50BA2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3D93B01-3973-9599-F186-FA69FE8C852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122505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A0926B8A-4518-8351-7B61-C99ED2F77C06}"/>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BBB1A709-80EF-8388-757A-48718F193FC2}"/>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75393D86-75AC-2FD9-B1B3-C71AB5FE3FF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611790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7C953E07-2D66-9572-6C45-A83E97BDB720}"/>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5D33E14E-DB68-D855-6440-E38F54FBE2F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03737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6C96148C-6CC9-CC38-40BB-5B4CE30B1F1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AC95ECE2-8761-6FA4-D61F-FF9B34913E8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06882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4775B5B7-13E1-1844-7FCB-FAFFA522392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11994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55557E1F-B12A-98D1-8CEA-745638070FC2}"/>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9E2A0FBB-7C84-3F9B-139C-12B4BA36858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146592AE-E9B1-7CF1-DE89-05090822F493}"/>
              </a:ext>
            </a:extLst>
          </p:cNvPr>
          <p:cNvSpPr>
            <a:spLocks noGrp="1"/>
          </p:cNvSpPr>
          <p:nvPr>
            <p:ph type="body" idx="1"/>
          </p:nvPr>
        </p:nvSpPr>
        <p:spPr/>
        <p:txBody>
          <a:bodyPr/>
          <a:lstStyle/>
          <a:p>
            <a:endParaRPr lang="fr-FR"/>
          </a:p>
        </p:txBody>
      </p:sp>
      <p:sp>
        <p:nvSpPr>
          <p:cNvPr id="11" name="Titre 10">
            <a:extLst>
              <a:ext uri="{FF2B5EF4-FFF2-40B4-BE49-F238E27FC236}">
                <a16:creationId xmlns:a16="http://schemas.microsoft.com/office/drawing/2014/main" id="{C89BE67E-DF94-E7EE-F921-B2CA41BA94EA}"/>
              </a:ext>
            </a:extLst>
          </p:cNvPr>
          <p:cNvSpPr>
            <a:spLocks noGrp="1"/>
          </p:cNvSpPr>
          <p:nvPr>
            <p:ph type="title"/>
          </p:nvPr>
        </p:nvSpPr>
        <p:spPr/>
        <p:txBody>
          <a:bodyPr/>
          <a:lstStyle/>
          <a:p>
            <a:endParaRPr lang="fr-FR"/>
          </a:p>
        </p:txBody>
      </p:sp>
      <p:pic>
        <p:nvPicPr>
          <p:cNvPr id="15" name="Image 14">
            <a:extLst>
              <a:ext uri="{FF2B5EF4-FFF2-40B4-BE49-F238E27FC236}">
                <a16:creationId xmlns:a16="http://schemas.microsoft.com/office/drawing/2014/main" id="{7EEDCFCB-FE80-3E7C-3068-7A4A693AF8C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519564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93FD2894-E27C-7715-7E77-5F6E8A3778DF}"/>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8FD76199-632C-3C4E-7271-340F83CB8D72}"/>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ED7722A9-D298-0A77-069A-563F86F62D7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365781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BF3D31AC-54DF-EE8B-4AE0-002330F4CD86}"/>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261BC127-5CE5-294C-AA25-8A73634E1ED3}"/>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85A7B2D1-5CA6-D3E0-62CD-8300D2E592D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741653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4A4EFA4A-B606-62CB-A7A1-B242D2310BF2}"/>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C9B16DA0-158C-E613-41A7-69AE20C0398D}"/>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21B35EFE-4731-16EE-67F1-E695B48A2D6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060122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0DC23740-6477-9D11-DB87-047BA0C96C46}"/>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0047A96E-64CB-C5EE-8236-612121BDFF39}"/>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5D77D718-29C8-541D-7D19-F93F1E7FB9F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192547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3" name="Titre 2">
            <a:extLst>
              <a:ext uri="{FF2B5EF4-FFF2-40B4-BE49-F238E27FC236}">
                <a16:creationId xmlns:a16="http://schemas.microsoft.com/office/drawing/2014/main" id="{9F50BB63-DEE8-AAF8-FC6F-E264620A4DA0}"/>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E74B17A2-5761-C273-DEC0-771AEC538E3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09471049"/>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8e556fe96a2334c42495bf08c01f98ef">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b3bdd3667257d5e3337ab3dd29947f75"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DF3D8C0-F895-410B-AE7E-C6414A65B2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CB6929A-325D-48F6-9877-191C169E6107}">
  <ds:schemaRefs>
    <ds:schemaRef ds:uri="http://purl.org/dc/terms/"/>
    <ds:schemaRef ds:uri="http://schemas.microsoft.com/office/2006/documentManagement/types"/>
    <ds:schemaRef ds:uri="http://purl.org/dc/elements/1.1/"/>
    <ds:schemaRef ds:uri="http://schemas.microsoft.com/office/2006/metadata/properties"/>
    <ds:schemaRef ds:uri="http://schemas.microsoft.com/office/infopath/2007/PartnerControls"/>
    <ds:schemaRef ds:uri="27f64e36-29aa-44d5-a3e0-06242cad7d4d"/>
    <ds:schemaRef ds:uri="http://schemas.openxmlformats.org/package/2006/metadata/core-properties"/>
    <ds:schemaRef ds:uri="cd84cc96-e4f0-4e7f-873a-a508fb658c41"/>
    <ds:schemaRef ds:uri="http://www.w3.org/XML/1998/namespace"/>
    <ds:schemaRef ds:uri="http://purl.org/dc/dcmitype/"/>
  </ds:schemaRefs>
</ds:datastoreItem>
</file>

<file path=customXml/itemProps3.xml><?xml version="1.0" encoding="utf-8"?>
<ds:datastoreItem xmlns:ds="http://schemas.openxmlformats.org/officeDocument/2006/customXml" ds:itemID="{DD31D020-4F48-4B3B-AC4B-DA00B68BFE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1618</Words>
  <Application>Microsoft Office PowerPoint</Application>
  <PresentationFormat>Affichage à l'écran (4:3)</PresentationFormat>
  <Paragraphs>83</Paragraphs>
  <Slides>33</Slides>
  <Notes>33</Notes>
  <HiddenSlides>0</HiddenSlides>
  <MMClips>0</MMClips>
  <ScaleCrop>false</ScaleCrop>
  <HeadingPairs>
    <vt:vector size="6" baseType="variant">
      <vt:variant>
        <vt:lpstr>Polices utilisées</vt:lpstr>
      </vt:variant>
      <vt:variant>
        <vt:i4>4</vt:i4>
      </vt:variant>
      <vt:variant>
        <vt:lpstr>Thème</vt:lpstr>
      </vt:variant>
      <vt:variant>
        <vt:i4>4</vt:i4>
      </vt:variant>
      <vt:variant>
        <vt:lpstr>Titres des diapositives</vt:lpstr>
      </vt:variant>
      <vt:variant>
        <vt:i4>33</vt:i4>
      </vt:variant>
    </vt:vector>
  </HeadingPairs>
  <TitlesOfParts>
    <vt:vector size="41" baseType="lpstr">
      <vt:lpstr>Arial</vt:lpstr>
      <vt:lpstr>Calibri</vt:lpstr>
      <vt:lpstr>Calibri Light</vt:lpstr>
      <vt:lpstr>Verdana</vt:lpstr>
      <vt:lpstr>Thème Office</vt:lpstr>
      <vt:lpstr>1_Thème Office</vt:lpstr>
      <vt:lpstr>3_Thème Office</vt:lpstr>
      <vt:lpstr>7_Thème Office</vt:lpstr>
      <vt:lpstr>72. Comparer des fractions (2)</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LE BOT SANDRA</cp:lastModifiedBy>
  <cp:revision>2</cp:revision>
  <dcterms:created xsi:type="dcterms:W3CDTF">2022-01-07T11:15:07Z</dcterms:created>
  <dcterms:modified xsi:type="dcterms:W3CDTF">2026-01-21T10:19:05Z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