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2"/>
  </p:notesMasterIdLst>
  <p:sldIdLst>
    <p:sldId id="256" r:id="rId9"/>
    <p:sldId id="322" r:id="rId10"/>
    <p:sldId id="367" r:id="rId11"/>
    <p:sldId id="370" r:id="rId12"/>
    <p:sldId id="383" r:id="rId13"/>
    <p:sldId id="384" r:id="rId14"/>
    <p:sldId id="372" r:id="rId15"/>
    <p:sldId id="385" r:id="rId16"/>
    <p:sldId id="373" r:id="rId17"/>
    <p:sldId id="386" r:id="rId18"/>
    <p:sldId id="377" r:id="rId19"/>
    <p:sldId id="388" r:id="rId20"/>
    <p:sldId id="375" r:id="rId21"/>
    <p:sldId id="379" r:id="rId22"/>
    <p:sldId id="389" r:id="rId23"/>
    <p:sldId id="390" r:id="rId24"/>
    <p:sldId id="387" r:id="rId25"/>
    <p:sldId id="285" r:id="rId26"/>
    <p:sldId id="288" r:id="rId27"/>
    <p:sldId id="364" r:id="rId28"/>
    <p:sldId id="365" r:id="rId29"/>
    <p:sldId id="286" r:id="rId30"/>
    <p:sldId id="287" r:id="rId31"/>
  </p:sldIdLst>
  <p:sldSz cx="9144000" cy="6858000" type="screen4x3"/>
  <p:notesSz cx="6858000" cy="9144000"/>
  <p:embeddedFontLst>
    <p:embeddedFont>
      <p:font typeface="Verdana" panose="020B060403050404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 id="{EC690DC6-A5A8-45CC-58AB-0C5F588EDC89}" name="LION Pascal" initials="PL" userId="S::pascal.lion@kemone.com::fbec95ae-2e6f-4ba0-8a1e-416917b9e63f" providerId="AD"/>
  <p188:author id="{3AE103E3-5B5D-9446-BE1D-82E47926AE64}" name="LEMAIRE LOUHANNE" initials="LL" userId="S::LLEMAIRE@editions-hatier.fr::a1b6b622-126c-424e-b556-9693f133b9e2" providerId="AD"/>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757AD9-9920-48E2-9F46-995C46943589}" v="34" dt="2026-01-20T15:36:28.9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76271" autoAdjust="0"/>
  </p:normalViewPr>
  <p:slideViewPr>
    <p:cSldViewPr snapToGrid="0">
      <p:cViewPr varScale="1">
        <p:scale>
          <a:sx n="84" d="100"/>
          <a:sy n="84" d="100"/>
        </p:scale>
        <p:origin x="1758" y="90"/>
      </p:cViewPr>
      <p:guideLst>
        <p:guide orient="horz" pos="2160"/>
        <p:guide pos="288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font" Target="fonts/font2.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4.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font" Target="fonts/font3.fntdata"/><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continuer à étudier les longueurs. On va mesurer et reporter des longueurs, mais aussi tracer des segments d’une longueur donnée. D’abord, revoyons ensemble quelques unités de longueur.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D6B1-43C6-8443-2942-C54DCADDE5D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386085C-72BD-E8A5-E8B5-E2526F824D1E}"/>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5964E86-82A7-1DE6-1039-8882BAB7B61C}"/>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Faire un retour collectif pour qu’un élève verbalise que 92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mm, c’est 90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mm, donc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 et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err="1">
                <a:latin typeface="Calibri" panose="020F0502020204030204" pitchFamily="34" charset="0"/>
              </a:rPr>
              <a:t>mm.</a:t>
            </a:r>
            <a:r>
              <a:rPr lang="fr-FR" i="0" baseline="0" dirty="0">
                <a:latin typeface="Calibri" panose="020F0502020204030204" pitchFamily="34" charset="0"/>
              </a:rPr>
              <a:t> Laisser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min pour que les élèves qui n’avaient pas réussi puissent tracer le segment demandé.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Montrer sur la règle où doit s’arrêter le segment.</a:t>
            </a:r>
          </a:p>
        </p:txBody>
      </p:sp>
      <p:sp>
        <p:nvSpPr>
          <p:cNvPr id="4" name="Espace réservé du numéro de diapositive 3">
            <a:extLst>
              <a:ext uri="{FF2B5EF4-FFF2-40B4-BE49-F238E27FC236}">
                <a16:creationId xmlns:a16="http://schemas.microsoft.com/office/drawing/2014/main" id="{D8B57F48-4235-F0BC-FC07-E91542012461}"/>
              </a:ext>
            </a:extLst>
          </p:cNvPr>
          <p:cNvSpPr>
            <a:spLocks noGrp="1"/>
          </p:cNvSpPr>
          <p:nvPr>
            <p:ph type="sldNum" sz="quarter" idx="10"/>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690185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1764E-ACE9-DCD4-4DF6-0D723739320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98B3150-438F-0070-5C38-FE0E984C1FA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EA3770A-CC01-7084-137F-87E5B0BC2D19}"/>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On va maintenant calculer le périmètre d’une figure. Nous avons découvert la notion de périmètre lors d’une séance précédente. </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Qu’est-ce qu’un périmètre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r>
              <a:rPr lang="fr-FR" i="0" baseline="0" dirty="0">
                <a:latin typeface="Calibri" panose="020F0502020204030204" pitchFamily="34" charset="0"/>
              </a:rPr>
              <a:t>Interroger les élèves. </a:t>
            </a:r>
          </a:p>
          <a:p>
            <a:pPr marL="0" marR="0" lvl="0" indent="0" algn="l" rtl="0">
              <a:lnSpc>
                <a:spcPct val="100000"/>
              </a:lnSpc>
              <a:spcBef>
                <a:spcPts val="0"/>
              </a:spcBef>
              <a:spcAft>
                <a:spcPts val="0"/>
              </a:spcAft>
              <a:buClr>
                <a:schemeClr val="dk1"/>
              </a:buClr>
              <a:buSzPts val="1200"/>
              <a:buFont typeface="Calibri"/>
              <a:buNone/>
            </a:pPr>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C’est la longueur du contour d’une figure. On peut imaginer une fourmi qui marcherait sur les côtés de la figure. On voudrait savoir quelle longueur totale elle a parcouru lorsqu’elle a terminé de marcher sur le contour de la figure.  </a:t>
            </a:r>
          </a:p>
        </p:txBody>
      </p:sp>
      <p:sp>
        <p:nvSpPr>
          <p:cNvPr id="4" name="Espace réservé du numéro de diapositive 3">
            <a:extLst>
              <a:ext uri="{FF2B5EF4-FFF2-40B4-BE49-F238E27FC236}">
                <a16:creationId xmlns:a16="http://schemas.microsoft.com/office/drawing/2014/main" id="{E5241964-01FD-EB2A-CCE0-F4466C2184F5}"/>
              </a:ext>
            </a:extLst>
          </p:cNvPr>
          <p:cNvSpPr>
            <a:spLocks noGrp="1"/>
          </p:cNvSpPr>
          <p:nvPr>
            <p:ph type="sldNum" sz="quarter" idx="10"/>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3827415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71716-76D6-AF21-EBC3-D346DB312DF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82A8225-C3CC-9B27-C9AD-DD13C5AA162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FD83E72-6038-AEF4-48DC-34B6F3F0B2FA}"/>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0" i="1" u="none" strike="noStrike" cap="none" baseline="0" dirty="0">
                <a:solidFill>
                  <a:schemeClr val="dk1"/>
                </a:solidFill>
                <a:latin typeface="Calibri" panose="020F0502020204030204" pitchFamily="34" charset="0"/>
                <a:ea typeface="Calibri"/>
                <a:cs typeface="Calibri"/>
                <a:sym typeface="Calibri"/>
              </a:rPr>
              <a:t>On va calculer le périmètre de ce polygone qui s’appelle un pentagone </a:t>
            </a:r>
            <a:r>
              <a:rPr lang="fr-FR" b="0" i="0" u="none" strike="noStrike" cap="none" baseline="0" dirty="0">
                <a:solidFill>
                  <a:schemeClr val="dk1"/>
                </a:solidFill>
                <a:latin typeface="Calibri" panose="020F0502020204030204" pitchFamily="34" charset="0"/>
                <a:ea typeface="Calibri"/>
                <a:cs typeface="Calibri"/>
                <a:sym typeface="Calibri"/>
              </a:rPr>
              <a:t>(montrer le mot au tableau)</a:t>
            </a:r>
            <a:r>
              <a:rPr lang="fr-FR" b="0" i="1" u="none" strike="noStrike" cap="none" baseline="0" dirty="0">
                <a:solidFill>
                  <a:schemeClr val="dk1"/>
                </a:solidFill>
                <a:latin typeface="Calibri" panose="020F0502020204030204" pitchFamily="34" charset="0"/>
                <a:ea typeface="Calibri"/>
                <a:cs typeface="Calibri"/>
                <a:sym typeface="Calibri"/>
              </a:rPr>
              <a:t>. Un pentagone, c’est un polygone qui a 5 côtés. Le mot pentagone vient du grec</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 le préfixe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penta</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 signifie 5 et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gone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angle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 Un pentagone est une figure qui a 5 angles.   </a:t>
            </a:r>
          </a:p>
          <a:p>
            <a:pPr marL="0" marR="0" lvl="0" indent="0" algn="l" rtl="0">
              <a:lnSpc>
                <a:spcPct val="100000"/>
              </a:lnSpc>
              <a:spcBef>
                <a:spcPts val="0"/>
              </a:spcBef>
              <a:spcAft>
                <a:spcPts val="0"/>
              </a:spcAft>
              <a:buClr>
                <a:schemeClr val="dk1"/>
              </a:buClr>
              <a:buSzPts val="1200"/>
              <a:buFont typeface="Calibri"/>
              <a:buNone/>
            </a:pPr>
            <a:endParaRPr lang="fr-FR" i="0" baseline="0" dirty="0">
              <a:latin typeface="+mn-lt"/>
            </a:endParaRPr>
          </a:p>
        </p:txBody>
      </p:sp>
      <p:sp>
        <p:nvSpPr>
          <p:cNvPr id="4" name="Espace réservé du numéro de diapositive 3">
            <a:extLst>
              <a:ext uri="{FF2B5EF4-FFF2-40B4-BE49-F238E27FC236}">
                <a16:creationId xmlns:a16="http://schemas.microsoft.com/office/drawing/2014/main" id="{45109E80-E7F4-051A-1F06-8597780AE26F}"/>
              </a:ext>
            </a:extLst>
          </p:cNvPr>
          <p:cNvSpPr>
            <a:spLocks noGrp="1"/>
          </p:cNvSpPr>
          <p:nvPr>
            <p:ph type="sldNum" sz="quarter" idx="10"/>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1537397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83A5D-616C-6AED-FFE5-CC9C251943B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DA8250B-C910-949D-94FC-D207D77A646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2AC0217-3C66-71C7-8D70-33492A0FC131}"/>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Voici les mesures de longueur des côtés de ce pentagone. On veut calculer son périmètre. On écrit la lettre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P</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qui est la première lettre du mot périmètre, puis on écrit le signe égal.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Laisser une minute aux élèves, puis faire un retour collectif. Un élève verbalise le calcul à effectuer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 Un autre élève donne la réponse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  </a:t>
            </a:r>
          </a:p>
        </p:txBody>
      </p:sp>
      <p:sp>
        <p:nvSpPr>
          <p:cNvPr id="4" name="Espace réservé du numéro de diapositive 3">
            <a:extLst>
              <a:ext uri="{FF2B5EF4-FFF2-40B4-BE49-F238E27FC236}">
                <a16:creationId xmlns:a16="http://schemas.microsoft.com/office/drawing/2014/main" id="{88F7152E-7482-2DE8-8068-43790FA3F0DA}"/>
              </a:ext>
            </a:extLst>
          </p:cNvPr>
          <p:cNvSpPr>
            <a:spLocks noGrp="1"/>
          </p:cNvSpPr>
          <p:nvPr>
            <p:ph type="sldNum" sz="quarter" idx="10"/>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1795307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FD7B0-1DA7-DFBC-0970-11E5EA1B4B4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3F2D92B-1DF2-B573-38EE-70EE61473197}"/>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7B2BD7F-7E03-8C27-E3D7-DD57C3A69B64}"/>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Ce nouveau polygone est un hexagone, c’est-à-dire un polygone qui a 6</a:t>
            </a:r>
            <a:r>
              <a:rPr lang="fr-FR" i="0" baseline="0" dirty="0">
                <a:latin typeface="Calibri" panose="020F0502020204030204" pitchFamily="34" charset="0"/>
              </a:rPr>
              <a:t> </a:t>
            </a:r>
            <a:r>
              <a:rPr lang="fr-FR" i="1" baseline="0" dirty="0">
                <a:latin typeface="Calibri" panose="020F0502020204030204" pitchFamily="34" charset="0"/>
              </a:rPr>
              <a:t>côtés. Le mot hexagone vient du grec. Le préfixe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hexa</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signifie 6 et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gone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angle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donc un hexagone est une figure qui a 6 angles. </a:t>
            </a:r>
          </a:p>
        </p:txBody>
      </p:sp>
      <p:sp>
        <p:nvSpPr>
          <p:cNvPr id="4" name="Espace réservé du numéro de diapositive 3">
            <a:extLst>
              <a:ext uri="{FF2B5EF4-FFF2-40B4-BE49-F238E27FC236}">
                <a16:creationId xmlns:a16="http://schemas.microsoft.com/office/drawing/2014/main" id="{3EEA1DE0-377F-F0AE-ABD7-938BA80E2F51}"/>
              </a:ext>
            </a:extLst>
          </p:cNvPr>
          <p:cNvSpPr>
            <a:spLocks noGrp="1"/>
          </p:cNvSpPr>
          <p:nvPr>
            <p:ph type="sldNum" sz="quarter" idx="10"/>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1008874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392ED0-BC20-EDE4-86E4-A38AD3198D1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01A9E9C-A239-E58A-8246-64847155812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81058E1-31EA-99B0-162F-26599B83ED2B}"/>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u="none" baseline="0" dirty="0">
                <a:latin typeface="Calibri" panose="020F0502020204030204" pitchFamily="34" charset="0"/>
              </a:rPr>
              <a:t>On utilise parfois le mot « hexagone » pour parler de la France car notre pays a une forme qui ressemble à un hexagone. </a:t>
            </a:r>
          </a:p>
        </p:txBody>
      </p:sp>
      <p:sp>
        <p:nvSpPr>
          <p:cNvPr id="4" name="Espace réservé du numéro de diapositive 3">
            <a:extLst>
              <a:ext uri="{FF2B5EF4-FFF2-40B4-BE49-F238E27FC236}">
                <a16:creationId xmlns:a16="http://schemas.microsoft.com/office/drawing/2014/main" id="{405749F2-F61D-B928-4D73-0AB6910F4292}"/>
              </a:ext>
            </a:extLst>
          </p:cNvPr>
          <p:cNvSpPr>
            <a:spLocks noGrp="1"/>
          </p:cNvSpPr>
          <p:nvPr>
            <p:ph type="sldNum" sz="quarter" idx="10"/>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3651846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4BBB7-02E5-E560-28D6-9C1F466E554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C79F9A4-E88A-4514-9EED-48A04626EB7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F0CB1534-E182-BA5C-F109-B02F1F169EF5}"/>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On veut connaitre le périmètre de cet hexagone. Il est possible de trouver la longueur de ce périmètre sans mesurer chaque côté de l’hexagone, mais en utilisant un compas. On va donc faire cela maintenant</a:t>
            </a:r>
            <a:r>
              <a:rPr lang="fr-FR" b="0" i="0" u="none" strike="noStrike" cap="none" baseline="0" dirty="0">
                <a:solidFill>
                  <a:schemeClr val="dk1"/>
                </a:solidFill>
                <a:effectLst/>
                <a:latin typeface="Calibri" panose="020F0502020204030204" pitchFamily="34" charset="0"/>
                <a:ea typeface="Calibri"/>
                <a:cs typeface="Calibri"/>
                <a:sym typeface="Calibri"/>
              </a:rPr>
              <a:t>.</a:t>
            </a:r>
            <a:r>
              <a:rPr lang="fr-FR" i="1" baseline="0" dirty="0">
                <a:latin typeface="Calibri" panose="020F0502020204030204" pitchFamily="34" charset="0"/>
              </a:rPr>
              <a:t> Comment pourrait-on faire ?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Laisser les élèves donner leurs hypothèses sur une procédure possible pendant quelques secondes. </a:t>
            </a:r>
            <a:endParaRPr lang="fr-FR" i="1"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2A12497-8F11-AC77-14E7-B5108E9E104E}"/>
              </a:ext>
            </a:extLst>
          </p:cNvPr>
          <p:cNvSpPr>
            <a:spLocks noGrp="1"/>
          </p:cNvSpPr>
          <p:nvPr>
            <p:ph type="sldNum" sz="quarter" idx="10"/>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1746834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AF99E9-C373-57AD-4C6C-8D28CBCBE5A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F9A6DD8-AB63-6E66-BBD1-53CFC948682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76A01AF-6642-7C85-DEBE-6E03609230B3}"/>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Une fois que les élèves ont émis leurs hypothèses, présenter la procédure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o</a:t>
            </a:r>
            <a:r>
              <a:rPr lang="fr-FR" i="1" baseline="0" dirty="0">
                <a:latin typeface="Calibri" panose="020F0502020204030204" pitchFamily="34" charset="0"/>
              </a:rPr>
              <a:t>n va reporter la longueur de chaque côté à l’aide du compas sur la demi-droite qui se trouve en dessous. Donc, on pose son compas sur le point A de l’hexagone et on écarte le compas de la longueur du segment [AB]. Puis, on conserve cet écartement et on pose son compas sur le point A de la demi-droite pour placer le point B sur la demi-droite. Puis, on pointe son compas sur le point B de l’hexagone. On prend l’écartement du segment [BC], puis on le reporte sur la demi-droite pour placer le point C, etc. Lorsque le dernier segment [FA] est reporté sur la demi-droite, il ne reste plus qu’à mesurer avec la règle graduée la longueur du périmètre reportée sur la demi-droite.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Prendre le temps de faire verbaliser à nouveau la procédure par un élève afin de s’assurer qu’ils ont compris.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dirty="0">
                <a:effectLst/>
                <a:latin typeface="Calibri" panose="020F0502020204030204" pitchFamily="34" charset="0"/>
                <a:ea typeface="Calibri" panose="020F0502020204030204" pitchFamily="34" charset="0"/>
                <a:cs typeface="DINNextLTPro-Light"/>
              </a:rPr>
              <a:t>Présenter aux élèves l’intérêt d’une telle technique : </a:t>
            </a:r>
            <a:r>
              <a:rPr lang="fr-FR" i="1" dirty="0">
                <a:effectLst/>
                <a:latin typeface="Calibri" panose="020F0502020204030204" pitchFamily="34" charset="0"/>
                <a:ea typeface="Calibri" panose="020F0502020204030204" pitchFamily="34" charset="0"/>
                <a:cs typeface="DINNextLTPro-Light"/>
              </a:rPr>
              <a:t>si on applique la méthode classique, on risque de faire des erreurs dans une des mesures et/ou dans le calcul. En utilisant le compas, qui est un outil très précis pour reporter des longueurs, il nous suffira de mesurer qu’une seule fois, à la fin, après avoir reporté la longueur de chaque côté.</a:t>
            </a:r>
            <a:endParaRPr lang="fr-FR" i="0" baseline="0" dirty="0">
              <a:latin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r>
              <a:rPr lang="fr-FR" b="1" i="0" baseline="0" dirty="0">
                <a:latin typeface="Calibri" panose="020F0502020204030204" pitchFamily="34" charset="0"/>
              </a:rPr>
              <a:t>Distribuer la fiche photocopiable n°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1" i="0" baseline="0" dirty="0">
                <a:latin typeface="Calibri" panose="020F0502020204030204" pitchFamily="34" charset="0"/>
              </a:rPr>
              <a:t>71B </a:t>
            </a:r>
            <a:r>
              <a:rPr lang="fr-FR" i="0" baseline="0" dirty="0">
                <a:latin typeface="Calibri" panose="020F0502020204030204" pitchFamily="34" charset="0"/>
              </a:rPr>
              <a:t>et laisser quelques minutes de recherche aux élèves en passant dans les rangs pour les aider à réaliser la procédure et pour les guider dans le maniement du compas.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Puis, faire un dernier retour collectif pour qu’un élève donne la valeur du périmètre. On peut interroger plusieurs élèves afin que chacun donne sa réponse et ainsi constater </a:t>
            </a:r>
            <a:r>
              <a:rPr lang="fr-FR" i="0" u="none" baseline="0" dirty="0">
                <a:latin typeface="Calibri" panose="020F0502020204030204" pitchFamily="34" charset="0"/>
              </a:rPr>
              <a:t>qu’il peut y avoir des approximations de quelques millimètres dues à la manipulation du compas. </a:t>
            </a:r>
            <a:r>
              <a:rPr lang="fr-FR" i="0" baseline="0" dirty="0">
                <a:latin typeface="Calibri" panose="020F0502020204030204" pitchFamily="34" charset="0"/>
              </a:rPr>
              <a:t>Terminer en écrivant la valeur du périmètre sur les pointillés. </a:t>
            </a:r>
          </a:p>
        </p:txBody>
      </p:sp>
      <p:sp>
        <p:nvSpPr>
          <p:cNvPr id="4" name="Espace réservé du numéro de diapositive 3">
            <a:extLst>
              <a:ext uri="{FF2B5EF4-FFF2-40B4-BE49-F238E27FC236}">
                <a16:creationId xmlns:a16="http://schemas.microsoft.com/office/drawing/2014/main" id="{552B97FC-9959-9D0F-3CB4-7152899BCCFE}"/>
              </a:ext>
            </a:extLst>
          </p:cNvPr>
          <p:cNvSpPr>
            <a:spLocks noGrp="1"/>
          </p:cNvSpPr>
          <p:nvPr>
            <p:ph type="sldNum" sz="quarter" idx="10"/>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3766089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b="1" i="0" baseline="0" dirty="0">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i="0" baseline="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cm et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err="1">
                <a:latin typeface="Calibri" panose="020F0502020204030204" pitchFamily="34" charset="0"/>
              </a:rPr>
              <a:t>mm.</a:t>
            </a:r>
            <a:r>
              <a:rPr lang="fr-FR" i="0" baseline="0" dirty="0">
                <a:latin typeface="Calibri" panose="020F0502020204030204" pitchFamily="34" charset="0"/>
              </a:rPr>
              <a:t>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Pour chaque objet, interroger un élève qui nomme l’objet de référence (réglette blanche, grain de sable) et donne l’unité correspondante (centimètre, millimètre).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2288735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89094DA-D391-AF89-DD80-9DEA474BEC4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DCB67A6-35A1-B449-4938-88C575A28E3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A4900169-D9D7-88F8-4BBC-0C35E67522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45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6347B6A-07F3-3D10-7E08-10FF19DB94A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5021629-9D63-8F31-DC77-0F952FFBFA8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F044DE8-ADDF-038E-D103-9DCD4B3B399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7842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D46D0-A344-20C1-3E74-8345F38296E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921F5B-9461-3F9C-AE99-0DF20C9EA1E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407E82C-CF49-6562-D1FD-F3D39B9DD6B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Vous allez maintenant écrire sur vos ardoises l’abréviation de ces unités, dans le même ordre qu’au tableau.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Les élèves lèvent leur ardoise lorsqu’ils ont fini. Valider discrètement d’un signe de tête.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Corriger en collectif en interrogeant un élève et en écrivant la réponse sur les pointillés.</a:t>
            </a:r>
            <a:endParaRPr lang="fr-FR" i="1"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F4EF7EB-C031-D20A-3ED0-B8A74D6B3999}"/>
              </a:ext>
            </a:extLst>
          </p:cNvPr>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27225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E2799-A17B-F6CE-40A8-73954C22832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9E3EED1-A60C-E584-CCA2-5E3B0CB103F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0AE6962-B4B0-075C-56AC-41DF717CF24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baseline="0" dirty="0">
                <a:latin typeface="Calibri" panose="020F0502020204030204" pitchFamily="34" charset="0"/>
              </a:rPr>
              <a:t>Dans un centimètre, combien de millimètres y a-t-il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On pourrait mettre bout à bout 10 grains de sable pour faire un centimètre. Donc,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err="1">
                <a:latin typeface="Calibri" panose="020F0502020204030204" pitchFamily="34" charset="0"/>
              </a:rPr>
              <a:t>mm.</a:t>
            </a:r>
            <a:r>
              <a:rPr lang="fr-FR" i="1" baseline="0" dirty="0">
                <a:latin typeface="Calibri" panose="020F0502020204030204" pitchFamily="34" charset="0"/>
              </a:rPr>
              <a:t> </a:t>
            </a:r>
          </a:p>
        </p:txBody>
      </p:sp>
      <p:sp>
        <p:nvSpPr>
          <p:cNvPr id="4" name="Espace réservé du numéro de diapositive 3">
            <a:extLst>
              <a:ext uri="{FF2B5EF4-FFF2-40B4-BE49-F238E27FC236}">
                <a16:creationId xmlns:a16="http://schemas.microsoft.com/office/drawing/2014/main" id="{872CF919-A49E-CA46-AEF3-41200548021E}"/>
              </a:ext>
            </a:extLst>
          </p:cNvPr>
          <p:cNvSpPr>
            <a:spLocks noGrp="1"/>
          </p:cNvSpPr>
          <p:nvPr>
            <p:ph type="sldNum" sz="quarter" idx="10"/>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460954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507EF-66DB-A780-43CD-A60B724C446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A89F81B-DD69-2149-E72A-7D8F1097043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601218C-9E15-F690-4F8B-477C10156144}"/>
              </a:ext>
            </a:extLst>
          </p:cNvPr>
          <p:cNvSpPr>
            <a:spLocks noGrp="1"/>
          </p:cNvSpPr>
          <p:nvPr>
            <p:ph type="body" idx="1"/>
          </p:nvPr>
        </p:nvSpPr>
        <p:spPr/>
        <p:txBody>
          <a:bodyPr/>
          <a:lstStyle/>
          <a:p>
            <a:pPr marL="0" indent="0" rtl="0"/>
            <a:r>
              <a:rPr lang="fr-FR" b="0" i="1" u="none" strike="noStrike" dirty="0">
                <a:solidFill>
                  <a:srgbClr val="000000"/>
                </a:solidFill>
                <a:effectLst/>
                <a:latin typeface="Calibri" panose="020F0502020204030204" pitchFamily="34" charset="0"/>
              </a:rPr>
              <a:t>Maintenant, on va mesurer des segments en utilisant les deux unités que nous venons de voir. Il faut écrire la mesure de la longueur de chaque segment en cm et mm. </a:t>
            </a:r>
          </a:p>
          <a:p>
            <a:pPr marL="0" indent="0" rtl="0"/>
            <a:r>
              <a:rPr lang="fr-FR" b="0" i="0" baseline="0" dirty="0">
                <a:latin typeface="Calibri" panose="020F0502020204030204" pitchFamily="34" charset="0"/>
              </a:rPr>
              <a:t>Sur une règle, montrer aux élèves les graduations des centimètres (qui sont numérotées) et faire verbaliser que les toutes petites graduations représentent les millimètres. </a:t>
            </a:r>
            <a:endParaRPr lang="fr-FR" b="0" dirty="0">
              <a:effectLst/>
              <a:latin typeface="Calibri" panose="020F0502020204030204" pitchFamily="34" charset="0"/>
            </a:endParaRPr>
          </a:p>
          <a:p>
            <a:pPr marL="0" indent="0" rtl="0"/>
            <a:r>
              <a:rPr lang="fr-FR" b="1" i="0" u="none" strike="noStrike" dirty="0">
                <a:solidFill>
                  <a:srgbClr val="000000"/>
                </a:solidFill>
                <a:effectLst/>
                <a:latin typeface="Calibri" panose="020F0502020204030204" pitchFamily="34" charset="0"/>
              </a:rPr>
              <a:t>Distribuer la fiche photocopiable n°</a:t>
            </a:r>
            <a:r>
              <a:rPr lang="fr-FR" b="1" i="0" u="none" strike="noStrike" cap="none" dirty="0">
                <a:solidFill>
                  <a:schemeClr val="dk1"/>
                </a:solidFill>
                <a:effectLst/>
                <a:latin typeface="Calibri" panose="020F0502020204030204" pitchFamily="34" charset="0"/>
                <a:ea typeface="Calibri"/>
                <a:cs typeface="Calibri"/>
                <a:sym typeface="Calibri"/>
              </a:rPr>
              <a:t> </a:t>
            </a:r>
            <a:r>
              <a:rPr lang="fr-FR" b="1" i="0" u="none" strike="noStrike" dirty="0">
                <a:solidFill>
                  <a:srgbClr val="000000"/>
                </a:solidFill>
                <a:effectLst/>
                <a:latin typeface="Calibri" panose="020F0502020204030204" pitchFamily="34" charset="0"/>
              </a:rPr>
              <a:t>71A </a:t>
            </a:r>
            <a:r>
              <a:rPr lang="fr-FR" b="0" i="0" u="none" strike="noStrike" dirty="0">
                <a:solidFill>
                  <a:srgbClr val="000000"/>
                </a:solidFill>
                <a:effectLst/>
                <a:latin typeface="Calibri" panose="020F0502020204030204" pitchFamily="34" charset="0"/>
              </a:rPr>
              <a:t>aux élèves et laisser 1 ou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min de recherche. Puis, faire un retour collectif pour que les élèves donnent les mesures de longueurs qu’ils ont trouvées. Les écrire sur les pointillés. </a:t>
            </a:r>
          </a:p>
          <a:p>
            <a:pPr marL="0" indent="0" rtl="0"/>
            <a:r>
              <a:rPr lang="fr-FR" b="1" i="0" u="none" strike="noStrike" baseline="0" dirty="0">
                <a:solidFill>
                  <a:srgbClr val="000000"/>
                </a:solidFill>
                <a:effectLst/>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baseline="0" dirty="0">
                <a:solidFill>
                  <a:srgbClr val="000000"/>
                </a:solidFill>
                <a:effectLst/>
                <a:latin typeface="Calibri" panose="020F0502020204030204" pitchFamily="34" charset="0"/>
              </a:rPr>
              <a:t>: 13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cm et 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mm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 </a:t>
            </a:r>
            <a:r>
              <a:rPr lang="fr-FR" b="0" i="0" u="none" strike="noStrike" baseline="0" dirty="0">
                <a:solidFill>
                  <a:srgbClr val="000000"/>
                </a:solidFill>
                <a:effectLst/>
                <a:latin typeface="Calibri" panose="020F0502020204030204" pitchFamily="34" charset="0"/>
              </a:rPr>
              <a:t>16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cm et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err="1">
                <a:solidFill>
                  <a:srgbClr val="000000"/>
                </a:solidFill>
                <a:effectLst/>
                <a:latin typeface="Calibri" panose="020F0502020204030204" pitchFamily="34" charset="0"/>
              </a:rPr>
              <a:t>mm.</a:t>
            </a:r>
            <a:r>
              <a:rPr lang="fr-FR" b="0" i="0" u="none" strike="noStrike" dirty="0">
                <a:solidFill>
                  <a:srgbClr val="000000"/>
                </a:solidFill>
                <a:effectLst/>
                <a:latin typeface="Calibri" panose="020F0502020204030204" pitchFamily="34" charset="0"/>
              </a:rPr>
              <a:t> </a:t>
            </a:r>
            <a:endParaRPr lang="fr-FR" b="0"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1A1F487-372E-821D-E84F-2D5058B96323}"/>
              </a:ext>
            </a:extLst>
          </p:cNvPr>
          <p:cNvSpPr>
            <a:spLocks noGrp="1"/>
          </p:cNvSpPr>
          <p:nvPr>
            <p:ph type="sldNum" sz="quarter" idx="10"/>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979792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5ED5E-8933-BE7B-954F-E1848106982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AE5913D-ADCB-FCC0-6415-ACEA6941D85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75FBF7E-C658-E128-D0D7-67BF92C54C6A}"/>
              </a:ext>
            </a:extLst>
          </p:cNvPr>
          <p:cNvSpPr>
            <a:spLocks noGrp="1"/>
          </p:cNvSpPr>
          <p:nvPr>
            <p:ph type="body" idx="1"/>
          </p:nvPr>
        </p:nvSpPr>
        <p:spPr/>
        <p:txBody>
          <a:bodyPr/>
          <a:lstStyle/>
          <a:p>
            <a:pPr marL="0" indent="0" rtl="0"/>
            <a:r>
              <a:rPr lang="fr-FR" b="0" i="1" u="none" strike="noStrike" dirty="0">
                <a:solidFill>
                  <a:srgbClr val="000000"/>
                </a:solidFill>
                <a:effectLst/>
                <a:latin typeface="Calibri" panose="020F0502020204030204" pitchFamily="34" charset="0"/>
              </a:rPr>
              <a:t>Maintenant, on aimerait exprimer ces longueurs en utilisant uniquement le millimètre. Écrivez sur votre ardoise les 2 mesures données en millimètres. </a:t>
            </a:r>
          </a:p>
          <a:p>
            <a:pPr marL="0" indent="0" rtl="0"/>
            <a:r>
              <a:rPr lang="fr-FR" b="0" i="0" u="none" strike="noStrike" dirty="0">
                <a:solidFill>
                  <a:srgbClr val="000000"/>
                </a:solidFill>
                <a:effectLst/>
                <a:latin typeface="Calibri" panose="020F0502020204030204" pitchFamily="34" charset="0"/>
              </a:rPr>
              <a:t>Laisser quelques secondes de recherche. Si besoin, faire une pause après quelques secondes pour rappeler aux élèves bloqués que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err="1">
                <a:solidFill>
                  <a:srgbClr val="000000"/>
                </a:solidFill>
                <a:effectLst/>
                <a:latin typeface="Calibri" panose="020F0502020204030204" pitchFamily="34" charset="0"/>
              </a:rPr>
              <a:t>mm.</a:t>
            </a:r>
            <a:r>
              <a:rPr lang="fr-FR" b="0" i="0" u="none" strike="noStrike" dirty="0">
                <a:solidFill>
                  <a:srgbClr val="000000"/>
                </a:solidFill>
                <a:effectLst/>
                <a:latin typeface="Calibri" panose="020F0502020204030204" pitchFamily="34" charset="0"/>
              </a:rPr>
              <a:t> </a:t>
            </a:r>
          </a:p>
          <a:p>
            <a:pPr marL="0" indent="0" rtl="0"/>
            <a:r>
              <a:rPr lang="fr-FR" b="0" i="0" u="none" strike="noStrike" dirty="0">
                <a:solidFill>
                  <a:srgbClr val="000000"/>
                </a:solidFill>
                <a:effectLst/>
                <a:latin typeface="Calibri" panose="020F0502020204030204" pitchFamily="34" charset="0"/>
              </a:rPr>
              <a:t>Après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min, corriger en collectif en faisant verbaliser les élèves. </a:t>
            </a:r>
            <a:r>
              <a:rPr lang="fr-FR" b="0" i="1" u="none" strike="noStrike" dirty="0">
                <a:solidFill>
                  <a:srgbClr val="000000"/>
                </a:solidFill>
                <a:effectLst/>
                <a:latin typeface="Calibri" panose="020F0502020204030204" pitchFamily="34" charset="0"/>
              </a:rPr>
              <a:t>On sait que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dirty="0">
                <a:solidFill>
                  <a:srgbClr val="000000"/>
                </a:solidFill>
                <a:effectLst/>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dirty="0">
                <a:solidFill>
                  <a:srgbClr val="000000"/>
                </a:solidFill>
                <a:effectLst/>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dirty="0">
                <a:solidFill>
                  <a:srgbClr val="000000"/>
                </a:solidFill>
                <a:effectLst/>
                <a:latin typeface="Calibri" panose="020F0502020204030204" pitchFamily="34" charset="0"/>
              </a:rPr>
              <a:t>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dirty="0">
                <a:solidFill>
                  <a:srgbClr val="000000"/>
                </a:solidFill>
                <a:effectLst/>
                <a:latin typeface="Calibri" panose="020F0502020204030204" pitchFamily="34" charset="0"/>
              </a:rPr>
              <a:t>mm, donc </a:t>
            </a:r>
            <a:r>
              <a:rPr lang="fr-FR" i="1" dirty="0">
                <a:latin typeface="Calibri" panose="020F0502020204030204" pitchFamily="34" charset="0"/>
              </a:rPr>
              <a:t>13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err="1">
                <a:latin typeface="Calibri" panose="020F0502020204030204" pitchFamily="34" charset="0"/>
              </a:rPr>
              <a:t>mm.</a:t>
            </a:r>
            <a:r>
              <a:rPr lang="fr-FR" i="1" dirty="0">
                <a:latin typeface="Calibri" panose="020F0502020204030204" pitchFamily="34" charset="0"/>
              </a:rPr>
              <a:t> On ajoute les 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mm et on obtient 133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err="1">
                <a:latin typeface="Calibri" panose="020F0502020204030204" pitchFamily="34" charset="0"/>
              </a:rPr>
              <a:t>mm.</a:t>
            </a:r>
            <a:r>
              <a:rPr lang="fr-FR" i="1" dirty="0">
                <a:latin typeface="Calibri" panose="020F0502020204030204" pitchFamily="34" charset="0"/>
              </a:rPr>
              <a:t> </a:t>
            </a:r>
          </a:p>
          <a:p>
            <a:pPr marL="0" indent="0" rtl="0"/>
            <a:r>
              <a:rPr lang="fr-FR" dirty="0">
                <a:latin typeface="Calibri" panose="020F0502020204030204" pitchFamily="34" charset="0"/>
              </a:rPr>
              <a:t>Procéder de même pour 16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cm</a:t>
            </a:r>
            <a:r>
              <a:rPr lang="fr-FR" b="0" i="0" u="none" strike="noStrike" dirty="0">
                <a:solidFill>
                  <a:srgbClr val="000000"/>
                </a:solidFill>
                <a:effectLst/>
                <a:latin typeface="Calibri" panose="020F0502020204030204" pitchFamily="34" charset="0"/>
              </a:rPr>
              <a:t> </a:t>
            </a:r>
            <a:r>
              <a:rPr lang="fr-FR"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mm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a:latin typeface="Calibri" panose="020F0502020204030204" pitchFamily="34" charset="0"/>
              </a:rPr>
              <a:t>164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dirty="0" err="1">
                <a:latin typeface="Calibri" panose="020F0502020204030204" pitchFamily="34" charset="0"/>
              </a:rPr>
              <a:t>mm.</a:t>
            </a:r>
            <a:r>
              <a:rPr lang="fr-FR" dirty="0">
                <a:latin typeface="Calibri" panose="020F0502020204030204" pitchFamily="34" charset="0"/>
              </a:rPr>
              <a:t> </a:t>
            </a:r>
          </a:p>
          <a:p>
            <a:pPr rtl="0"/>
            <a:br>
              <a:rPr lang="fr-FR" dirty="0">
                <a:latin typeface="Calibri" panose="020F0502020204030204" pitchFamily="34" charset="0"/>
              </a:rPr>
            </a:br>
            <a:endParaRPr lang="fr-FR" b="0" i="0"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7F20FB8-6FA7-D6EC-4876-57452DA32F85}"/>
              </a:ext>
            </a:extLst>
          </p:cNvPr>
          <p:cNvSpPr>
            <a:spLocks noGrp="1"/>
          </p:cNvSpPr>
          <p:nvPr>
            <p:ph type="sldNum" sz="quarter" idx="10"/>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1143559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ACAD2-A4E5-039B-3EDE-3C5A9D11ED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C902EE4-B3D1-C411-D9B2-9B6B8814452E}"/>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AA83260-C805-B0AC-3376-B1C378487C26}"/>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Maintenant, on va tracer des segments avec la règle sur une feuille blanche.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Distribuer une feuille blanche A5 à chaque élève. </a:t>
            </a:r>
          </a:p>
          <a:p>
            <a:pPr marL="0" marR="0" lvl="0" indent="0" algn="l" rtl="0">
              <a:lnSpc>
                <a:spcPct val="100000"/>
              </a:lnSpc>
              <a:spcBef>
                <a:spcPts val="0"/>
              </a:spcBef>
              <a:spcAft>
                <a:spcPts val="0"/>
              </a:spcAft>
              <a:buClr>
                <a:schemeClr val="dk1"/>
              </a:buClr>
              <a:buSzPts val="1200"/>
              <a:buFont typeface="Calibri"/>
              <a:buNone/>
            </a:pPr>
            <a:r>
              <a:rPr lang="fr-FR" i="1" baseline="0" dirty="0">
                <a:latin typeface="Calibri" panose="020F0502020204030204" pitchFamily="34" charset="0"/>
              </a:rPr>
              <a:t>Tracez un segment de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cm et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err="1">
                <a:latin typeface="Calibri" panose="020F0502020204030204" pitchFamily="34" charset="0"/>
              </a:rPr>
              <a:t>mm.</a:t>
            </a:r>
            <a:r>
              <a:rPr lang="fr-FR" i="1" baseline="0" dirty="0">
                <a:latin typeface="Calibri" panose="020F0502020204030204" pitchFamily="34" charset="0"/>
              </a:rPr>
              <a:t> </a:t>
            </a:r>
          </a:p>
          <a:p>
            <a:pPr marL="0" marR="0" lvl="0" indent="0" algn="l" rtl="0">
              <a:lnSpc>
                <a:spcPct val="100000"/>
              </a:lnSpc>
              <a:spcBef>
                <a:spcPts val="0"/>
              </a:spcBef>
              <a:spcAft>
                <a:spcPts val="0"/>
              </a:spcAft>
              <a:buClr>
                <a:schemeClr val="dk1"/>
              </a:buClr>
              <a:buSzPts val="1200"/>
              <a:buFont typeface="Calibri"/>
              <a:buNone/>
            </a:pPr>
            <a:r>
              <a:rPr lang="fr-FR" b="0" i="0" baseline="0" dirty="0">
                <a:latin typeface="Calibri" panose="020F0502020204030204" pitchFamily="34" charset="0"/>
              </a:rPr>
              <a:t>Laisser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dirty="0">
                <a:solidFill>
                  <a:srgbClr val="000000"/>
                </a:solidFill>
                <a:effectLst/>
                <a:latin typeface="Calibri" panose="020F0502020204030204" pitchFamily="34" charset="0"/>
              </a:rPr>
              <a:t>min </a:t>
            </a:r>
            <a:r>
              <a:rPr lang="fr-FR" b="0" i="0" baseline="0" dirty="0">
                <a:latin typeface="Calibri" panose="020F0502020204030204" pitchFamily="34" charset="0"/>
              </a:rPr>
              <a:t>aux élèves </a:t>
            </a:r>
            <a:r>
              <a:rPr lang="fr-FR" b="0" i="0" u="none" baseline="0" dirty="0">
                <a:latin typeface="Calibri" panose="020F0502020204030204" pitchFamily="34" charset="0"/>
              </a:rPr>
              <a:t>pour réaliser la tâche. </a:t>
            </a:r>
          </a:p>
        </p:txBody>
      </p:sp>
      <p:sp>
        <p:nvSpPr>
          <p:cNvPr id="4" name="Espace réservé du numéro de diapositive 3">
            <a:extLst>
              <a:ext uri="{FF2B5EF4-FFF2-40B4-BE49-F238E27FC236}">
                <a16:creationId xmlns:a16="http://schemas.microsoft.com/office/drawing/2014/main" id="{0469AB94-674F-C540-34AF-FD7CB0C7455A}"/>
              </a:ext>
            </a:extLst>
          </p:cNvPr>
          <p:cNvSpPr>
            <a:spLocks noGrp="1"/>
          </p:cNvSpPr>
          <p:nvPr>
            <p:ph type="sldNum" sz="quarter" idx="10"/>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532454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5D3F0-ECAE-F49F-2F21-82E687CB850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58E033-4BED-B5B4-22E9-19EFAFC2DBC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DFF651DA-E2C0-101F-863C-E5485551FD0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0" baseline="0" dirty="0">
                <a:latin typeface="Calibri" panose="020F0502020204030204" pitchFamily="34" charset="0"/>
              </a:rPr>
              <a:t>Faire un retour collectif. Sur la règle, montrer aux élèves les centimètres et les millimètres. </a:t>
            </a:r>
            <a:endParaRPr lang="fr-FR" b="0" dirty="0">
              <a:effectLst/>
              <a:latin typeface="Calibri" panose="020F0502020204030204" pitchFamily="34" charset="0"/>
            </a:endParaRPr>
          </a:p>
          <a:p>
            <a:pPr marL="0" marR="0" lvl="0" indent="0" algn="l" rtl="0">
              <a:lnSpc>
                <a:spcPct val="100000"/>
              </a:lnSpc>
              <a:spcBef>
                <a:spcPts val="0"/>
              </a:spcBef>
              <a:spcAft>
                <a:spcPts val="0"/>
              </a:spcAft>
              <a:buClr>
                <a:schemeClr val="dk1"/>
              </a:buClr>
              <a:buSzPts val="1200"/>
              <a:buFont typeface="Calibri"/>
              <a:buNone/>
            </a:pPr>
            <a:r>
              <a:rPr lang="fr-FR" b="0" i="0" baseline="0" dirty="0">
                <a:latin typeface="Calibri" panose="020F0502020204030204" pitchFamily="34" charset="0"/>
              </a:rPr>
              <a:t>Un élève verbalise que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cm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mm signifie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cm</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mm (c’est-à-dire 5 toutes petites graduations).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baseline="0" dirty="0">
                <a:latin typeface="Calibri" panose="020F0502020204030204" pitchFamily="34" charset="0"/>
              </a:rPr>
              <a:t>Montrer sur la règle où doit s’arrêter le segment.</a:t>
            </a:r>
          </a:p>
          <a:p>
            <a:pPr marL="0" marR="0" lvl="0" indent="0" algn="l" rtl="0">
              <a:lnSpc>
                <a:spcPct val="100000"/>
              </a:lnSpc>
              <a:spcBef>
                <a:spcPts val="0"/>
              </a:spcBef>
              <a:spcAft>
                <a:spcPts val="0"/>
              </a:spcAft>
              <a:buClr>
                <a:schemeClr val="dk1"/>
              </a:buClr>
              <a:buSzPts val="1200"/>
              <a:buFont typeface="Calibri"/>
              <a:buNone/>
            </a:pPr>
            <a:endParaRPr lang="fr-FR" b="0" i="0" baseline="0" dirty="0">
              <a:latin typeface="+mn-lt"/>
            </a:endParaRPr>
          </a:p>
        </p:txBody>
      </p:sp>
      <p:sp>
        <p:nvSpPr>
          <p:cNvPr id="4" name="Espace réservé du numéro de diapositive 3">
            <a:extLst>
              <a:ext uri="{FF2B5EF4-FFF2-40B4-BE49-F238E27FC236}">
                <a16:creationId xmlns:a16="http://schemas.microsoft.com/office/drawing/2014/main" id="{F8035D6C-858E-C78A-2CC0-9A2EACFA7884}"/>
              </a:ext>
            </a:extLst>
          </p:cNvPr>
          <p:cNvSpPr>
            <a:spLocks noGrp="1"/>
          </p:cNvSpPr>
          <p:nvPr>
            <p:ph type="sldNum" sz="quarter" idx="10"/>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10683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788136-CF24-CA25-A2A9-BEC8159CB50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E7B6E95-2D9C-7875-0C0B-1A2EED1BDE1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D61C5C2-D42F-0679-7960-4D0E3F71D19C}"/>
              </a:ext>
            </a:extLst>
          </p:cNvPr>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Même démarche. </a:t>
            </a:r>
          </a:p>
          <a:p>
            <a:pPr marL="0" marR="0" lvl="0" indent="0" algn="l" rtl="0">
              <a:lnSpc>
                <a:spcPct val="100000"/>
              </a:lnSpc>
              <a:spcBef>
                <a:spcPts val="0"/>
              </a:spcBef>
              <a:spcAft>
                <a:spcPts val="0"/>
              </a:spcAft>
              <a:buClr>
                <a:schemeClr val="dk1"/>
              </a:buClr>
              <a:buSzPts val="1200"/>
              <a:buFont typeface="Calibri"/>
              <a:buNone/>
            </a:pPr>
            <a:r>
              <a:rPr lang="fr-FR" i="0" baseline="0" dirty="0">
                <a:latin typeface="Calibri" panose="020F0502020204030204" pitchFamily="34" charset="0"/>
              </a:rPr>
              <a:t>Laisser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min </a:t>
            </a:r>
            <a:r>
              <a:rPr lang="fr-FR" i="0" baseline="0" dirty="0">
                <a:latin typeface="Calibri" panose="020F0502020204030204" pitchFamily="34" charset="0"/>
              </a:rPr>
              <a:t>aux élèves pour tracer. </a:t>
            </a:r>
          </a:p>
        </p:txBody>
      </p:sp>
      <p:sp>
        <p:nvSpPr>
          <p:cNvPr id="4" name="Espace réservé du numéro de diapositive 3">
            <a:extLst>
              <a:ext uri="{FF2B5EF4-FFF2-40B4-BE49-F238E27FC236}">
                <a16:creationId xmlns:a16="http://schemas.microsoft.com/office/drawing/2014/main" id="{42462EC7-272A-F4F2-4647-99F571CBA224}"/>
              </a:ext>
            </a:extLst>
          </p:cNvPr>
          <p:cNvSpPr>
            <a:spLocks noGrp="1"/>
          </p:cNvSpPr>
          <p:nvPr>
            <p:ph type="sldNum" sz="quarter" idx="10"/>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16120252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DF1C5587-A4FC-0392-329D-5397461D025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3" name="Image 2" descr="Une image contenant symbole, logo, Graphique, cercle&#10;&#10;Le contenu généré par l’IA peut être incorrect.">
            <a:extLst>
              <a:ext uri="{FF2B5EF4-FFF2-40B4-BE49-F238E27FC236}">
                <a16:creationId xmlns:a16="http://schemas.microsoft.com/office/drawing/2014/main" id="{79116F24-3859-0853-4579-ED993EBF997C}"/>
              </a:ext>
            </a:extLst>
          </p:cNvPr>
          <p:cNvPicPr>
            <a:picLocks noChangeAspect="1"/>
          </p:cNvPicPr>
          <p:nvPr userDrawn="1"/>
        </p:nvPicPr>
        <p:blipFill>
          <a:blip r:embed="rId2"/>
          <a:stretch>
            <a:fillRect/>
          </a:stretch>
        </p:blipFill>
        <p:spPr>
          <a:xfrm>
            <a:off x="8033491" y="-121116"/>
            <a:ext cx="1110509" cy="1260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71. Mesurer et tracer des segments, reporter des longueurs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D4125-8D90-C265-1B2B-D041771AF66B}"/>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2C6BAC2-FAD9-7891-D58F-EAB025383AA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72793D1-FCF1-1893-B581-CA3237B11B7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8362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C8FA23-00C2-91CA-C995-95F262D5BB64}"/>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4F1623D8-E481-B7F2-759B-48949518F4D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F7B3D25-F792-DF38-DDD2-60956F90B80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61124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92104A-B641-4F3A-E7C9-A1604CF7B568}"/>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80D76E8-B451-67E2-0374-36951B6A735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9F0BAA2-0997-CB2D-111A-0B9B8A8742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88184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CD4541-0E2A-4DAF-DF62-AD9C969483EB}"/>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6F045C42-065E-1911-ABFE-8A3D9F8ED28E}"/>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A7D24BB2-4475-A087-E416-2811F81AF24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08457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C87B70-1C06-318E-5C8F-5826C01F2094}"/>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3F9443E5-7076-8ECF-2FA9-A88825A1374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490B287-3ECF-6C78-2704-D4CF3383CE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50111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ED011-5B92-0608-1608-0BEBBC4225C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F5F8BAD1-8084-D29E-3BF9-2EB390125CF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76C4992-6E0A-5EC0-CA06-2771E5D6D28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5600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0B566-ED5A-725B-DFF5-3C6C5B380B58}"/>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A15FEBB5-1A6D-9916-0475-44D1CD3D36C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7258E32-8A2B-6BFE-10A6-58850AE43BB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18007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7E9C0-7978-9811-33C1-23F375BE601C}"/>
            </a:ext>
          </a:extLst>
        </p:cNvPr>
        <p:cNvGrpSpPr/>
        <p:nvPr/>
      </p:nvGrpSpPr>
      <p:grpSpPr>
        <a:xfrm>
          <a:off x="0" y="0"/>
          <a:ext cx="0" cy="0"/>
          <a:chOff x="0" y="0"/>
          <a:chExt cx="0" cy="0"/>
        </a:xfrm>
      </p:grpSpPr>
      <p:sp>
        <p:nvSpPr>
          <p:cNvPr id="11" name="Titre 10">
            <a:extLst>
              <a:ext uri="{FF2B5EF4-FFF2-40B4-BE49-F238E27FC236}">
                <a16:creationId xmlns:a16="http://schemas.microsoft.com/office/drawing/2014/main" id="{95D9BA7A-70A0-3D6A-0975-9EFC154E883B}"/>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3222787C-B8E4-08CC-6535-B07F260EEF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14548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68366B3-59EB-7908-9DD7-6A425C6DC14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17F6B79-3291-C644-A49F-63D40B411C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223DACBD-EFFC-43C8-CD66-439BB21D6BA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433CE0E-488E-E69A-B20B-426E4D695F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AF764478-083E-D566-50B4-CFDEC81BA41A}"/>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40820C24-DA10-9074-EA96-3EE209F403D1}"/>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A2E911D1-C9FE-49C6-2620-F9210186781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53024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F0E37066-6448-FF37-8A71-0D348BEC287B}"/>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B6A60305-DDEB-B0E1-4772-8B7AFD3D6EB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BA46439-E186-AB8D-BE97-26D10D7501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35302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D18F0A-C57D-8E4A-1602-2E05888A645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115DE5AC-2F6B-094C-C15F-E0466D4161D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65C092C-8276-B65E-5F0B-204CD8B9AAF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093341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19979BC1-2AE8-7117-1ABC-6BDCDB30AFA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CFAA9D5-6940-A45A-2572-B4487A18FA0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1B0F7B1A-1067-B85A-DCEF-996B7FC668D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FED1424-A0C1-3223-E06F-36B75DFC92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822B4D-97A1-2054-016B-A8CF6FF3081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F585BAB-F172-AF2E-E7A8-EBB967F9F7B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3C08403-BE94-2B69-9E34-3E1A02FD218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9505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4D5AC-36C9-B211-993D-3B49BF5889A2}"/>
            </a:ext>
          </a:extLst>
        </p:cNvPr>
        <p:cNvGrpSpPr/>
        <p:nvPr/>
      </p:nvGrpSpPr>
      <p:grpSpPr>
        <a:xfrm>
          <a:off x="0" y="0"/>
          <a:ext cx="0" cy="0"/>
          <a:chOff x="0" y="0"/>
          <a:chExt cx="0" cy="0"/>
        </a:xfrm>
      </p:grpSpPr>
      <p:sp>
        <p:nvSpPr>
          <p:cNvPr id="9" name="Titre 8">
            <a:extLst>
              <a:ext uri="{FF2B5EF4-FFF2-40B4-BE49-F238E27FC236}">
                <a16:creationId xmlns:a16="http://schemas.microsoft.com/office/drawing/2014/main" id="{CDECDEC8-DA37-E6C8-72BA-7355BFFAF788}"/>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924874D0-789C-51BB-24C2-4783842A14E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2950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EB8B3A-D8CF-0E59-8410-F3EE3DDC2BB1}"/>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5F161882-B90B-E7BD-0742-7158032DA06C}"/>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5D27EC41-6CF9-FC5F-3F9D-24549D998F5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19903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4EE754-64FF-8779-5543-FC8E544A7721}"/>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4C985E0B-3C7E-222E-9ACF-A67BF394AE0A}"/>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BC59B9F8-21F7-C096-4CF2-572278D5AFF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05940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E3E0F-4288-3810-8CDD-2B044648A447}"/>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38D28C49-0FE6-9E1B-DAA4-6AAF2DE76118}"/>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15D2A806-9A41-0200-AE31-FDA5BA0532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2839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896568-C7F4-A1BD-6A44-D1F5B1E073DA}"/>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27D8447-894E-F0F9-5FD1-0929A5AD1DC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FDF9505-3F12-CF58-9DB9-84A8DDC69D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49003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35CA2-6F7A-774C-A9CF-B3481B3DDA1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F46FBC7-099F-F29A-A280-5C086C8558E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5282C22-18E1-4D0A-9E17-16CDE90C6DF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0850197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02D8A1F-5972-4BD1-94D7-9E14F75C1A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purl.org/dc/elements/1.1/"/>
    <ds:schemaRef ds:uri="http://purl.org/dc/terms/"/>
    <ds:schemaRef ds:uri="http://schemas.microsoft.com/office/2006/metadata/properties"/>
    <ds:schemaRef ds:uri="27f64e36-29aa-44d5-a3e0-06242cad7d4d"/>
    <ds:schemaRef ds:uri="cd84cc96-e4f0-4e7f-873a-a508fb658c41"/>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1258</Words>
  <Application>Microsoft Office PowerPoint</Application>
  <PresentationFormat>Affichage à l'écran (4:3)</PresentationFormat>
  <Paragraphs>61</Paragraphs>
  <Slides>23</Slides>
  <Notes>23</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23</vt:i4>
      </vt:variant>
    </vt:vector>
  </HeadingPairs>
  <TitlesOfParts>
    <vt:vector size="32" baseType="lpstr">
      <vt:lpstr>Calibri</vt:lpstr>
      <vt:lpstr>Verdana</vt:lpstr>
      <vt:lpstr>Calibri Light</vt:lpstr>
      <vt:lpstr>Arial</vt:lpstr>
      <vt:lpstr>Thème Office</vt:lpstr>
      <vt:lpstr>1_Thème Office</vt:lpstr>
      <vt:lpstr>2_Thème Office</vt:lpstr>
      <vt:lpstr>3_Thème Office</vt:lpstr>
      <vt:lpstr>7_Thème Office</vt:lpstr>
      <vt:lpstr>71. Mesurer et tracer des segments, reporter des longueurs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2026-01-21T10:19:00Z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