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27"/>
  </p:notesMasterIdLst>
  <p:sldIdLst>
    <p:sldId id="256" r:id="rId8"/>
    <p:sldId id="315" r:id="rId9"/>
    <p:sldId id="318" r:id="rId10"/>
    <p:sldId id="319" r:id="rId11"/>
    <p:sldId id="320" r:id="rId12"/>
    <p:sldId id="321" r:id="rId13"/>
    <p:sldId id="316" r:id="rId14"/>
    <p:sldId id="323" r:id="rId15"/>
    <p:sldId id="324" r:id="rId16"/>
    <p:sldId id="317" r:id="rId17"/>
    <p:sldId id="325" r:id="rId18"/>
    <p:sldId id="326" r:id="rId19"/>
    <p:sldId id="327" r:id="rId20"/>
    <p:sldId id="328" r:id="rId21"/>
    <p:sldId id="285" r:id="rId22"/>
    <p:sldId id="309" r:id="rId23"/>
    <p:sldId id="311" r:id="rId24"/>
    <p:sldId id="298" r:id="rId25"/>
    <p:sldId id="287"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LEMAIRE LOUHANNE" initials="LL" lastIdx="3" clrIdx="7">
    <p:extLst>
      <p:ext uri="{19B8F6BF-5375-455C-9EA6-DF929625EA0E}">
        <p15:presenceInfo xmlns:p15="http://schemas.microsoft.com/office/powerpoint/2012/main" userId="S::LLEMAIRE@editions-hatier.fr::a1b6b622-126c-424e-b556-9693f133b9e2" providerId="AD"/>
      </p:ext>
    </p:extLst>
  </p:cmAuthor>
  <p:cmAuthor id="1" name="jennifer r" initials="" lastIdx="10" clrIdx="1"/>
  <p:cmAuthor id="8" name="LE BOT SANDRA" initials="SL" lastIdx="20" clrIdx="8">
    <p:extLst>
      <p:ext uri="{19B8F6BF-5375-455C-9EA6-DF929625EA0E}">
        <p15:presenceInfo xmlns:p15="http://schemas.microsoft.com/office/powerpoint/2012/main" userId="S::SLEBOT@editions-hatier.fr::5fe4e071-d3f4-40df-970f-ee8fcf898346" providerId="AD"/>
      </p:ext>
    </p:extLst>
  </p:cmAuthor>
  <p:cmAuthor id="2" name="Catherine MALLARD" initials="" lastIdx="7" clrIdx="2"/>
  <p:cmAuthor id="9" name="pauline.negrellion" initials="pa" lastIdx="10" clrIdx="9">
    <p:extLst>
      <p:ext uri="{19B8F6BF-5375-455C-9EA6-DF929625EA0E}">
        <p15:presenceInfo xmlns:p15="http://schemas.microsoft.com/office/powerpoint/2012/main" userId="S::pauline.negrellion_gmail.com#ext#@hachette.onmicrosoft.com::9fb65b54-3bbd-4994-b3cf-42d8602c7eef" providerId="AD"/>
      </p:ext>
    </p:extLst>
  </p:cmAuthor>
  <p:cmAuthor id="3" name="Pauline Negrel-Lion" initials="" lastIdx="10" clrIdx="3"/>
  <p:cmAuthor id="10" name="Christophe Dracos" initials="CD" lastIdx="15" clrIdx="10">
    <p:extLst>
      <p:ext uri="{19B8F6BF-5375-455C-9EA6-DF929625EA0E}">
        <p15:presenceInfo xmlns:p15="http://schemas.microsoft.com/office/powerpoint/2012/main" userId="S::cri.dracos_outlook.fr#ext#@hachette.onmicrosoft.com::9a339485-cc17-450e-b56d-f2edc49cae5a" providerId="AD"/>
      </p:ext>
    </p:extLst>
  </p:cmAuthor>
  <p:cmAuthor id="4" name="HACHE Caroline" initials="" lastIdx="3" clrIdx="4"/>
  <p:cmAuthor id="5" name="Harmonie Tessier" initials="" lastIdx="3" clrIdx="5"/>
  <p:cmAuthor id="6" name="cri.dracos@outlook.fr" initials="c"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87EBAE-AE84-4CCB-ACBC-A78B89821133}" v="1" dt="2026-01-19T10:16:13.2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70" autoAdjust="0"/>
    <p:restoredTop sz="69249" autoAdjust="0"/>
  </p:normalViewPr>
  <p:slideViewPr>
    <p:cSldViewPr snapToGrid="0">
      <p:cViewPr varScale="1">
        <p:scale>
          <a:sx n="76" d="100"/>
          <a:sy n="76" d="100"/>
        </p:scale>
        <p:origin x="1710"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a:t>
            </a:r>
            <a:r>
              <a:rPr lang="fr-FR" i="1" baseline="0" dirty="0"/>
              <a:t> travailler avec les figures planes que nous avons déjà rencontrées</a:t>
            </a:r>
            <a:r>
              <a:rPr lang="fr-FR" sz="1200" b="0" i="0" u="none" strike="noStrike" cap="none" dirty="0">
                <a:solidFill>
                  <a:schemeClr val="dk1"/>
                </a:solidFill>
                <a:effectLst/>
                <a:latin typeface="Calibri"/>
                <a:ea typeface="Calibri"/>
                <a:cs typeface="Calibri"/>
                <a:sym typeface="Calibri"/>
              </a:rPr>
              <a:t> </a:t>
            </a:r>
            <a:r>
              <a:rPr lang="fr-FR" i="1" baseline="0" dirty="0"/>
              <a:t>: le carré, le rectangle, le triangle quelconque, le triangle rectangle et le losange.</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Une</a:t>
            </a:r>
            <a:r>
              <a:rPr lang="fr-FR" i="1" baseline="0" dirty="0">
                <a:latin typeface="Calibri" panose="020F0502020204030204" pitchFamily="34" charset="0"/>
              </a:rPr>
              <a:t> figure va apparaitre au tableau. Vous devez compléter la phrase en justifiant. </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9228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Nous allons commencer par la figure A. À quelle figure que vous connaissez</a:t>
            </a:r>
            <a:r>
              <a:rPr lang="fr-FR" i="1" baseline="0" dirty="0">
                <a:latin typeface="Calibri" panose="020F0502020204030204" pitchFamily="34" charset="0"/>
              </a:rPr>
              <a:t> cette figure ressemble-t-elle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Un rectangle.</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68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Lire</a:t>
            </a:r>
            <a:r>
              <a:rPr lang="fr-FR" i="0" baseline="0" dirty="0">
                <a:latin typeface="Calibri" panose="020F0502020204030204" pitchFamily="34" charset="0"/>
              </a:rPr>
              <a:t> le début de la phrase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la figure A n’est pas un rectangle. On affirme donc que la figure A n’est pas un rectangle. Je vais vous distribuer la figure et vous allez devoir le justifier.</a:t>
            </a:r>
          </a:p>
          <a:p>
            <a:pPr marL="0"/>
            <a:r>
              <a:rPr lang="fr-FR" i="0" baseline="0" dirty="0">
                <a:latin typeface="Calibri" panose="020F0502020204030204" pitchFamily="34" charset="0"/>
              </a:rPr>
              <a:t>Distribuer la fiche photocopiable n°</a:t>
            </a:r>
            <a:r>
              <a:rPr lang="fr-FR" i="1" dirty="0">
                <a:latin typeface="Calibri" panose="020F0502020204030204" pitchFamily="34" charset="0"/>
              </a:rPr>
              <a:t> </a:t>
            </a:r>
            <a:r>
              <a:rPr lang="fr-FR" i="0" baseline="0" dirty="0">
                <a:latin typeface="Calibri" panose="020F0502020204030204" pitchFamily="34" charset="0"/>
              </a:rPr>
              <a:t>69 et laisser un temps de travail individuel de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minutes environ. Interrompre la recherche et questionner les élèves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Que doit-on vérifier pour affirmer qu’une figure plane est un rectangle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Les 4 angles doivent être droits et les côtés opposés (l’un en face de l’autre) doivent </a:t>
            </a:r>
            <a:r>
              <a:rPr lang="fr-FR" i="1" u="none" baseline="0" dirty="0">
                <a:latin typeface="Calibri" panose="020F0502020204030204" pitchFamily="34" charset="0"/>
              </a:rPr>
              <a:t>être de même longueur. </a:t>
            </a:r>
          </a:p>
          <a:p>
            <a:pPr marL="0"/>
            <a:r>
              <a:rPr lang="fr-FR" i="0" baseline="0" dirty="0">
                <a:latin typeface="Calibri" panose="020F0502020204030204" pitchFamily="34" charset="0"/>
              </a:rPr>
              <a:t>Verbaliser que si l’une des conditions n’est pas vérifiée, cela suffira à justifier que la figure n’est pas un rectangle.</a:t>
            </a:r>
          </a:p>
          <a:p>
            <a:pPr marL="0"/>
            <a:r>
              <a:rPr lang="fr-FR" i="0" baseline="0" dirty="0">
                <a:latin typeface="Calibri" panose="020F0502020204030204" pitchFamily="34" charset="0"/>
              </a:rPr>
              <a:t>Faire reformuler les tâches à accomplir par un ou plusieurs élèves et faire remarquer que les élèves peuvent commencer par vérifier les angles ou les mesures des côtés, il n’y a pas d’ordre. </a:t>
            </a:r>
          </a:p>
          <a:p>
            <a:pPr marL="0"/>
            <a:r>
              <a:rPr lang="fr-FR" i="0" baseline="0" dirty="0">
                <a:latin typeface="Calibri" panose="020F0502020204030204" pitchFamily="34" charset="0"/>
              </a:rPr>
              <a:t>Faire reprendre la recherche individuelle en invitant les élèves à coder les angles droits et les côtés de même longueur lorsqu’ils sont vérifiés. Circuler pour aider les élèves. Puis, interroger un ou plusieurs élèves. </a:t>
            </a:r>
          </a:p>
          <a:p>
            <a:pPr marL="0" algn="l"/>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fr-FR" b="0" i="1" baseline="0" dirty="0">
                <a:latin typeface="Calibri" panose="020F0502020204030204" pitchFamily="34" charset="0"/>
              </a:rPr>
              <a:t>L’un des angles n’est pas un angle droit </a:t>
            </a:r>
            <a:r>
              <a:rPr lang="fr-FR" b="0" i="0" baseline="0" dirty="0">
                <a:latin typeface="Calibri" panose="020F0502020204030204" pitchFamily="34" charset="0"/>
              </a:rPr>
              <a:t>ou </a:t>
            </a:r>
            <a:r>
              <a:rPr lang="fr-FR" b="0" i="1" baseline="0" dirty="0">
                <a:latin typeface="Calibri" panose="020F0502020204030204" pitchFamily="34" charset="0"/>
              </a:rPr>
              <a:t>les côtés opposés n’ont pas la même longueur.</a:t>
            </a:r>
            <a:endParaRPr lang="fr-FR" b="1" i="0" baseline="0" dirty="0">
              <a:latin typeface="Calibri" panose="020F0502020204030204" pitchFamily="34" charset="0"/>
            </a:endParaRPr>
          </a:p>
          <a:p>
            <a:pPr marL="0"/>
            <a:r>
              <a:rPr lang="fr-FR" i="0" baseline="0" dirty="0">
                <a:latin typeface="Calibri" panose="020F0502020204030204" pitchFamily="34" charset="0"/>
              </a:rPr>
              <a:t>Puis, interroger un élève et faire valider par d’autres. Faire formuler des phrases correctes par un ou plusieurs élèves. Compléter les pointillés. Vous pouvez vérifier oralement plusieurs formulations des élèves. </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06229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À quelle figure que vous connaissez</a:t>
            </a:r>
            <a:r>
              <a:rPr lang="fr-FR" i="1" baseline="0" dirty="0">
                <a:latin typeface="Calibri" panose="020F0502020204030204" pitchFamily="34" charset="0"/>
              </a:rPr>
              <a:t> cette figure ressemble-t-elle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Un triangle (ou un triangle rectangle).</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4239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endParaRPr lang="fr-FR" i="1" dirty="0">
              <a:latin typeface="Calibri" panose="020F0502020204030204" pitchFamily="34" charset="0"/>
            </a:endParaRPr>
          </a:p>
          <a:p>
            <a:pPr marL="0"/>
            <a:r>
              <a:rPr lang="fr-FR" i="1" dirty="0">
                <a:latin typeface="Calibri" panose="020F0502020204030204" pitchFamily="34" charset="0"/>
              </a:rPr>
              <a:t>La</a:t>
            </a:r>
            <a:r>
              <a:rPr lang="fr-FR" i="1" baseline="0" dirty="0">
                <a:latin typeface="Calibri" panose="020F0502020204030204" pitchFamily="34" charset="0"/>
              </a:rPr>
              <a:t> phrase affirme que c’est un triangle rectangle. Il faut maintenant le prouver.</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a:t>
            </a:r>
            <a:r>
              <a:rPr lang="fr-FR" b="0" i="1" baseline="0" dirty="0">
                <a:latin typeface="Calibri" panose="020F0502020204030204" pitchFamily="34" charset="0"/>
              </a:rPr>
              <a:t>Elle a 3 côtés et un angle droit.</a:t>
            </a:r>
            <a:endParaRPr lang="fr-FR" b="1"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49065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Je vais vous donner</a:t>
            </a:r>
            <a:r>
              <a:rPr lang="fr-FR" i="1" baseline="0" dirty="0">
                <a:latin typeface="Calibri" panose="020F0502020204030204" pitchFamily="34" charset="0"/>
              </a:rPr>
              <a:t> des indications pour dessiner des figures. Vous aurez 1 minute pour les dessiner sur l’ardoise à main levée, donc sans instruments. Le temps est très court, vous n’utiliserez pas la règle pour les mesures de longueurs, ni l’équerre pour tracer des angles droits, cependant, vous devez indiquer lorsqu’il y a des angles droits ou lorsque des segments ont la même longueur. </a:t>
            </a:r>
          </a:p>
          <a:p>
            <a:pPr marL="0"/>
            <a:r>
              <a:rPr lang="fr-FR" i="1" baseline="0" dirty="0">
                <a:latin typeface="Calibri" panose="020F0502020204030204" pitchFamily="34" charset="0"/>
              </a:rPr>
              <a:t>Comment allez-vous faire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On va coder les angles droits avec un carré rouge et pour les côtés qui ont la même longueur, on utilise un même signe (un trait, deux traits, etc.).</a:t>
            </a:r>
          </a:p>
          <a:p>
            <a:pPr marL="0"/>
            <a:endParaRPr lang="fr-FR" i="1" baseline="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773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Les</a:t>
            </a:r>
            <a:r>
              <a:rPr lang="fr-FR" i="0" baseline="0" dirty="0">
                <a:latin typeface="Calibri" panose="020F0502020204030204" pitchFamily="34" charset="0"/>
              </a:rPr>
              <a:t> élèves tracent chaque figure sur l’ardoise et la lèvent. Valider d’un signe discret si les figures et, surtout, si les codages, sont visibles. Puis, corriger collectivement en suivant les instructions d’un élève qui lira chaque information et décrira les actions à réaliser. Insister sur les codages à matérialiser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angles droits et côtés isométriques. Dans le cas du rectangle, il est nécessaire d’utiliser deux codages différents pour la mesure de la largeur et celle de la longueur.</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Lors des corrections collectives, demander </a:t>
            </a:r>
            <a:r>
              <a:rPr lang="fr-FR" i="0" baseline="0" dirty="0">
                <a:latin typeface="Calibri" panose="020F0502020204030204" pitchFamily="34" charset="0"/>
              </a:rPr>
              <a:t>aux élèves de justifier la nature de chaque figure plane et faire verbaliser si les codages sont absents ou erronés : </a:t>
            </a:r>
            <a:r>
              <a:rPr lang="fr-FR" i="1" baseline="0" dirty="0">
                <a:latin typeface="Calibri" panose="020F0502020204030204" pitchFamily="34" charset="0"/>
              </a:rPr>
              <a:t>c’est un rectangle car il y a 4 angles droits marqués par des carrés rouges et les côtés opposés (en face l’un de l’autre) ont la même longueur. On le voit avec les deux codages.</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63620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p>
          <a:p>
            <a:pPr marL="0"/>
            <a:r>
              <a:rPr lang="fr-FR" i="0" dirty="0">
                <a:latin typeface="Calibri" panose="020F0502020204030204" pitchFamily="34" charset="0"/>
              </a:rPr>
              <a:t>Lors de la correction,</a:t>
            </a:r>
            <a:r>
              <a:rPr lang="fr-FR" i="0" baseline="0" dirty="0">
                <a:latin typeface="Calibri" panose="020F0502020204030204" pitchFamily="34" charset="0"/>
              </a:rPr>
              <a:t> revenir sur la différence entre rayon et diamètre. Vous pouvez tracer plusieurs rayons et diamètres et insister sur le lien entre les deux. </a:t>
            </a:r>
          </a:p>
          <a:p>
            <a:pPr marL="0"/>
            <a:r>
              <a:rPr lang="fr-FR" i="0" baseline="0" dirty="0">
                <a:latin typeface="Calibri" panose="020F0502020204030204" pitchFamily="34" charset="0"/>
              </a:rPr>
              <a:t>Verbaliser que plusieurs propositions sont correctes puisqu’on peut </a:t>
            </a:r>
            <a:r>
              <a:rPr lang="fr-FR" i="0" u="none" baseline="0" dirty="0">
                <a:latin typeface="Calibri" panose="020F0502020204030204" pitchFamily="34" charset="0"/>
              </a:rPr>
              <a:t>tracer un très grand nombre de rayons et de diamètres et qu’ici le texte ne nous donne pas de précisions pour en tracer un en particulier. </a:t>
            </a:r>
            <a:endParaRPr lang="fr-FR" i="0" u="none"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7462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Lors de la correction,</a:t>
            </a:r>
            <a:r>
              <a:rPr lang="fr-FR" i="0" baseline="0" dirty="0">
                <a:latin typeface="Calibri" panose="020F0502020204030204" pitchFamily="34" charset="0"/>
              </a:rPr>
              <a:t> faire apparaitre que plusieurs solutions sont possibles. Tracer au moins deux solutions au tableau</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celle dont le rayon est la mesure de la largeur du rectangle et celle où le rayon du cercle est la mesure de la longueur du rectangle. Pour les deux autres, vous pouvez les tracer également et montrer qu’en faisant pivoter les figures, on obtient les mêmes figures que celles déjà tracées.</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17628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Lors</a:t>
            </a:r>
            <a:r>
              <a:rPr lang="fr-FR" i="0" baseline="0" dirty="0">
                <a:latin typeface="Calibri" panose="020F0502020204030204" pitchFamily="34" charset="0"/>
              </a:rPr>
              <a:t> de la mise en commun, revenir sur la définition d’un losange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un quadrilatère qui a 4 côtés de même longueur.</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275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Maintenant,</a:t>
            </a:r>
            <a:r>
              <a:rPr lang="fr-FR" i="1" baseline="0" dirty="0">
                <a:latin typeface="Calibri" panose="020F0502020204030204" pitchFamily="34" charset="0"/>
              </a:rPr>
              <a:t> c’est l’inverse de ce qu’on vient de faire. Cette fois, des figures vont apparaitre au tableau avec plusieurs descriptions qui sont repérées chacune par une lettre différente. Une seule description est correcte, vous devez écrire sa lettre sur votre ardoise et la lever.</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3447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Vous</a:t>
            </a:r>
            <a:r>
              <a:rPr lang="fr-FR" i="1" baseline="0" dirty="0">
                <a:latin typeface="Calibri" panose="020F0502020204030204" pitchFamily="34" charset="0"/>
              </a:rPr>
              <a:t> avez la description A</a:t>
            </a:r>
            <a:r>
              <a:rPr lang="fr-FR" i="0" baseline="0" dirty="0">
                <a:latin typeface="Calibri" panose="020F0502020204030204" pitchFamily="34" charset="0"/>
              </a:rPr>
              <a:t> (montrer le contour), </a:t>
            </a:r>
            <a:r>
              <a:rPr lang="fr-FR" i="1" baseline="0" dirty="0">
                <a:latin typeface="Calibri" panose="020F0502020204030204" pitchFamily="34" charset="0"/>
              </a:rPr>
              <a:t>la description B et la C. </a:t>
            </a:r>
          </a:p>
          <a:p>
            <a:pPr marL="0"/>
            <a:r>
              <a:rPr lang="fr-FR" i="0" baseline="0" dirty="0">
                <a:latin typeface="Calibri" panose="020F0502020204030204" pitchFamily="34" charset="0"/>
              </a:rPr>
              <a:t>Laisser un temps de travail individuel puis interroger un élève et lui demander de lire la première description (A) et lui demander si celle-ci est correcte ou non avec une justification. Les arguments utilisés pour la vérification se basent sur les positions relatives des figures ainsi que sur leurs propriétés.</a:t>
            </a:r>
          </a:p>
          <a:p>
            <a:pPr marL="0"/>
            <a:r>
              <a:rPr lang="fr-FR" i="0" baseline="0" dirty="0">
                <a:latin typeface="Calibri" panose="020F0502020204030204" pitchFamily="34" charset="0"/>
              </a:rPr>
              <a:t>Faire de même avec chaque proposition.</a:t>
            </a:r>
          </a:p>
          <a:p>
            <a:pPr marL="0"/>
            <a:r>
              <a:rPr lang="fr-FR" b="1" i="0" baseline="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description B correcte, description A non correcte (il s’agit d’un triangle rectangle et non d’un losange) et description C non correcte (les deux figures ont deux sommets en commun).</a:t>
            </a:r>
            <a:endParaRPr lang="fr-FR" b="1"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6561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Calibri" panose="020F0502020204030204" pitchFamily="34" charset="0"/>
              </a:rPr>
              <a:t>Réponses attendues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description F correcte, description D non correcte (le cercle passe par un autre sommet du triangle et non les deux autres sommets) et description E non correcte (il s’agit d’un triangle quelconque et non d’un triangle rectangle car il n’y a pas d’angle droit (pas de codage de l’angle droit).</a:t>
            </a:r>
            <a:endParaRPr lang="fr-FR" b="1" i="1" dirty="0">
              <a:latin typeface="Calibri" panose="020F0502020204030204" pitchFamily="34" charset="0"/>
            </a:endParaRPr>
          </a:p>
          <a:p>
            <a:pPr marL="0"/>
            <a:endParaRPr lang="fr-FR" i="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83308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2" name="Image 1" descr="Une image contenant texte, graphisme, capture d’écran, jeune enfant&#10;&#10;Le contenu généré par l’IA peut être incorrect.">
            <a:extLst>
              <a:ext uri="{FF2B5EF4-FFF2-40B4-BE49-F238E27FC236}">
                <a16:creationId xmlns:a16="http://schemas.microsoft.com/office/drawing/2014/main" id="{8853DEAB-3D9B-3278-5591-810D03BD6B2C}"/>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69. Les figures planes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F7755A7-2CA5-6A22-52C1-271C28E16CA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7204D69D-F7F2-C29B-867F-2468CEABC304}"/>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0F569FF0-E084-7A2A-6643-D5C18EF0E95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4425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576EB44-29AB-1423-6CE1-F0B075DD6691}"/>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7ACBC69C-50FB-3FBD-35B7-4C892D9E60E5}"/>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6CBA9AF3-A6AE-CFDA-88D6-1E7236F886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92045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B93ADCD-9C74-2DEC-1E4F-9F42168F10CB}"/>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1D272F7D-3E15-E55A-90CF-9BCE4358A261}"/>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DB7F4D84-ABD3-D009-6987-86C0E3022DB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9067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CF1989A-E7ED-9788-78EE-AD2DC0A4EC7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A76A4762-D8EC-8515-5144-95F61C9530C7}"/>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5EB2F265-9F05-DB14-ABE8-AED68C75B5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8035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875FAF0-659F-54E3-B95C-C31E83469CC4}"/>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F5E35C4F-7A1E-DBEA-E270-9C328769D298}"/>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8792C9A7-8D8C-0659-DF6C-028777F6C0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0432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542D32B4-CC09-ADE2-ABF1-D6E74B1DEBE3}"/>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2CD2F82-5A97-D878-B935-B6F994A8A2C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47092FE-7378-99D8-8FE6-22E34D9AACE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6F9F1D4-49D8-3171-1417-63338A22E28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319EEFA4-B6BB-23FD-C014-C2142CB8CE5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A0FEE00-C697-E5DD-F89A-E0D49C2E48E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5" name="Titre 4">
            <a:extLst>
              <a:ext uri="{FF2B5EF4-FFF2-40B4-BE49-F238E27FC236}">
                <a16:creationId xmlns:a16="http://schemas.microsoft.com/office/drawing/2014/main" id="{BA763F82-9A99-F620-66C2-BFD463424C5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C69CD72-DCD1-DAA4-452F-61CB5E12A2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B33B5EEF-69F1-BAC2-4104-FB9AB0BAC32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AB72F41-1CB3-CEB0-E780-A3B07E9B2A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664AA23-14F9-FF62-6922-7993E3EE1C0E}"/>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5C6D5511-B40E-62AE-DF8E-2CF58C14F66B}"/>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5C69A76D-4949-736B-F14F-96066F878F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4466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D6A394C-E5A2-15C4-0F14-AFA5B45F0CE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5669147-E05F-3320-E560-E4D3713404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21773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3BF94E1-40BD-8B2B-E27D-550DC728A08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75793B2-D55B-F40C-7F1F-99168667409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50089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982CFF2-4A88-5C24-F3F3-AE3B5B53506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2E8DC6E-8FA9-A614-DD68-97F28F9023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5381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9784D7C8-345F-A73A-0EB5-0EA30212217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28D1502-875A-A796-EA01-6FE5C1C664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0448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3DC4270-28C3-CB24-3060-57E740134411}"/>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C7BEDAAE-607D-3118-0F47-E030CA8877BD}"/>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A2433F9A-7E30-AC75-B832-0B10E681C5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96312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a:extLst>
              <a:ext uri="{FF2B5EF4-FFF2-40B4-BE49-F238E27FC236}">
                <a16:creationId xmlns:a16="http://schemas.microsoft.com/office/drawing/2014/main" id="{5C9388BB-F05E-EBE6-F5FD-DECEF236E0B2}"/>
              </a:ext>
            </a:extLst>
          </p:cNvPr>
          <p:cNvSpPr>
            <a:spLocks noGrp="1"/>
          </p:cNvSpPr>
          <p:nvPr>
            <p:ph type="title"/>
          </p:nvPr>
        </p:nvSpPr>
        <p:spPr/>
        <p:txBody>
          <a:bodyPr/>
          <a:lstStyle/>
          <a:p>
            <a:endParaRPr lang="fr-FR"/>
          </a:p>
        </p:txBody>
      </p:sp>
      <p:sp>
        <p:nvSpPr>
          <p:cNvPr id="26" name="Espace réservé du texte 25">
            <a:extLst>
              <a:ext uri="{FF2B5EF4-FFF2-40B4-BE49-F238E27FC236}">
                <a16:creationId xmlns:a16="http://schemas.microsoft.com/office/drawing/2014/main" id="{22BABA04-5863-4026-2EF5-5C6949EFC8FE}"/>
              </a:ext>
            </a:extLst>
          </p:cNvPr>
          <p:cNvSpPr>
            <a:spLocks noGrp="1"/>
          </p:cNvSpPr>
          <p:nvPr>
            <p:ph type="body" idx="1"/>
          </p:nvPr>
        </p:nvSpPr>
        <p:spPr/>
        <p:txBody>
          <a:bodyPr/>
          <a:lstStyle/>
          <a:p>
            <a:endParaRPr lang="fr-FR"/>
          </a:p>
        </p:txBody>
      </p:sp>
      <p:pic>
        <p:nvPicPr>
          <p:cNvPr id="32" name="Image 31">
            <a:extLst>
              <a:ext uri="{FF2B5EF4-FFF2-40B4-BE49-F238E27FC236}">
                <a16:creationId xmlns:a16="http://schemas.microsoft.com/office/drawing/2014/main" id="{6E51B563-7319-785C-2C48-D682785304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2140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F16C4677-FCF4-EABC-D398-41F4430706C2}"/>
              </a:ext>
            </a:extLst>
          </p:cNvPr>
          <p:cNvSpPr>
            <a:spLocks noGrp="1"/>
          </p:cNvSpPr>
          <p:nvPr>
            <p:ph type="title"/>
          </p:nvPr>
        </p:nvSpPr>
        <p:spPr/>
        <p:txBody>
          <a:bodyPr/>
          <a:lstStyle/>
          <a:p>
            <a:endParaRPr lang="fr-FR"/>
          </a:p>
        </p:txBody>
      </p:sp>
      <p:sp>
        <p:nvSpPr>
          <p:cNvPr id="21" name="Espace réservé du texte 20">
            <a:extLst>
              <a:ext uri="{FF2B5EF4-FFF2-40B4-BE49-F238E27FC236}">
                <a16:creationId xmlns:a16="http://schemas.microsoft.com/office/drawing/2014/main" id="{EE41B4E8-B9FF-7CC0-5AF0-BFC2EA2D92FA}"/>
              </a:ext>
            </a:extLst>
          </p:cNvPr>
          <p:cNvSpPr>
            <a:spLocks noGrp="1"/>
          </p:cNvSpPr>
          <p:nvPr>
            <p:ph type="body" idx="1"/>
          </p:nvPr>
        </p:nvSpPr>
        <p:spPr/>
        <p:txBody>
          <a:bodyPr/>
          <a:lstStyle/>
          <a:p>
            <a:endParaRPr lang="fr-FR"/>
          </a:p>
        </p:txBody>
      </p:sp>
      <p:pic>
        <p:nvPicPr>
          <p:cNvPr id="23" name="Image 22">
            <a:extLst>
              <a:ext uri="{FF2B5EF4-FFF2-40B4-BE49-F238E27FC236}">
                <a16:creationId xmlns:a16="http://schemas.microsoft.com/office/drawing/2014/main" id="{B3531CB4-394E-0E86-DB73-919C8F520C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66175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3249D585-9529-4559-BBCD-978A78CAD6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1053</Words>
  <Application>Microsoft Office PowerPoint</Application>
  <PresentationFormat>Affichage à l'écran (4:3)</PresentationFormat>
  <Paragraphs>45</Paragraphs>
  <Slides>19</Slides>
  <Notes>19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19</vt:i4>
      </vt:variant>
    </vt:vector>
  </HeadingPairs>
  <TitlesOfParts>
    <vt:vector size="27" baseType="lpstr">
      <vt:lpstr>Arial</vt:lpstr>
      <vt:lpstr>Calibri</vt:lpstr>
      <vt:lpstr>Calibri Light</vt:lpstr>
      <vt:lpstr>Verdana</vt:lpstr>
      <vt:lpstr>Thème Office</vt:lpstr>
      <vt:lpstr>1_Thème Office</vt:lpstr>
      <vt:lpstr>3_Thème Office</vt:lpstr>
      <vt:lpstr>7_Thème Office</vt:lpstr>
      <vt:lpstr>69. Les figures planes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