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heme/themeOverride1.xml" ContentType="application/vnd.openxmlformats-officedocument.themeOverr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 id="2147483662" r:id="rId5"/>
  </p:sldMasterIdLst>
  <p:notesMasterIdLst>
    <p:notesMasterId r:id="rId41"/>
  </p:notesMasterIdLst>
  <p:sldIdLst>
    <p:sldId id="256" r:id="rId6"/>
    <p:sldId id="656" r:id="rId7"/>
    <p:sldId id="657" r:id="rId8"/>
    <p:sldId id="658" r:id="rId9"/>
    <p:sldId id="659" r:id="rId10"/>
    <p:sldId id="660" r:id="rId11"/>
    <p:sldId id="661" r:id="rId12"/>
    <p:sldId id="662" r:id="rId13"/>
    <p:sldId id="663" r:id="rId14"/>
    <p:sldId id="664" r:id="rId15"/>
    <p:sldId id="665" r:id="rId16"/>
    <p:sldId id="666" r:id="rId17"/>
    <p:sldId id="306" r:id="rId18"/>
    <p:sldId id="297" r:id="rId19"/>
    <p:sldId id="667" r:id="rId20"/>
    <p:sldId id="668" r:id="rId21"/>
    <p:sldId id="669" r:id="rId22"/>
    <p:sldId id="670" r:id="rId23"/>
    <p:sldId id="671" r:id="rId24"/>
    <p:sldId id="650" r:id="rId25"/>
    <p:sldId id="651" r:id="rId26"/>
    <p:sldId id="652" r:id="rId27"/>
    <p:sldId id="653" r:id="rId28"/>
    <p:sldId id="654" r:id="rId29"/>
    <p:sldId id="361" r:id="rId30"/>
    <p:sldId id="359" r:id="rId31"/>
    <p:sldId id="655" r:id="rId32"/>
    <p:sldId id="672" r:id="rId33"/>
    <p:sldId id="365" r:id="rId34"/>
    <p:sldId id="399" r:id="rId35"/>
    <p:sldId id="400" r:id="rId36"/>
    <p:sldId id="401" r:id="rId37"/>
    <p:sldId id="402" r:id="rId38"/>
    <p:sldId id="286" r:id="rId39"/>
    <p:sldId id="298" r:id="rId40"/>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4" roundtripDataSignature="AMtx7mj+FK/MfLF0IDfqG5L8po0Fto38nw=="/>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1BF5A0C-B0EB-839A-131C-955373972CF5}" name="LE BOT SANDRA" initials="SL" userId="S::SLEBOT@editions-hatier.fr::5fe4e071-d3f4-40df-970f-ee8fcf898346" providerId="AD"/>
  <p188:author id="{6E47C18F-DDAE-EA39-9B3A-D5582A6DAE9D}" name="pauline.negrellion" initials="pa" userId="S::pauline.negrellion_gmail.com#ext#@hachette.onmicrosoft.com::9fb65b54-3bbd-4994-b3cf-42d8602c7eef" providerId="AD"/>
  <p188:author id="{CB410498-00AA-A716-1E6C-E42B11846246}" name="jennifer riviere" initials="jr" userId="77148290420568c5" providerId="Windows Live"/>
  <p188:author id="{A731B9A7-FB2F-8BD0-97C6-EA6906EE8F3B}" name="Justine Taillade" initials="JT" userId="Justine Taillade" providerId="None"/>
  <p188:author id="{99B08BAC-A5CC-5B93-C974-BC3036FFCE66}" name="yaelb06" initials="ya" userId="S::yaelb06_yahoo.fr#ext#@hachette.onmicrosoft.com::178ef0ed-7e4d-4a1d-b478-d626cbda7b77" providerId="AD"/>
  <p188:author id="{4CF84EDD-95CE-3E5E-4B94-06DB52278683}" name="Christophe Dracos" initials="CD" userId="S::cri.dracos_outlook.fr#ext#@hachette.onmicrosoft.com::9a339485-cc17-450e-b56d-f2edc49cae5a"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Yaël Fernandez" initials="" lastIdx="2" clrIdx="0"/>
  <p:cmAuthor id="1" name="Pauline Negrel-Lion" initials="" lastIdx="9"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1850B18-7D4E-466B-9FEF-06B66A929917}" v="1" dt="2026-01-19T14:33:47.85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04" autoAdjust="0"/>
    <p:restoredTop sz="63923" autoAdjust="0"/>
  </p:normalViewPr>
  <p:slideViewPr>
    <p:cSldViewPr snapToGrid="0">
      <p:cViewPr>
        <p:scale>
          <a:sx n="50" d="100"/>
          <a:sy n="50" d="100"/>
        </p:scale>
        <p:origin x="3378" y="504"/>
      </p:cViewPr>
      <p:guideLst>
        <p:guide orient="horz" pos="2160"/>
        <p:guide pos="2880"/>
      </p:guideLst>
    </p:cSldViewPr>
  </p:slideViewPr>
  <p:notesTextViewPr>
    <p:cViewPr>
      <p:scale>
        <a:sx n="150" d="100"/>
        <a:sy n="15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55" Type="http://schemas.openxmlformats.org/officeDocument/2006/relationships/commentAuthors" Target="commentAuthor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59"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notesMaster" Target="notesMasters/notesMaster1.xml"/><Relationship Id="rId54" Type="http://customschemas.google.com/relationships/presentationmetadata" Target="metadata"/><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58"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57" Type="http://schemas.openxmlformats.org/officeDocument/2006/relationships/viewProps" Target="viewProps.xml"/><Relationship Id="rId61" Type="http://schemas.microsoft.com/office/2018/10/relationships/authors" Target="author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60"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56" Type="http://schemas.openxmlformats.org/officeDocument/2006/relationships/presProps" Target="presProps.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fr-FR" i="1" dirty="0"/>
              <a:t>Aujourd’hui, nous allons à nouveau nous entrainer à comparer, intercaler et encadrer des nombres allant jusqu’à 10 000. Puis nous les placerons approximativement sur une ligne numérique.</a:t>
            </a:r>
            <a:endParaRPr dirty="0"/>
          </a:p>
        </p:txBody>
      </p:sp>
      <p:sp>
        <p:nvSpPr>
          <p:cNvPr id="112" name="Google Shape;112;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Même démarche.</a:t>
            </a:r>
          </a:p>
          <a:p>
            <a:pPr marL="0" marR="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Ne plus lire ce qui est affiché pour laisser les élèves reconnaitre le signe et se questionner seuls sur le genre de nombre à trouver pour que l’inégalité soit correcte.</a:t>
            </a:r>
          </a:p>
          <a:p>
            <a:pPr marL="0" marR="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Lors du retour collectif, faire remarquer qu’il est inutile de calculer la somme</a:t>
            </a:r>
            <a:r>
              <a:rPr lang="fr-FR" i="1" dirty="0">
                <a:latin typeface="Calibri" panose="020F0502020204030204" pitchFamily="34" charset="0"/>
              </a:rPr>
              <a:t> </a:t>
            </a:r>
            <a:r>
              <a:rPr lang="fr-FR" i="0" dirty="0">
                <a:latin typeface="Calibri" panose="020F0502020204030204" pitchFamily="34" charset="0"/>
              </a:rPr>
              <a:t>: </a:t>
            </a:r>
            <a:r>
              <a:rPr lang="fr-FR" i="1" dirty="0">
                <a:latin typeface="Calibri" panose="020F0502020204030204" pitchFamily="34" charset="0"/>
              </a:rPr>
              <a:t>comme on cherche un nombre inférieur à la somme, il suffit de choisir un nombre inférieur à l’un des deux nombres additionnés. Si on veut écrire un nombre supérieur à 2 420, il faut calculer la somme et ne pas dépasser 2 920 pour que l’inégalité soit correcte.</a:t>
            </a: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10</a:t>
            </a:fld>
            <a:endParaRPr lang="fr-FR"/>
          </a:p>
        </p:txBody>
      </p:sp>
    </p:spTree>
    <p:extLst>
      <p:ext uri="{BB962C8B-B14F-4D97-AF65-F5344CB8AC3E}">
        <p14:creationId xmlns:p14="http://schemas.microsoft.com/office/powerpoint/2010/main" val="4794528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Lors du retour collectif, interroger les élèves sur le nombre de solutions possibles. </a:t>
            </a:r>
          </a:p>
          <a:p>
            <a:pPr marL="0" marR="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 </a:t>
            </a:r>
            <a:r>
              <a:rPr lang="fr-FR" i="1" dirty="0">
                <a:latin typeface="Calibri" panose="020F0502020204030204" pitchFamily="34" charset="0"/>
              </a:rPr>
              <a:t>Comme on a cherche une égalité, il n’y a qu’une seule possibilité. Comme il y a 8 milliers à gauche mais pas de milliers à droite de l’égalité, on va devoir reformer ces 8 milliers avec des centaines. </a:t>
            </a:r>
          </a:p>
          <a:p>
            <a:pPr marL="0" marR="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Combien faut-il de centaines pour faire 1 millier ? </a:t>
            </a:r>
            <a:r>
              <a:rPr lang="fr-FR" i="0" dirty="0">
                <a:latin typeface="Calibri" panose="020F0502020204030204" pitchFamily="34" charset="0"/>
              </a:rPr>
              <a:t>→ </a:t>
            </a:r>
            <a:r>
              <a:rPr lang="fr-FR" i="1" dirty="0">
                <a:latin typeface="Calibri" panose="020F0502020204030204" pitchFamily="34" charset="0"/>
              </a:rPr>
              <a:t>10c = 1m. Il faut donc ajouter ces </a:t>
            </a:r>
            <a:r>
              <a:rPr lang="fr-FR" i="1" dirty="0" err="1">
                <a:latin typeface="Calibri" panose="020F0502020204030204" pitchFamily="34" charset="0"/>
              </a:rPr>
              <a:t>80c</a:t>
            </a:r>
            <a:r>
              <a:rPr lang="fr-FR" i="1" dirty="0">
                <a:latin typeface="Calibri" panose="020F0502020204030204" pitchFamily="34" charset="0"/>
              </a:rPr>
              <a:t> aux </a:t>
            </a:r>
            <a:r>
              <a:rPr lang="fr-FR" i="1" dirty="0" err="1">
                <a:latin typeface="Calibri" panose="020F0502020204030204" pitchFamily="34" charset="0"/>
              </a:rPr>
              <a:t>4c</a:t>
            </a:r>
            <a:r>
              <a:rPr lang="fr-FR" i="1" dirty="0">
                <a:latin typeface="Calibri" panose="020F0502020204030204" pitchFamily="34" charset="0"/>
              </a:rPr>
              <a:t> restantes du nombre à gauche de l’égalité.</a:t>
            </a:r>
          </a:p>
          <a:p>
            <a:pPr marL="0" marR="0" indent="0" algn="l" defTabSz="914400" rtl="0" eaLnBrk="1" fontAlgn="auto" latinLnBrk="0" hangingPunct="1">
              <a:lnSpc>
                <a:spcPct val="100000"/>
              </a:lnSpc>
              <a:spcBef>
                <a:spcPts val="0"/>
              </a:spcBef>
              <a:spcAft>
                <a:spcPts val="0"/>
              </a:spcAft>
              <a:buClrTx/>
              <a:buSzTx/>
              <a:buFontTx/>
              <a:buNone/>
              <a:tabLst/>
              <a:defRPr/>
            </a:pPr>
            <a:r>
              <a:rPr lang="fr-FR" i="1" dirty="0" err="1">
                <a:latin typeface="Calibri" panose="020F0502020204030204" pitchFamily="34" charset="0"/>
              </a:rPr>
              <a:t>8m</a:t>
            </a:r>
            <a:r>
              <a:rPr lang="fr-FR" i="1" dirty="0">
                <a:latin typeface="Calibri" panose="020F0502020204030204" pitchFamily="34" charset="0"/>
              </a:rPr>
              <a:t> </a:t>
            </a:r>
            <a:r>
              <a:rPr lang="fr-FR" i="1" dirty="0" err="1">
                <a:latin typeface="Calibri" panose="020F0502020204030204" pitchFamily="34" charset="0"/>
              </a:rPr>
              <a:t>4c</a:t>
            </a:r>
            <a:r>
              <a:rPr lang="fr-FR" i="1" dirty="0">
                <a:latin typeface="Calibri" panose="020F0502020204030204" pitchFamily="34" charset="0"/>
              </a:rPr>
              <a:t> </a:t>
            </a:r>
            <a:r>
              <a:rPr lang="fr-FR" i="1" dirty="0" err="1">
                <a:latin typeface="Calibri" panose="020F0502020204030204" pitchFamily="34" charset="0"/>
              </a:rPr>
              <a:t>5u</a:t>
            </a:r>
            <a:r>
              <a:rPr lang="fr-FR" i="1" dirty="0">
                <a:latin typeface="Calibri" panose="020F0502020204030204" pitchFamily="34" charset="0"/>
              </a:rPr>
              <a:t> = </a:t>
            </a:r>
            <a:r>
              <a:rPr lang="fr-FR" i="1" dirty="0" err="1">
                <a:latin typeface="Calibri" panose="020F0502020204030204" pitchFamily="34" charset="0"/>
              </a:rPr>
              <a:t>84c</a:t>
            </a:r>
            <a:r>
              <a:rPr lang="fr-FR" i="1" dirty="0">
                <a:latin typeface="Calibri" panose="020F0502020204030204" pitchFamily="34" charset="0"/>
              </a:rPr>
              <a:t> </a:t>
            </a:r>
            <a:r>
              <a:rPr lang="fr-FR" i="1" dirty="0" err="1">
                <a:latin typeface="Calibri" panose="020F0502020204030204" pitchFamily="34" charset="0"/>
              </a:rPr>
              <a:t>5u</a:t>
            </a:r>
            <a:r>
              <a:rPr lang="fr-FR" i="1" dirty="0">
                <a:latin typeface="Calibri" panose="020F0502020204030204" pitchFamily="34" charset="0"/>
              </a:rPr>
              <a:t>.</a:t>
            </a: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11</a:t>
            </a:fld>
            <a:endParaRPr lang="fr-FR"/>
          </a:p>
        </p:txBody>
      </p:sp>
    </p:spTree>
    <p:extLst>
      <p:ext uri="{BB962C8B-B14F-4D97-AF65-F5344CB8AC3E}">
        <p14:creationId xmlns:p14="http://schemas.microsoft.com/office/powerpoint/2010/main" val="9604652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Lors du retour collectif, interroger les élèves sur le nombre de solutions possibles. </a:t>
            </a:r>
            <a:r>
              <a:rPr lang="fr-FR" i="1" dirty="0">
                <a:latin typeface="Calibri" panose="020F0502020204030204" pitchFamily="34" charset="0"/>
              </a:rPr>
              <a:t>Y a-t-il une ou plusieurs possibilités ?</a:t>
            </a:r>
          </a:p>
          <a:p>
            <a:pPr marL="0" marR="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 </a:t>
            </a:r>
            <a:r>
              <a:rPr lang="fr-FR" i="1" dirty="0">
                <a:latin typeface="Calibri" panose="020F0502020204030204" pitchFamily="34" charset="0"/>
              </a:rPr>
              <a:t>Ici, il y a plusieurs possibilités. Le nombre de droite doit être plus grand que celui de gauche. Comme il n’a que 4 milliers, alors qu’il y a 5m 2c à gauche, il faut reformer un millier avec des centaines, et qu’il y ait plus de 2 centaines restantes. Il y aura égalité si on met 12 centaines car 4m 12c = 5m 2c. Il faut donc un nombre de centaines supérieur à 12.</a:t>
            </a: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12</a:t>
            </a:fld>
            <a:endParaRPr lang="fr-FR"/>
          </a:p>
        </p:txBody>
      </p:sp>
    </p:spTree>
    <p:extLst>
      <p:ext uri="{BB962C8B-B14F-4D97-AF65-F5344CB8AC3E}">
        <p14:creationId xmlns:p14="http://schemas.microsoft.com/office/powerpoint/2010/main" val="4819527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Maintenant vous allez</a:t>
            </a:r>
            <a:r>
              <a:rPr lang="fr-FR" i="1" baseline="0" dirty="0">
                <a:latin typeface="Calibri" panose="020F0502020204030204" pitchFamily="34" charset="0"/>
              </a:rPr>
              <a:t> compléter une file numérique à trous que je vais vous distribuer</a:t>
            </a:r>
            <a:r>
              <a:rPr lang="fr-FR" i="1" dirty="0">
                <a:latin typeface="Calibri" panose="020F0502020204030204" pitchFamily="34" charset="0"/>
              </a:rPr>
              <a:t>. Regardez la ligne en pointillés </a:t>
            </a:r>
            <a:r>
              <a:rPr lang="fr-FR" i="0" dirty="0">
                <a:latin typeface="Calibri" panose="020F0502020204030204" pitchFamily="34" charset="0"/>
              </a:rPr>
              <a:t>(la pointer). </a:t>
            </a:r>
            <a:r>
              <a:rPr lang="fr-FR" i="1" dirty="0">
                <a:latin typeface="Calibri" panose="020F0502020204030204" pitchFamily="34" charset="0"/>
              </a:rPr>
              <a:t>Elle relie le dernier nombre de la première ligne et le premier nombre de la deuxième ligne. Comme il n’y avait pas assez de place, on coupe la file numérique et on la poursuit à la ligne du dessous.</a:t>
            </a:r>
          </a:p>
          <a:p>
            <a:pPr marL="0" marR="0" indent="0" algn="l" defTabSz="914400" rtl="0" eaLnBrk="1" fontAlgn="auto" latinLnBrk="0" hangingPunct="1">
              <a:lnSpc>
                <a:spcPct val="100000"/>
              </a:lnSpc>
              <a:spcBef>
                <a:spcPts val="0"/>
              </a:spcBef>
              <a:spcAft>
                <a:spcPts val="0"/>
              </a:spcAft>
              <a:buClrTx/>
              <a:buSzTx/>
              <a:buFontTx/>
              <a:buNone/>
              <a:tabLst/>
              <a:defRPr/>
            </a:pPr>
            <a:r>
              <a:rPr lang="fr-FR" b="1" i="0" baseline="0" dirty="0">
                <a:latin typeface="Calibri" panose="020F0502020204030204" pitchFamily="34" charset="0"/>
              </a:rPr>
              <a:t>Distribuer la fiche photocopiable n°</a:t>
            </a:r>
            <a:r>
              <a:rPr lang="fr-FR" i="1" dirty="0">
                <a:latin typeface="Calibri" panose="020F0502020204030204" pitchFamily="34" charset="0"/>
              </a:rPr>
              <a:t> </a:t>
            </a:r>
            <a:r>
              <a:rPr lang="fr-FR" b="1" i="0" baseline="0" dirty="0">
                <a:latin typeface="Calibri" panose="020F0502020204030204" pitchFamily="34" charset="0"/>
              </a:rPr>
              <a:t>68A.</a:t>
            </a:r>
          </a:p>
          <a:p>
            <a:pPr marL="0" marR="0" indent="0" algn="l" defTabSz="914400" rtl="0" eaLnBrk="1" fontAlgn="auto" latinLnBrk="0" hangingPunct="1">
              <a:lnSpc>
                <a:spcPct val="100000"/>
              </a:lnSpc>
              <a:spcBef>
                <a:spcPts val="0"/>
              </a:spcBef>
              <a:spcAft>
                <a:spcPts val="0"/>
              </a:spcAft>
              <a:buClrTx/>
              <a:buSzTx/>
              <a:buFontTx/>
              <a:buNone/>
              <a:tabLst/>
              <a:defRPr/>
            </a:pPr>
            <a:r>
              <a:rPr lang="fr-FR" i="0" baseline="0" dirty="0">
                <a:latin typeface="Calibri" panose="020F0502020204030204" pitchFamily="34" charset="0"/>
              </a:rPr>
              <a:t>Laisser 1 à 2 minutes de recherche individuelle. Passer dans les rangs pour apporter l’étayage nécessaire. </a:t>
            </a:r>
          </a:p>
          <a:p>
            <a:pPr marL="0" marR="0" indent="0" algn="l" defTabSz="914400" rtl="0" eaLnBrk="1" fontAlgn="auto" latinLnBrk="0" hangingPunct="1">
              <a:lnSpc>
                <a:spcPct val="100000"/>
              </a:lnSpc>
              <a:spcBef>
                <a:spcPts val="0"/>
              </a:spcBef>
              <a:spcAft>
                <a:spcPts val="0"/>
              </a:spcAft>
              <a:buClrTx/>
              <a:buSzTx/>
              <a:buFontTx/>
              <a:buNone/>
              <a:tabLst/>
              <a:defRPr/>
            </a:pPr>
            <a:r>
              <a:rPr lang="fr-FR" i="0" baseline="0" dirty="0">
                <a:latin typeface="Calibri" panose="020F0502020204030204" pitchFamily="34" charset="0"/>
              </a:rPr>
              <a:t>Lors du retour collectif, faire émerger qu’on ne peut pas commencer par compléter la file par la première case : </a:t>
            </a:r>
            <a:r>
              <a:rPr lang="fr-FR" i="1" baseline="0" dirty="0">
                <a:latin typeface="Calibri" panose="020F0502020204030204" pitchFamily="34" charset="0"/>
              </a:rPr>
              <a:t>Par quel nombre va-t-on commencer à compléter la file numérique ?</a:t>
            </a:r>
          </a:p>
          <a:p>
            <a:pPr marL="0" marR="0" indent="0" algn="l" defTabSz="914400" rtl="0" eaLnBrk="1" fontAlgn="auto" latinLnBrk="0" hangingPunct="1">
              <a:lnSpc>
                <a:spcPct val="100000"/>
              </a:lnSpc>
              <a:spcBef>
                <a:spcPts val="0"/>
              </a:spcBef>
              <a:spcAft>
                <a:spcPts val="0"/>
              </a:spcAft>
              <a:buClrTx/>
              <a:buSzTx/>
              <a:buFontTx/>
              <a:buNone/>
              <a:tabLst/>
              <a:defRPr/>
            </a:pPr>
            <a:r>
              <a:rPr lang="fr-FR" i="0" baseline="0" dirty="0">
                <a:latin typeface="Calibri" panose="020F0502020204030204" pitchFamily="34" charset="0"/>
              </a:rPr>
              <a:t>Correction pas à pas dans les diapositives suivantes.</a:t>
            </a:r>
            <a:endParaRPr lang="fr-FR" i="0" dirty="0">
              <a:latin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13</a:t>
            </a:fld>
            <a:endParaRPr lang="fr-FR"/>
          </a:p>
        </p:txBody>
      </p:sp>
    </p:spTree>
    <p:extLst>
      <p:ext uri="{BB962C8B-B14F-4D97-AF65-F5344CB8AC3E}">
        <p14:creationId xmlns:p14="http://schemas.microsoft.com/office/powerpoint/2010/main" val="11675107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a:r>
              <a:rPr lang="fr-FR" i="1" dirty="0">
                <a:latin typeface="Calibri" panose="020F0502020204030204" pitchFamily="34" charset="0"/>
                <a:cs typeface="Calibri"/>
              </a:rPr>
              <a:t>Dans la file numérique, on passe d’un nombre au suivant en ajoutant 1. Ici, on n’a pas le nombre de départ, on va s’appuyer sur les nombres déjà présents. On peut donc trouver le nombre désigné par la flèche en enlevant 1 à 8</a:t>
            </a:r>
            <a:r>
              <a:rPr lang="fr-FR" i="1" dirty="0">
                <a:latin typeface="Calibri" panose="020F0502020204030204" pitchFamily="34" charset="0"/>
              </a:rPr>
              <a:t> </a:t>
            </a:r>
            <a:r>
              <a:rPr lang="fr-FR" i="1" dirty="0">
                <a:latin typeface="Calibri" panose="020F0502020204030204" pitchFamily="34" charset="0"/>
                <a:cs typeface="Calibri"/>
              </a:rPr>
              <a:t>390. On va remplir la file en comptant à rebours. Quel est ce nombre ? </a:t>
            </a:r>
          </a:p>
          <a:p>
            <a:pPr marL="0"/>
            <a:r>
              <a:rPr lang="fr-FR" dirty="0">
                <a:latin typeface="Calibri" panose="020F0502020204030204" pitchFamily="34" charset="0"/>
                <a:cs typeface="Calibri"/>
              </a:rPr>
              <a:t>→ </a:t>
            </a:r>
            <a:r>
              <a:rPr lang="fr-FR" i="1" dirty="0">
                <a:latin typeface="Calibri" panose="020F0502020204030204" pitchFamily="34" charset="0"/>
                <a:cs typeface="Calibri"/>
              </a:rPr>
              <a:t>90</a:t>
            </a:r>
            <a:r>
              <a:rPr lang="fr-FR" i="1" dirty="0">
                <a:latin typeface="Calibri" panose="020F0502020204030204" pitchFamily="34" charset="0"/>
              </a:rPr>
              <a:t> </a:t>
            </a:r>
            <a:r>
              <a:rPr lang="fr-FR" i="1" dirty="0">
                <a:latin typeface="Calibri" panose="020F0502020204030204" pitchFamily="34" charset="0"/>
                <a:cs typeface="Calibri"/>
              </a:rPr>
              <a:t>–</a:t>
            </a:r>
            <a:r>
              <a:rPr lang="fr-FR" i="1" dirty="0">
                <a:latin typeface="Calibri" panose="020F0502020204030204" pitchFamily="34" charset="0"/>
              </a:rPr>
              <a:t> </a:t>
            </a:r>
            <a:r>
              <a:rPr lang="fr-FR" i="1" dirty="0">
                <a:latin typeface="Calibri" panose="020F0502020204030204" pitchFamily="34" charset="0"/>
                <a:cs typeface="Calibri"/>
              </a:rPr>
              <a:t>1 = 89 donc 8</a:t>
            </a:r>
            <a:r>
              <a:rPr lang="fr-FR" i="1" dirty="0">
                <a:latin typeface="Calibri" panose="020F0502020204030204" pitchFamily="34" charset="0"/>
              </a:rPr>
              <a:t> </a:t>
            </a:r>
            <a:r>
              <a:rPr lang="fr-FR" i="1" dirty="0">
                <a:latin typeface="Calibri" panose="020F0502020204030204" pitchFamily="34" charset="0"/>
                <a:cs typeface="Calibri"/>
              </a:rPr>
              <a:t>390 – 1 = 8</a:t>
            </a:r>
            <a:r>
              <a:rPr lang="fr-FR" i="1" dirty="0">
                <a:latin typeface="Calibri" panose="020F0502020204030204" pitchFamily="34" charset="0"/>
              </a:rPr>
              <a:t> </a:t>
            </a:r>
            <a:r>
              <a:rPr lang="fr-FR" i="1" dirty="0">
                <a:latin typeface="Calibri" panose="020F0502020204030204" pitchFamily="34" charset="0"/>
                <a:cs typeface="Calibri"/>
              </a:rPr>
              <a:t>389. </a:t>
            </a:r>
            <a:r>
              <a:rPr lang="fr-FR" dirty="0">
                <a:latin typeface="Calibri" panose="020F0502020204030204" pitchFamily="34" charset="0"/>
                <a:cs typeface="Calibri"/>
              </a:rPr>
              <a:t>Compléter la case pointée par la flèche.</a:t>
            </a: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14</a:t>
            </a:fld>
            <a:endParaRPr lang="fr-F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44B041-E225-1D9F-DC09-799DD870AC0A}"/>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F9C9356A-112E-0755-E5A5-4EE177838D3F}"/>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1A5C28FE-80C2-05A2-0A73-95753B63A187}"/>
              </a:ext>
            </a:extLst>
          </p:cNvPr>
          <p:cNvSpPr>
            <a:spLocks noGrp="1"/>
          </p:cNvSpPr>
          <p:nvPr>
            <p:ph type="body" idx="1"/>
          </p:nvPr>
        </p:nvSpPr>
        <p:spPr/>
        <p:txBody>
          <a:bodyPr>
            <a:normAutofit/>
          </a:bodyPr>
          <a:lstStyle/>
          <a:p>
            <a:pPr marL="0"/>
            <a:r>
              <a:rPr lang="fr-FR" dirty="0">
                <a:latin typeface="Calibri" panose="020F0502020204030204" pitchFamily="34" charset="0"/>
                <a:cs typeface="Calibri"/>
              </a:rPr>
              <a:t>Interroger un nouvel élève.</a:t>
            </a:r>
          </a:p>
          <a:p>
            <a:pPr marL="0"/>
            <a:r>
              <a:rPr lang="fr-FR" dirty="0">
                <a:latin typeface="Calibri" panose="020F0502020204030204" pitchFamily="34" charset="0"/>
                <a:cs typeface="Calibri"/>
              </a:rPr>
              <a:t>→</a:t>
            </a:r>
            <a:r>
              <a:rPr lang="fr-FR" i="1" dirty="0">
                <a:latin typeface="Calibri" panose="020F0502020204030204" pitchFamily="34" charset="0"/>
                <a:cs typeface="Calibri"/>
              </a:rPr>
              <a:t> 8</a:t>
            </a:r>
            <a:r>
              <a:rPr lang="fr-FR" i="1" dirty="0">
                <a:latin typeface="Calibri" panose="020F0502020204030204" pitchFamily="34" charset="0"/>
              </a:rPr>
              <a:t> </a:t>
            </a:r>
            <a:r>
              <a:rPr lang="fr-FR" i="1" dirty="0">
                <a:latin typeface="Calibri" panose="020F0502020204030204" pitchFamily="34" charset="0"/>
                <a:cs typeface="Calibri"/>
              </a:rPr>
              <a:t>389 – 1 = 8</a:t>
            </a:r>
            <a:r>
              <a:rPr lang="fr-FR" i="1" dirty="0">
                <a:latin typeface="Calibri" panose="020F0502020204030204" pitchFamily="34" charset="0"/>
              </a:rPr>
              <a:t> </a:t>
            </a:r>
            <a:r>
              <a:rPr lang="fr-FR" i="1" dirty="0">
                <a:latin typeface="Calibri" panose="020F0502020204030204" pitchFamily="34" charset="0"/>
                <a:cs typeface="Calibri"/>
              </a:rPr>
              <a:t>388</a:t>
            </a:r>
          </a:p>
        </p:txBody>
      </p:sp>
      <p:sp>
        <p:nvSpPr>
          <p:cNvPr id="4" name="Espace réservé du numéro de diapositive 3">
            <a:extLst>
              <a:ext uri="{FF2B5EF4-FFF2-40B4-BE49-F238E27FC236}">
                <a16:creationId xmlns:a16="http://schemas.microsoft.com/office/drawing/2014/main" id="{FF015070-CB30-6D38-976C-50CE430699AE}"/>
              </a:ext>
            </a:extLst>
          </p:cNvPr>
          <p:cNvSpPr>
            <a:spLocks noGrp="1"/>
          </p:cNvSpPr>
          <p:nvPr>
            <p:ph type="sldNum" sz="quarter" idx="10"/>
          </p:nvPr>
        </p:nvSpPr>
        <p:spPr/>
        <p:txBody>
          <a:bodyPr/>
          <a:lstStyle/>
          <a:p>
            <a:fld id="{0F5038E3-B7CF-455E-96F4-A4DE1B143443}" type="slidenum">
              <a:rPr lang="fr-FR" smtClean="0"/>
              <a:pPr/>
              <a:t>15</a:t>
            </a:fld>
            <a:endParaRPr lang="fr-FR"/>
          </a:p>
        </p:txBody>
      </p:sp>
    </p:spTree>
    <p:extLst>
      <p:ext uri="{BB962C8B-B14F-4D97-AF65-F5344CB8AC3E}">
        <p14:creationId xmlns:p14="http://schemas.microsoft.com/office/powerpoint/2010/main" val="37565489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D4543B-40DF-EBF7-3043-35F240A01543}"/>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62A5589A-7184-1D30-56B6-9D5CFA1CCE8A}"/>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A036BB9C-37E5-1DD3-D138-43E6C7D757D9}"/>
              </a:ext>
            </a:extLst>
          </p:cNvPr>
          <p:cNvSpPr>
            <a:spLocks noGrp="1"/>
          </p:cNvSpPr>
          <p:nvPr>
            <p:ph type="body" idx="1"/>
          </p:nvPr>
        </p:nvSpPr>
        <p:spPr/>
        <p:txBody>
          <a:bodyPr>
            <a:normAutofit/>
          </a:bodyPr>
          <a:lstStyle/>
          <a:p>
            <a:pPr marL="0"/>
            <a:r>
              <a:rPr lang="fr-FR" dirty="0">
                <a:latin typeface="Calibri" panose="020F0502020204030204" pitchFamily="34" charset="0"/>
                <a:cs typeface="Calibri"/>
              </a:rPr>
              <a:t>Même démarche.</a:t>
            </a:r>
          </a:p>
          <a:p>
            <a:pPr marL="0"/>
            <a:r>
              <a:rPr lang="fr-FR" b="1" dirty="0">
                <a:latin typeface="Calibri" panose="020F0502020204030204" pitchFamily="34" charset="0"/>
                <a:cs typeface="Calibri"/>
              </a:rPr>
              <a:t>Réponse attendue </a:t>
            </a:r>
            <a:r>
              <a:rPr lang="fr-FR" b="0" dirty="0">
                <a:latin typeface="Calibri" panose="020F0502020204030204" pitchFamily="34" charset="0"/>
                <a:cs typeface="Calibri"/>
              </a:rPr>
              <a:t>:</a:t>
            </a:r>
            <a:r>
              <a:rPr lang="fr-FR" dirty="0">
                <a:latin typeface="Calibri" panose="020F0502020204030204" pitchFamily="34" charset="0"/>
                <a:cs typeface="Calibri"/>
              </a:rPr>
              <a:t> 8</a:t>
            </a:r>
            <a:r>
              <a:rPr lang="fr-FR" i="1" dirty="0">
                <a:latin typeface="Calibri" panose="020F0502020204030204" pitchFamily="34" charset="0"/>
              </a:rPr>
              <a:t> </a:t>
            </a:r>
            <a:r>
              <a:rPr lang="fr-FR" dirty="0">
                <a:latin typeface="Calibri" panose="020F0502020204030204" pitchFamily="34" charset="0"/>
                <a:cs typeface="Calibri"/>
              </a:rPr>
              <a:t>387.</a:t>
            </a:r>
          </a:p>
        </p:txBody>
      </p:sp>
      <p:sp>
        <p:nvSpPr>
          <p:cNvPr id="4" name="Espace réservé du numéro de diapositive 3">
            <a:extLst>
              <a:ext uri="{FF2B5EF4-FFF2-40B4-BE49-F238E27FC236}">
                <a16:creationId xmlns:a16="http://schemas.microsoft.com/office/drawing/2014/main" id="{A02E9002-D8EF-60B2-76CF-F392A5B725F6}"/>
              </a:ext>
            </a:extLst>
          </p:cNvPr>
          <p:cNvSpPr>
            <a:spLocks noGrp="1"/>
          </p:cNvSpPr>
          <p:nvPr>
            <p:ph type="sldNum" sz="quarter" idx="10"/>
          </p:nvPr>
        </p:nvSpPr>
        <p:spPr/>
        <p:txBody>
          <a:bodyPr/>
          <a:lstStyle/>
          <a:p>
            <a:fld id="{0F5038E3-B7CF-455E-96F4-A4DE1B143443}" type="slidenum">
              <a:rPr lang="fr-FR" smtClean="0"/>
              <a:pPr/>
              <a:t>16</a:t>
            </a:fld>
            <a:endParaRPr lang="fr-FR"/>
          </a:p>
        </p:txBody>
      </p:sp>
    </p:spTree>
    <p:extLst>
      <p:ext uri="{BB962C8B-B14F-4D97-AF65-F5344CB8AC3E}">
        <p14:creationId xmlns:p14="http://schemas.microsoft.com/office/powerpoint/2010/main" val="26853916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BD2EE2-7994-DBA0-464F-3A89D5545ED3}"/>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F33A3B1D-C07A-98E6-C5B5-CBC884FA0348}"/>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192CFE63-357A-0AB0-F9E9-3436CCD4A94D}"/>
              </a:ext>
            </a:extLst>
          </p:cNvPr>
          <p:cNvSpPr>
            <a:spLocks noGrp="1"/>
          </p:cNvSpPr>
          <p:nvPr>
            <p:ph type="body" idx="1"/>
          </p:nvPr>
        </p:nvSpPr>
        <p:spPr/>
        <p:txBody>
          <a:bodyPr>
            <a:normAutofit/>
          </a:bodyPr>
          <a:lstStyle/>
          <a:p>
            <a:pPr marL="0"/>
            <a:r>
              <a:rPr lang="fr-FR" i="1" dirty="0">
                <a:latin typeface="Calibri" panose="020F0502020204030204" pitchFamily="34" charset="0"/>
                <a:cs typeface="Calibri"/>
              </a:rPr>
              <a:t>On peut facilement remplir ces 2 cases, en ajoutant 1 cette fois. Quels sont ces nombres</a:t>
            </a:r>
            <a:r>
              <a:rPr lang="fr-FR" i="1" dirty="0">
                <a:latin typeface="Calibri" panose="020F0502020204030204" pitchFamily="34" charset="0"/>
              </a:rPr>
              <a:t> </a:t>
            </a:r>
            <a:r>
              <a:rPr lang="fr-FR" i="1" dirty="0">
                <a:latin typeface="Calibri" panose="020F0502020204030204" pitchFamily="34" charset="0"/>
                <a:cs typeface="Calibri"/>
              </a:rPr>
              <a:t>? </a:t>
            </a:r>
            <a:r>
              <a:rPr lang="fr-FR" dirty="0">
                <a:latin typeface="Calibri" panose="020F0502020204030204" pitchFamily="34" charset="0"/>
                <a:cs typeface="Calibri"/>
              </a:rPr>
              <a:t>Interroger 2 nouveaux élèves.</a:t>
            </a:r>
          </a:p>
          <a:p>
            <a:pPr marL="0"/>
            <a:r>
              <a:rPr lang="fr-FR" b="1" dirty="0">
                <a:latin typeface="Calibri" panose="020F0502020204030204" pitchFamily="34" charset="0"/>
                <a:cs typeface="Calibri"/>
              </a:rPr>
              <a:t>Réponses attendues </a:t>
            </a:r>
            <a:r>
              <a:rPr lang="fr-FR" b="0" dirty="0">
                <a:latin typeface="Calibri" panose="020F0502020204030204" pitchFamily="34" charset="0"/>
                <a:cs typeface="Calibri"/>
              </a:rPr>
              <a:t>:</a:t>
            </a:r>
            <a:r>
              <a:rPr lang="fr-FR" dirty="0">
                <a:latin typeface="Calibri" panose="020F0502020204030204" pitchFamily="34" charset="0"/>
                <a:cs typeface="Calibri"/>
              </a:rPr>
              <a:t> 8</a:t>
            </a:r>
            <a:r>
              <a:rPr lang="fr-FR" i="1" dirty="0">
                <a:latin typeface="Calibri" panose="020F0502020204030204" pitchFamily="34" charset="0"/>
              </a:rPr>
              <a:t> </a:t>
            </a:r>
            <a:r>
              <a:rPr lang="fr-FR" dirty="0">
                <a:latin typeface="Calibri" panose="020F0502020204030204" pitchFamily="34" charset="0"/>
                <a:cs typeface="Calibri"/>
              </a:rPr>
              <a:t>392 et 8</a:t>
            </a:r>
            <a:r>
              <a:rPr lang="fr-FR" i="1" dirty="0">
                <a:latin typeface="Calibri" panose="020F0502020204030204" pitchFamily="34" charset="0"/>
              </a:rPr>
              <a:t> </a:t>
            </a:r>
            <a:r>
              <a:rPr lang="fr-FR" dirty="0">
                <a:latin typeface="Calibri" panose="020F0502020204030204" pitchFamily="34" charset="0"/>
                <a:cs typeface="Calibri"/>
              </a:rPr>
              <a:t>393.</a:t>
            </a:r>
          </a:p>
        </p:txBody>
      </p:sp>
      <p:sp>
        <p:nvSpPr>
          <p:cNvPr id="4" name="Espace réservé du numéro de diapositive 3">
            <a:extLst>
              <a:ext uri="{FF2B5EF4-FFF2-40B4-BE49-F238E27FC236}">
                <a16:creationId xmlns:a16="http://schemas.microsoft.com/office/drawing/2014/main" id="{A01D15EC-6655-FD0C-A44E-C67E7E6DF9DC}"/>
              </a:ext>
            </a:extLst>
          </p:cNvPr>
          <p:cNvSpPr>
            <a:spLocks noGrp="1"/>
          </p:cNvSpPr>
          <p:nvPr>
            <p:ph type="sldNum" sz="quarter" idx="10"/>
          </p:nvPr>
        </p:nvSpPr>
        <p:spPr/>
        <p:txBody>
          <a:bodyPr/>
          <a:lstStyle/>
          <a:p>
            <a:fld id="{0F5038E3-B7CF-455E-96F4-A4DE1B143443}" type="slidenum">
              <a:rPr lang="fr-FR" smtClean="0"/>
              <a:pPr/>
              <a:t>17</a:t>
            </a:fld>
            <a:endParaRPr lang="fr-FR"/>
          </a:p>
        </p:txBody>
      </p:sp>
    </p:spTree>
    <p:extLst>
      <p:ext uri="{BB962C8B-B14F-4D97-AF65-F5344CB8AC3E}">
        <p14:creationId xmlns:p14="http://schemas.microsoft.com/office/powerpoint/2010/main" val="28041444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35349E-0787-C005-A7E5-5E8668E50E02}"/>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66F85A19-AE79-04DB-7767-CA8F7A5763C2}"/>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C46B7156-78EB-1D8D-9EDA-64EAC05ED41F}"/>
              </a:ext>
            </a:extLst>
          </p:cNvPr>
          <p:cNvSpPr>
            <a:spLocks noGrp="1"/>
          </p:cNvSpPr>
          <p:nvPr>
            <p:ph type="body" idx="1"/>
          </p:nvPr>
        </p:nvSpPr>
        <p:spPr/>
        <p:txBody>
          <a:bodyPr>
            <a:normAutofit/>
          </a:bodyPr>
          <a:lstStyle/>
          <a:p>
            <a:pPr marL="0"/>
            <a:r>
              <a:rPr lang="fr-FR" dirty="0">
                <a:latin typeface="Calibri" panose="020F0502020204030204" pitchFamily="34" charset="0"/>
                <a:cs typeface="Calibri"/>
              </a:rPr>
              <a:t>Même démarche pour ces 4 nombres.</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dirty="0">
                <a:latin typeface="Calibri" panose="020F0502020204030204" pitchFamily="34" charset="0"/>
                <a:cs typeface="Calibri"/>
              </a:rPr>
              <a:t>Réponses attendues </a:t>
            </a:r>
            <a:r>
              <a:rPr lang="fr-FR" b="0" dirty="0">
                <a:latin typeface="Calibri" panose="020F0502020204030204" pitchFamily="34" charset="0"/>
                <a:cs typeface="Calibri"/>
              </a:rPr>
              <a:t>:</a:t>
            </a:r>
            <a:r>
              <a:rPr lang="fr-FR" dirty="0">
                <a:latin typeface="Calibri" panose="020F0502020204030204" pitchFamily="34" charset="0"/>
                <a:cs typeface="Calibri"/>
              </a:rPr>
              <a:t> 8</a:t>
            </a:r>
            <a:r>
              <a:rPr lang="fr-FR" i="1" dirty="0">
                <a:latin typeface="Calibri" panose="020F0502020204030204" pitchFamily="34" charset="0"/>
              </a:rPr>
              <a:t> </a:t>
            </a:r>
            <a:r>
              <a:rPr lang="fr-FR" dirty="0">
                <a:latin typeface="Calibri" panose="020F0502020204030204" pitchFamily="34" charset="0"/>
                <a:cs typeface="Calibri"/>
              </a:rPr>
              <a:t>395, 8</a:t>
            </a:r>
            <a:r>
              <a:rPr lang="fr-FR" i="1" dirty="0">
                <a:latin typeface="Calibri" panose="020F0502020204030204" pitchFamily="34" charset="0"/>
              </a:rPr>
              <a:t> </a:t>
            </a:r>
            <a:r>
              <a:rPr lang="fr-FR" dirty="0">
                <a:latin typeface="Calibri" panose="020F0502020204030204" pitchFamily="34" charset="0"/>
                <a:cs typeface="Calibri"/>
              </a:rPr>
              <a:t>396, 8</a:t>
            </a:r>
            <a:r>
              <a:rPr lang="fr-FR" i="1" dirty="0">
                <a:latin typeface="Calibri" panose="020F0502020204030204" pitchFamily="34" charset="0"/>
              </a:rPr>
              <a:t> </a:t>
            </a:r>
            <a:r>
              <a:rPr lang="fr-FR" dirty="0">
                <a:latin typeface="Calibri" panose="020F0502020204030204" pitchFamily="34" charset="0"/>
                <a:cs typeface="Calibri"/>
              </a:rPr>
              <a:t>397 et 8</a:t>
            </a:r>
            <a:r>
              <a:rPr lang="fr-FR" i="1" dirty="0">
                <a:latin typeface="Calibri" panose="020F0502020204030204" pitchFamily="34" charset="0"/>
              </a:rPr>
              <a:t> </a:t>
            </a:r>
            <a:r>
              <a:rPr lang="fr-FR" dirty="0">
                <a:latin typeface="Calibri" panose="020F0502020204030204" pitchFamily="34" charset="0"/>
                <a:cs typeface="Calibri"/>
              </a:rPr>
              <a:t>398.</a:t>
            </a:r>
          </a:p>
          <a:p>
            <a:pPr marL="0"/>
            <a:endParaRPr lang="fr-FR" dirty="0">
              <a:cs typeface="Calibri"/>
            </a:endParaRPr>
          </a:p>
        </p:txBody>
      </p:sp>
      <p:sp>
        <p:nvSpPr>
          <p:cNvPr id="4" name="Espace réservé du numéro de diapositive 3">
            <a:extLst>
              <a:ext uri="{FF2B5EF4-FFF2-40B4-BE49-F238E27FC236}">
                <a16:creationId xmlns:a16="http://schemas.microsoft.com/office/drawing/2014/main" id="{CB251ACF-EC2E-E776-9497-26A82A09ABE2}"/>
              </a:ext>
            </a:extLst>
          </p:cNvPr>
          <p:cNvSpPr>
            <a:spLocks noGrp="1"/>
          </p:cNvSpPr>
          <p:nvPr>
            <p:ph type="sldNum" sz="quarter" idx="10"/>
          </p:nvPr>
        </p:nvSpPr>
        <p:spPr/>
        <p:txBody>
          <a:bodyPr/>
          <a:lstStyle/>
          <a:p>
            <a:fld id="{0F5038E3-B7CF-455E-96F4-A4DE1B143443}" type="slidenum">
              <a:rPr lang="fr-FR" smtClean="0"/>
              <a:pPr/>
              <a:t>18</a:t>
            </a:fld>
            <a:endParaRPr lang="fr-FR"/>
          </a:p>
        </p:txBody>
      </p:sp>
    </p:spTree>
    <p:extLst>
      <p:ext uri="{BB962C8B-B14F-4D97-AF65-F5344CB8AC3E}">
        <p14:creationId xmlns:p14="http://schemas.microsoft.com/office/powerpoint/2010/main" val="32608982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91493E-6F7B-224B-498D-55AE2F17F3E8}"/>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5B87DF3F-064B-B772-A0E2-CD22DEE39F7F}"/>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110F3599-F10B-D8C2-42A1-26D513A7C57A}"/>
              </a:ext>
            </a:extLst>
          </p:cNvPr>
          <p:cNvSpPr>
            <a:spLocks noGrp="1"/>
          </p:cNvSpPr>
          <p:nvPr>
            <p:ph type="body" idx="1"/>
          </p:nvPr>
        </p:nvSpPr>
        <p:spPr/>
        <p:txBody>
          <a:bodyPr>
            <a:normAutofit/>
          </a:bodyPr>
          <a:lstStyle/>
          <a:p>
            <a:pPr marL="0"/>
            <a:r>
              <a:rPr lang="fr-FR" dirty="0">
                <a:latin typeface="Calibri" panose="020F0502020204030204" pitchFamily="34" charset="0"/>
                <a:cs typeface="Calibri"/>
              </a:rPr>
              <a:t>→ </a:t>
            </a:r>
            <a:r>
              <a:rPr lang="fr-FR" i="1" dirty="0">
                <a:latin typeface="Calibri" panose="020F0502020204030204" pitchFamily="34" charset="0"/>
                <a:cs typeface="Calibri"/>
              </a:rPr>
              <a:t>99</a:t>
            </a:r>
            <a:r>
              <a:rPr lang="fr-FR" i="1" dirty="0">
                <a:latin typeface="Calibri" panose="020F0502020204030204" pitchFamily="34" charset="0"/>
              </a:rPr>
              <a:t> </a:t>
            </a:r>
            <a:r>
              <a:rPr lang="fr-FR" i="1" dirty="0">
                <a:latin typeface="Calibri" panose="020F0502020204030204" pitchFamily="34" charset="0"/>
                <a:cs typeface="Calibri"/>
              </a:rPr>
              <a:t>+</a:t>
            </a:r>
            <a:r>
              <a:rPr lang="fr-FR" i="1" dirty="0">
                <a:latin typeface="Calibri" panose="020F0502020204030204" pitchFamily="34" charset="0"/>
              </a:rPr>
              <a:t> </a:t>
            </a:r>
            <a:r>
              <a:rPr lang="fr-FR" i="1" dirty="0">
                <a:latin typeface="Calibri" panose="020F0502020204030204" pitchFamily="34" charset="0"/>
                <a:cs typeface="Calibri"/>
              </a:rPr>
              <a:t>1</a:t>
            </a:r>
            <a:r>
              <a:rPr lang="fr-FR" i="1" dirty="0">
                <a:latin typeface="Calibri" panose="020F0502020204030204" pitchFamily="34" charset="0"/>
              </a:rPr>
              <a:t> </a:t>
            </a:r>
            <a:r>
              <a:rPr lang="fr-FR" i="1" dirty="0">
                <a:latin typeface="Calibri" panose="020F0502020204030204" pitchFamily="34" charset="0"/>
                <a:cs typeface="Calibri"/>
              </a:rPr>
              <a:t>=</a:t>
            </a:r>
            <a:r>
              <a:rPr lang="fr-FR" i="1" dirty="0">
                <a:latin typeface="Calibri" panose="020F0502020204030204" pitchFamily="34" charset="0"/>
              </a:rPr>
              <a:t> </a:t>
            </a:r>
            <a:r>
              <a:rPr lang="fr-FR" i="1" dirty="0">
                <a:latin typeface="Calibri" panose="020F0502020204030204" pitchFamily="34" charset="0"/>
                <a:cs typeface="Calibri"/>
              </a:rPr>
              <a:t>100, on reforme une nouvelle centaine, on passe donc de 3 à 4 centaines restantes. 8</a:t>
            </a:r>
            <a:r>
              <a:rPr lang="fr-FR" i="1" dirty="0">
                <a:latin typeface="Calibri" panose="020F0502020204030204" pitchFamily="34" charset="0"/>
              </a:rPr>
              <a:t> </a:t>
            </a:r>
            <a:r>
              <a:rPr lang="fr-FR" i="1" dirty="0">
                <a:latin typeface="Calibri" panose="020F0502020204030204" pitchFamily="34" charset="0"/>
                <a:cs typeface="Calibri"/>
              </a:rPr>
              <a:t>399</a:t>
            </a:r>
            <a:r>
              <a:rPr lang="fr-FR" i="1" dirty="0">
                <a:latin typeface="Calibri" panose="020F0502020204030204" pitchFamily="34" charset="0"/>
              </a:rPr>
              <a:t> </a:t>
            </a:r>
            <a:r>
              <a:rPr lang="fr-FR" i="1" dirty="0">
                <a:latin typeface="Calibri" panose="020F0502020204030204" pitchFamily="34" charset="0"/>
                <a:cs typeface="Calibri"/>
              </a:rPr>
              <a:t>+</a:t>
            </a:r>
            <a:r>
              <a:rPr lang="fr-FR" i="1" dirty="0">
                <a:latin typeface="Calibri" panose="020F0502020204030204" pitchFamily="34" charset="0"/>
              </a:rPr>
              <a:t> </a:t>
            </a:r>
            <a:r>
              <a:rPr lang="fr-FR" i="1" dirty="0">
                <a:latin typeface="Calibri" panose="020F0502020204030204" pitchFamily="34" charset="0"/>
                <a:cs typeface="Calibri"/>
              </a:rPr>
              <a:t>1 = 8</a:t>
            </a:r>
            <a:r>
              <a:rPr lang="fr-FR" i="1" dirty="0">
                <a:latin typeface="Calibri" panose="020F0502020204030204" pitchFamily="34" charset="0"/>
              </a:rPr>
              <a:t> </a:t>
            </a:r>
            <a:r>
              <a:rPr lang="fr-FR" i="1" dirty="0">
                <a:latin typeface="Calibri" panose="020F0502020204030204" pitchFamily="34" charset="0"/>
                <a:cs typeface="Calibri"/>
              </a:rPr>
              <a:t>400.</a:t>
            </a:r>
          </a:p>
          <a:p>
            <a:pPr marL="0"/>
            <a:r>
              <a:rPr lang="fr-FR" dirty="0">
                <a:latin typeface="Calibri" panose="020F0502020204030204" pitchFamily="34" charset="0"/>
                <a:cs typeface="Calibri"/>
              </a:rPr>
              <a:t>Compléter la dernière case.</a:t>
            </a:r>
          </a:p>
        </p:txBody>
      </p:sp>
      <p:sp>
        <p:nvSpPr>
          <p:cNvPr id="4" name="Espace réservé du numéro de diapositive 3">
            <a:extLst>
              <a:ext uri="{FF2B5EF4-FFF2-40B4-BE49-F238E27FC236}">
                <a16:creationId xmlns:a16="http://schemas.microsoft.com/office/drawing/2014/main" id="{5A0FA8DA-63A0-DB5C-1E04-D8CCE94630B3}"/>
              </a:ext>
            </a:extLst>
          </p:cNvPr>
          <p:cNvSpPr>
            <a:spLocks noGrp="1"/>
          </p:cNvSpPr>
          <p:nvPr>
            <p:ph type="sldNum" sz="quarter" idx="10"/>
          </p:nvPr>
        </p:nvSpPr>
        <p:spPr/>
        <p:txBody>
          <a:bodyPr/>
          <a:lstStyle/>
          <a:p>
            <a:fld id="{0F5038E3-B7CF-455E-96F4-A4DE1B143443}" type="slidenum">
              <a:rPr lang="fr-FR" smtClean="0"/>
              <a:pPr/>
              <a:t>19</a:t>
            </a:fld>
            <a:endParaRPr lang="fr-FR"/>
          </a:p>
        </p:txBody>
      </p:sp>
    </p:spTree>
    <p:extLst>
      <p:ext uri="{BB962C8B-B14F-4D97-AF65-F5344CB8AC3E}">
        <p14:creationId xmlns:p14="http://schemas.microsoft.com/office/powerpoint/2010/main" val="23426178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Vous allez commencer par comparer en utilisant ces signes.</a:t>
            </a:r>
          </a:p>
          <a:p>
            <a:pPr marL="0" marR="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Pointer les trois symboles, en interrogeant les élèves pour chacun d’eux sur leur nom et leur signification.</a:t>
            </a: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2</a:t>
            </a:fld>
            <a:endParaRPr lang="fr-FR"/>
          </a:p>
        </p:txBody>
      </p:sp>
    </p:spTree>
    <p:extLst>
      <p:ext uri="{BB962C8B-B14F-4D97-AF65-F5344CB8AC3E}">
        <p14:creationId xmlns:p14="http://schemas.microsoft.com/office/powerpoint/2010/main" val="13622069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Vous allez désormais encadrer un nombre, d’abord à la dizaine, puis à la centaine et au millier. </a:t>
            </a:r>
            <a:endParaRPr lang="fr-FR" i="0" dirty="0">
              <a:latin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20</a:t>
            </a:fld>
            <a:endParaRPr lang="fr-FR"/>
          </a:p>
        </p:txBody>
      </p:sp>
    </p:spTree>
    <p:extLst>
      <p:ext uri="{BB962C8B-B14F-4D97-AF65-F5344CB8AC3E}">
        <p14:creationId xmlns:p14="http://schemas.microsoft.com/office/powerpoint/2010/main" val="21780666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a:r>
              <a:rPr lang="fr-FR" i="1" dirty="0">
                <a:latin typeface="Calibri" panose="020F0502020204030204" pitchFamily="34" charset="0"/>
              </a:rPr>
              <a:t>Écrivez 6 358 sur votre ardoise, puis encadrez-le </a:t>
            </a:r>
            <a:r>
              <a:rPr lang="fr-FR" b="1" i="1" dirty="0">
                <a:latin typeface="Calibri" panose="020F0502020204030204" pitchFamily="34" charset="0"/>
              </a:rPr>
              <a:t>à la dizaine</a:t>
            </a:r>
            <a:r>
              <a:rPr lang="fr-FR" i="1" dirty="0">
                <a:latin typeface="Calibri" panose="020F0502020204030204" pitchFamily="34" charset="0"/>
              </a:rPr>
              <a:t>, c’est-à-dire entre la dizaine précédente et la dizaine suivante</a:t>
            </a:r>
            <a:r>
              <a:rPr lang="fr-FR" dirty="0">
                <a:latin typeface="Calibri" panose="020F0502020204030204" pitchFamily="34" charset="0"/>
              </a:rPr>
              <a:t>.</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latin typeface="Calibri" panose="020F0502020204030204" pitchFamily="34" charset="0"/>
              </a:rPr>
              <a:t>Valider les réponses d’un signe discret dès que les élèves montrent leur ardoise.</a:t>
            </a:r>
          </a:p>
          <a:p>
            <a:pPr marL="0"/>
            <a:r>
              <a:rPr lang="fr-FR" i="1" dirty="0">
                <a:latin typeface="Calibri" panose="020F0502020204030204" pitchFamily="34" charset="0"/>
              </a:rPr>
              <a:t>Quelle est la dizaine qui se trouve juste avant 6 358 ? Quelle est la dizaine qui se trouve juste après 6 358 ? </a:t>
            </a:r>
          </a:p>
          <a:p>
            <a:pPr marL="0"/>
            <a:r>
              <a:rPr lang="fr-FR" i="0" dirty="0">
                <a:latin typeface="Calibri" panose="020F0502020204030204" pitchFamily="34" charset="0"/>
              </a:rPr>
              <a:t>Interroger deux élèves, puis reformuler : </a:t>
            </a:r>
            <a:r>
              <a:rPr lang="fr-FR" i="1" dirty="0">
                <a:latin typeface="Calibri" panose="020F0502020204030204" pitchFamily="34" charset="0"/>
              </a:rPr>
              <a:t>6 358, c’est 6 milliers, 3 centaines restantes, 5 dizaines restantes et 8 unités restantes ; c’est plus que 6 milliers, 3 centaines restantes et 5 dizaines restantes (6 350), mais c’est moins que 6 milliers, 3 centaines restantes et 6 dizaines restantes (6 360). Rappelez-vous que pour trouver la dizaine qui précède le nombre, il suffit de retirer les unités restantes du nombre. Pour trouver la dizaine qui suit un nombre, il faut aussi retirer les unités restantes mais ajouter 1 au chiffre des dizaines. </a:t>
            </a:r>
          </a:p>
          <a:p>
            <a:pPr marL="0"/>
            <a:r>
              <a:rPr lang="fr-FR" i="0" dirty="0">
                <a:latin typeface="Calibri" panose="020F0502020204030204" pitchFamily="34" charset="0"/>
              </a:rPr>
              <a:t>Montrer sur la file numérique que 58 est entre les dizaines 50 et 60, donc 6</a:t>
            </a:r>
            <a:r>
              <a:rPr lang="fr-FR" i="1" dirty="0">
                <a:latin typeface="Calibri" panose="020F0502020204030204" pitchFamily="34" charset="0"/>
              </a:rPr>
              <a:t> </a:t>
            </a:r>
            <a:r>
              <a:rPr lang="fr-FR" i="0" dirty="0">
                <a:latin typeface="Calibri" panose="020F0502020204030204" pitchFamily="34" charset="0"/>
              </a:rPr>
              <a:t>358 est entre 6</a:t>
            </a:r>
            <a:r>
              <a:rPr lang="fr-FR" i="1" dirty="0">
                <a:latin typeface="Calibri" panose="020F0502020204030204" pitchFamily="34" charset="0"/>
              </a:rPr>
              <a:t> </a:t>
            </a:r>
            <a:r>
              <a:rPr lang="fr-FR" i="0" dirty="0">
                <a:latin typeface="Calibri" panose="020F0502020204030204" pitchFamily="34" charset="0"/>
              </a:rPr>
              <a:t>350 et 6</a:t>
            </a:r>
            <a:r>
              <a:rPr lang="fr-FR" i="1" dirty="0">
                <a:latin typeface="Calibri" panose="020F0502020204030204" pitchFamily="34" charset="0"/>
              </a:rPr>
              <a:t> </a:t>
            </a:r>
            <a:r>
              <a:rPr lang="fr-FR" i="0" dirty="0">
                <a:latin typeface="Calibri" panose="020F0502020204030204" pitchFamily="34" charset="0"/>
              </a:rPr>
              <a:t>360. </a:t>
            </a:r>
          </a:p>
          <a:p>
            <a:pPr marL="0"/>
            <a:r>
              <a:rPr lang="fr-FR" i="0" dirty="0">
                <a:latin typeface="Calibri" panose="020F0502020204030204" pitchFamily="34" charset="0"/>
              </a:rPr>
              <a:t>Compléter les pointillés.</a:t>
            </a:r>
          </a:p>
          <a:p>
            <a:pPr marL="0"/>
            <a:endParaRPr lang="fr-FR" dirty="0"/>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21</a:t>
            </a:fld>
            <a:endParaRPr lang="fr-FR"/>
          </a:p>
        </p:txBody>
      </p:sp>
    </p:spTree>
    <p:extLst>
      <p:ext uri="{BB962C8B-B14F-4D97-AF65-F5344CB8AC3E}">
        <p14:creationId xmlns:p14="http://schemas.microsoft.com/office/powerpoint/2010/main" val="23528667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a:r>
              <a:rPr lang="fr-FR" i="1" dirty="0">
                <a:latin typeface="Calibri" panose="020F0502020204030204" pitchFamily="34" charset="0"/>
              </a:rPr>
              <a:t>Encadrez maintenant 6 358 </a:t>
            </a:r>
            <a:r>
              <a:rPr lang="fr-FR" b="1" i="1" dirty="0">
                <a:latin typeface="Calibri" panose="020F0502020204030204" pitchFamily="34" charset="0"/>
              </a:rPr>
              <a:t>à la centaine</a:t>
            </a:r>
            <a:r>
              <a:rPr lang="fr-FR" i="1" dirty="0">
                <a:latin typeface="Calibri" panose="020F0502020204030204" pitchFamily="34" charset="0"/>
              </a:rPr>
              <a:t>, c’est-à-dire entre la centaine précédente et la centaine suivante.</a:t>
            </a:r>
          </a:p>
          <a:p>
            <a:pPr marL="0"/>
            <a:r>
              <a:rPr lang="fr-FR" i="1" dirty="0">
                <a:latin typeface="Calibri" panose="020F0502020204030204" pitchFamily="34" charset="0"/>
              </a:rPr>
              <a:t>On va écrire l’encadrement à la centaine en laissant écrit l’encadrement à la dizaine. Cela ne gêne pas car la centaine qui se trouve juste avant 6 358 est aussi la centaine juste avant 6 350 et la centaine qui se trouve juste après 6 358 est aussi la centaine juste après 6 360.</a:t>
            </a:r>
          </a:p>
          <a:p>
            <a:pPr marL="0"/>
            <a:r>
              <a:rPr lang="fr-FR" i="0" dirty="0">
                <a:latin typeface="Calibri" panose="020F0502020204030204" pitchFamily="34" charset="0"/>
              </a:rPr>
              <a:t>Lors du retour collectif, interroger deux élèves puis reformuler : </a:t>
            </a:r>
            <a:r>
              <a:rPr lang="fr-FR" i="1" dirty="0">
                <a:latin typeface="Calibri" panose="020F0502020204030204" pitchFamily="34" charset="0"/>
              </a:rPr>
              <a:t>6 358, c’est 6 milliers, 3 centaines restantes, 5 dizaines restantes et 8 unités restantes ; c’est plus que 6 milliers, 3 centaines restantes (6 300), mais c’est moins que 6 milliers, 4 centaines restantes (6 400). Pour trouver la centaine qui précède le nombre, il suffit de retirer les dizaines restantes et les unités restantes du nombre. 6 358 est entre 6 300 et 6 400.</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latin typeface="Calibri" panose="020F0502020204030204" pitchFamily="34" charset="0"/>
              </a:rPr>
              <a:t>Compléter les pointillés.</a:t>
            </a:r>
          </a:p>
          <a:p>
            <a:pPr marL="0"/>
            <a:endParaRPr lang="fr-FR" i="1" dirty="0"/>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22</a:t>
            </a:fld>
            <a:endParaRPr lang="fr-FR"/>
          </a:p>
        </p:txBody>
      </p:sp>
    </p:spTree>
    <p:extLst>
      <p:ext uri="{BB962C8B-B14F-4D97-AF65-F5344CB8AC3E}">
        <p14:creationId xmlns:p14="http://schemas.microsoft.com/office/powerpoint/2010/main" val="6718489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a:r>
              <a:rPr lang="fr-FR" i="1" dirty="0">
                <a:latin typeface="Calibri" panose="020F0502020204030204" pitchFamily="34" charset="0"/>
              </a:rPr>
              <a:t>Encadrez maintenant 6 358 </a:t>
            </a:r>
            <a:r>
              <a:rPr lang="fr-FR" b="1" i="1" dirty="0">
                <a:latin typeface="Calibri" panose="020F0502020204030204" pitchFamily="34" charset="0"/>
              </a:rPr>
              <a:t>au millier</a:t>
            </a:r>
            <a:r>
              <a:rPr lang="fr-FR" i="1" dirty="0">
                <a:latin typeface="Calibri" panose="020F0502020204030204" pitchFamily="34" charset="0"/>
              </a:rPr>
              <a:t>, c’est-à-dire entre le millier précédent et le millier suivant.</a:t>
            </a:r>
          </a:p>
          <a:p>
            <a:pPr marL="0"/>
            <a:r>
              <a:rPr lang="fr-FR" i="1" dirty="0">
                <a:latin typeface="Calibri" panose="020F0502020204030204" pitchFamily="34" charset="0"/>
              </a:rPr>
              <a:t>Ici aussi on va écrire l’encadrement au millier en laissant l’encadrement à la centaine et à la dizaine. </a:t>
            </a:r>
          </a:p>
          <a:p>
            <a:pPr marL="0"/>
            <a:r>
              <a:rPr lang="fr-FR" i="1" dirty="0">
                <a:latin typeface="Calibri" panose="020F0502020204030204" pitchFamily="34" charset="0"/>
              </a:rPr>
              <a:t>Quel est le millier qui se trouve juste avant 6 358 ? Quel est le millier qui se trouve juste après 6 358 ? </a:t>
            </a:r>
          </a:p>
          <a:p>
            <a:pPr marL="0"/>
            <a:r>
              <a:rPr lang="fr-FR" i="0" dirty="0">
                <a:latin typeface="Calibri" panose="020F0502020204030204" pitchFamily="34" charset="0"/>
              </a:rPr>
              <a:t>Lors du retour collectif, interroger deux élèves puis reformuler : </a:t>
            </a:r>
            <a:r>
              <a:rPr lang="fr-FR" i="1" dirty="0">
                <a:latin typeface="Calibri" panose="020F0502020204030204" pitchFamily="34" charset="0"/>
              </a:rPr>
              <a:t>6 358, c’est 6 milliers, 3 centaines restantes, 5 dizaines restantes et 8 unités restantes ; c’est plus que 6 milliers (6 000), mais c’est moins que 7 milliers (7 000). Pour trouver le millier qui précède le nombre, il suffit de retirer les centaines restantes, les dizaines restantes et les unités restantes du nombre. 6 358 est entre 6 000 et 7 000.</a:t>
            </a:r>
            <a:endParaRPr lang="fr-FR" b="0" i="1" dirty="0">
              <a:latin typeface="Calibri" panose="020F0502020204030204" pitchFamily="34" charset="0"/>
            </a:endParaRPr>
          </a:p>
          <a:p>
            <a:pPr marL="0"/>
            <a:endParaRPr lang="fr-FR" i="1" dirty="0"/>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23</a:t>
            </a:fld>
            <a:endParaRPr lang="fr-FR"/>
          </a:p>
        </p:txBody>
      </p:sp>
    </p:spTree>
    <p:extLst>
      <p:ext uri="{BB962C8B-B14F-4D97-AF65-F5344CB8AC3E}">
        <p14:creationId xmlns:p14="http://schemas.microsoft.com/office/powerpoint/2010/main" val="288637402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a:r>
              <a:rPr lang="fr-FR" i="1" dirty="0">
                <a:latin typeface="Calibri" panose="020F0502020204030204" pitchFamily="34" charset="0"/>
              </a:rPr>
              <a:t>Je vais vous distribuer une nouvelle fiche photocopiable, avec le nombre 4 826 écrit au centre de l’encadrement. Encadrez-le en une seule ligne entre la dizaine, la centaine et le millier précédent et la dizaine, la centaine et le millier suivant.</a:t>
            </a:r>
          </a:p>
          <a:p>
            <a:pPr marL="0"/>
            <a:r>
              <a:rPr lang="fr-FR" dirty="0">
                <a:latin typeface="Calibri" panose="020F0502020204030204" pitchFamily="34" charset="0"/>
              </a:rPr>
              <a:t>Reformuler en pointant du doigt chaque encadrement à trouver.</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dirty="0">
                <a:latin typeface="Calibri" panose="020F0502020204030204" pitchFamily="34" charset="0"/>
              </a:rPr>
              <a:t>Distribuer la fiche photocopiable n°</a:t>
            </a:r>
            <a:r>
              <a:rPr lang="fr-FR" i="1" dirty="0">
                <a:latin typeface="Calibri" panose="020F0502020204030204" pitchFamily="34" charset="0"/>
              </a:rPr>
              <a:t> </a:t>
            </a:r>
            <a:r>
              <a:rPr lang="fr-FR" b="1" i="0" dirty="0">
                <a:latin typeface="Calibri" panose="020F0502020204030204" pitchFamily="34" charset="0"/>
              </a:rPr>
              <a:t>68B.</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dirty="0">
                <a:latin typeface="Calibri" panose="020F0502020204030204" pitchFamily="34" charset="0"/>
              </a:rPr>
              <a:t>Réponse attendue </a:t>
            </a:r>
            <a:r>
              <a:rPr lang="fr-FR" b="0" dirty="0">
                <a:latin typeface="Calibri" panose="020F0502020204030204" pitchFamily="34" charset="0"/>
              </a:rPr>
              <a:t>:</a:t>
            </a:r>
            <a:r>
              <a:rPr lang="fr-FR" b="1" dirty="0">
                <a:latin typeface="Calibri" panose="020F0502020204030204" pitchFamily="34" charset="0"/>
              </a:rPr>
              <a:t> </a:t>
            </a:r>
            <a:r>
              <a:rPr lang="fr-FR" dirty="0">
                <a:latin typeface="Calibri" panose="020F0502020204030204" pitchFamily="34" charset="0"/>
              </a:rPr>
              <a:t>4</a:t>
            </a:r>
            <a:r>
              <a:rPr lang="fr-FR" i="1" dirty="0">
                <a:latin typeface="Calibri" panose="020F0502020204030204" pitchFamily="34" charset="0"/>
              </a:rPr>
              <a:t> </a:t>
            </a:r>
            <a:r>
              <a:rPr lang="fr-FR" dirty="0">
                <a:latin typeface="Calibri" panose="020F0502020204030204" pitchFamily="34" charset="0"/>
              </a:rPr>
              <a:t>000 &lt; 4</a:t>
            </a:r>
            <a:r>
              <a:rPr lang="fr-FR" i="1" dirty="0">
                <a:latin typeface="Calibri" panose="020F0502020204030204" pitchFamily="34" charset="0"/>
              </a:rPr>
              <a:t> </a:t>
            </a:r>
            <a:r>
              <a:rPr lang="fr-FR" dirty="0">
                <a:latin typeface="Calibri" panose="020F0502020204030204" pitchFamily="34" charset="0"/>
              </a:rPr>
              <a:t>800 &lt; 4</a:t>
            </a:r>
            <a:r>
              <a:rPr lang="fr-FR" i="1" dirty="0">
                <a:latin typeface="Calibri" panose="020F0502020204030204" pitchFamily="34" charset="0"/>
              </a:rPr>
              <a:t> </a:t>
            </a:r>
            <a:r>
              <a:rPr lang="fr-FR" dirty="0">
                <a:latin typeface="Calibri" panose="020F0502020204030204" pitchFamily="34" charset="0"/>
              </a:rPr>
              <a:t>820 &lt; 4</a:t>
            </a:r>
            <a:r>
              <a:rPr lang="fr-FR" i="1" dirty="0">
                <a:latin typeface="Calibri" panose="020F0502020204030204" pitchFamily="34" charset="0"/>
              </a:rPr>
              <a:t> </a:t>
            </a:r>
            <a:r>
              <a:rPr lang="fr-FR" dirty="0">
                <a:latin typeface="Calibri" panose="020F0502020204030204" pitchFamily="34" charset="0"/>
              </a:rPr>
              <a:t>826 &lt; 4</a:t>
            </a:r>
            <a:r>
              <a:rPr lang="fr-FR" i="1" dirty="0">
                <a:latin typeface="Calibri" panose="020F0502020204030204" pitchFamily="34" charset="0"/>
              </a:rPr>
              <a:t> </a:t>
            </a:r>
            <a:r>
              <a:rPr lang="fr-FR" dirty="0">
                <a:latin typeface="Calibri" panose="020F0502020204030204" pitchFamily="34" charset="0"/>
              </a:rPr>
              <a:t>830 &lt; 4</a:t>
            </a:r>
            <a:r>
              <a:rPr lang="fr-FR" i="1" dirty="0">
                <a:latin typeface="Calibri" panose="020F0502020204030204" pitchFamily="34" charset="0"/>
              </a:rPr>
              <a:t> </a:t>
            </a:r>
            <a:r>
              <a:rPr lang="fr-FR" dirty="0">
                <a:latin typeface="Calibri" panose="020F0502020204030204" pitchFamily="34" charset="0"/>
              </a:rPr>
              <a:t>900 &lt; 5</a:t>
            </a:r>
            <a:r>
              <a:rPr lang="fr-FR" i="1" dirty="0">
                <a:latin typeface="Calibri" panose="020F0502020204030204" pitchFamily="34" charset="0"/>
              </a:rPr>
              <a:t> </a:t>
            </a:r>
            <a:r>
              <a:rPr lang="fr-FR" dirty="0">
                <a:latin typeface="Calibri" panose="020F0502020204030204" pitchFamily="34" charset="0"/>
              </a:rPr>
              <a:t>000. </a:t>
            </a:r>
          </a:p>
          <a:p>
            <a:pPr marL="0"/>
            <a:r>
              <a:rPr lang="fr-FR" dirty="0">
                <a:latin typeface="Calibri" panose="020F0502020204030204" pitchFamily="34" charset="0"/>
              </a:rPr>
              <a:t>Lors du retour collectif, interroger plusieurs élèves, en commençant par l’encadrement à la dizaine, puis à la centaine, et enfin au millier. Compléter les pointillés au fur et à mesure.</a:t>
            </a: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24</a:t>
            </a:fld>
            <a:endParaRPr lang="fr-FR"/>
          </a:p>
        </p:txBody>
      </p:sp>
    </p:spTree>
    <p:extLst>
      <p:ext uri="{BB962C8B-B14F-4D97-AF65-F5344CB8AC3E}">
        <p14:creationId xmlns:p14="http://schemas.microsoft.com/office/powerpoint/2010/main" val="235768585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Nous allons refaire un exercice que l’on a déjà fait. Il faut placer approximativement un nombre sur la ligne numérique.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Ici les repères donnés dans les bulles sont de 1 000 en 1 000. À quoi correspondent alors les repères bleus ? → Il y a 1 000 d’écart entre deux bulles orange, donc le repère bleu central correspond à la moitié de 1 000. Quel est la moitié de 1 000 ? → 500, donc le repère bleu correspond au millier précédent + 500.</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Pointer un repère bleu et interroger les élèves à l’oral sur le nombre. Pointer successivement 8</a:t>
            </a:r>
            <a:r>
              <a:rPr lang="fr-FR" i="1" dirty="0">
                <a:latin typeface="Calibri" panose="020F0502020204030204" pitchFamily="34" charset="0"/>
              </a:rPr>
              <a:t> </a:t>
            </a:r>
            <a:r>
              <a:rPr lang="fr-FR" i="0" dirty="0">
                <a:latin typeface="Calibri" panose="020F0502020204030204" pitchFamily="34" charset="0"/>
              </a:rPr>
              <a:t>500, 5</a:t>
            </a:r>
            <a:r>
              <a:rPr lang="fr-FR" i="1" dirty="0">
                <a:latin typeface="Calibri" panose="020F0502020204030204" pitchFamily="34" charset="0"/>
              </a:rPr>
              <a:t> </a:t>
            </a:r>
            <a:r>
              <a:rPr lang="fr-FR" i="0" dirty="0">
                <a:latin typeface="Calibri" panose="020F0502020204030204" pitchFamily="34" charset="0"/>
              </a:rPr>
              <a:t>500, 9</a:t>
            </a:r>
            <a:r>
              <a:rPr lang="fr-FR" i="1" dirty="0">
                <a:latin typeface="Calibri" panose="020F0502020204030204" pitchFamily="34" charset="0"/>
              </a:rPr>
              <a:t> </a:t>
            </a:r>
            <a:r>
              <a:rPr lang="fr-FR" i="0" dirty="0">
                <a:latin typeface="Calibri" panose="020F0502020204030204" pitchFamily="34" charset="0"/>
              </a:rPr>
              <a:t>500 et 6</a:t>
            </a:r>
            <a:r>
              <a:rPr lang="fr-FR" i="1" dirty="0">
                <a:latin typeface="Calibri" panose="020F0502020204030204" pitchFamily="34" charset="0"/>
              </a:rPr>
              <a:t> </a:t>
            </a:r>
            <a:r>
              <a:rPr lang="fr-FR" i="0" dirty="0">
                <a:latin typeface="Calibri" panose="020F0502020204030204" pitchFamily="34" charset="0"/>
              </a:rPr>
              <a:t>500.</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25</a:t>
            </a:fld>
            <a:endParaRPr lang="fr-FR"/>
          </a:p>
        </p:txBody>
      </p:sp>
    </p:spTree>
    <p:extLst>
      <p:ext uri="{BB962C8B-B14F-4D97-AF65-F5344CB8AC3E}">
        <p14:creationId xmlns:p14="http://schemas.microsoft.com/office/powerpoint/2010/main" val="380208355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b="1" i="0" dirty="0">
                <a:latin typeface="Calibri" panose="020F0502020204030204" pitchFamily="34" charset="0"/>
              </a:rPr>
              <a:t>Distribuer la fiche photocopiable n°</a:t>
            </a:r>
            <a:r>
              <a:rPr lang="fr-FR" i="1" dirty="0">
                <a:latin typeface="Calibri" panose="020F0502020204030204" pitchFamily="34" charset="0"/>
              </a:rPr>
              <a:t> </a:t>
            </a:r>
            <a:r>
              <a:rPr lang="fr-FR" b="1" i="0" dirty="0">
                <a:latin typeface="Calibri" panose="020F0502020204030204" pitchFamily="34" charset="0"/>
              </a:rPr>
              <a:t>58.</a:t>
            </a:r>
            <a:endParaRPr lang="fr-FR" b="1" i="1" dirty="0">
              <a:latin typeface="Calibri" panose="020F0502020204030204" pitchFamily="34" charset="0"/>
            </a:endParaRPr>
          </a:p>
          <a:p>
            <a:pPr marL="0"/>
            <a:r>
              <a:rPr lang="fr-FR" i="1" dirty="0">
                <a:latin typeface="Calibri" panose="020F0502020204030204" pitchFamily="34" charset="0"/>
              </a:rPr>
              <a:t>Placez le nombre 8 750. Rappelez-vous, vous ne pouvez pas donner la position exacte car il n’a plus ici tous les repères entre deux bornes. Soyez le plus précis possible en vous aidant des milliers et des traits bleus au milieu. </a:t>
            </a:r>
          </a:p>
          <a:p>
            <a:pPr marL="0"/>
            <a:r>
              <a:rPr lang="fr-FR" i="0" dirty="0">
                <a:latin typeface="Calibri" panose="020F0502020204030204" pitchFamily="34" charset="0"/>
              </a:rPr>
              <a:t>Circuler dans les rangs pour aider les élèves en difficultés, valider ou invalider les réponses. Interroger un élève au tableau pour venir placer approximativement le nombre et justifier sa réponse.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 </a:t>
            </a:r>
            <a:r>
              <a:rPr lang="fr-FR" i="1" dirty="0">
                <a:latin typeface="Calibri" panose="020F0502020204030204" pitchFamily="34" charset="0"/>
              </a:rPr>
              <a:t>8 750 est entre 8 000 et 9 000. Il est plus grand que 8 500 donc je sais qu’il sera dans la deuxième moitié, entre le repère bleu et 9 000.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Interroger les élèves : </a:t>
            </a:r>
            <a:r>
              <a:rPr lang="fr-FR" i="1" dirty="0">
                <a:latin typeface="Calibri" panose="020F0502020204030204" pitchFamily="34" charset="0"/>
              </a:rPr>
              <a:t>8 750 est-il plus proche de 8 500 ou de 9 000 ? → Il est exactement entre les 2, car 750 c’est 500 + 250, et 250 est la moitié de 500, l’écart entre 8 500 et 9 000. Je place donc 8 750 au milieu, exactement entre 8 500 et 9 000.</a:t>
            </a:r>
            <a:endParaRPr lang="fr-FR" i="0"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26</a:t>
            </a:fld>
            <a:endParaRPr lang="fr-FR"/>
          </a:p>
        </p:txBody>
      </p:sp>
    </p:spTree>
    <p:extLst>
      <p:ext uri="{BB962C8B-B14F-4D97-AF65-F5344CB8AC3E}">
        <p14:creationId xmlns:p14="http://schemas.microsoft.com/office/powerpoint/2010/main" val="199888369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b="0" i="0" dirty="0">
                <a:latin typeface="Calibri" panose="020F0502020204030204" pitchFamily="34" charset="0"/>
              </a:rPr>
              <a:t>Même démarche.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0" i="0" dirty="0">
                <a:latin typeface="Calibri" panose="020F0502020204030204" pitchFamily="34" charset="0"/>
              </a:rPr>
              <a:t>→</a:t>
            </a:r>
            <a:r>
              <a:rPr lang="fr-FR" i="0" dirty="0">
                <a:latin typeface="Calibri" panose="020F0502020204030204" pitchFamily="34" charset="0"/>
              </a:rPr>
              <a:t> </a:t>
            </a:r>
            <a:r>
              <a:rPr lang="fr-FR" i="1" dirty="0">
                <a:latin typeface="Calibri" panose="020F0502020204030204" pitchFamily="34" charset="0"/>
              </a:rPr>
              <a:t>4 050 est entre 4 000 et 5 000. Il est plus petit que 4 500 donc je sais qu’il sera dans la première moitié, entre 4 000 et le repère bleu.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Interroger les élèves : </a:t>
            </a:r>
            <a:r>
              <a:rPr lang="fr-FR" i="1" dirty="0">
                <a:latin typeface="Calibri" panose="020F0502020204030204" pitchFamily="34" charset="0"/>
              </a:rPr>
              <a:t>4 050 est-il plus proche de 4 000 ou de 4 500 ? → Il est beaucoup plus proche de 4 000, car c’est 4 000 + 50.</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 Je place donc 4 050 entre 4 000 et le repère bleu, juste après 4 000.</a:t>
            </a:r>
            <a:endParaRPr lang="fr-FR" i="0" dirty="0">
              <a:latin typeface="Calibri" panose="020F0502020204030204" pitchFamily="34" charset="0"/>
            </a:endParaRPr>
          </a:p>
          <a:p>
            <a:endParaRPr lang="fr-FR" b="0" i="1"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27</a:t>
            </a:fld>
            <a:endParaRPr lang="fr-FR"/>
          </a:p>
        </p:txBody>
      </p:sp>
    </p:spTree>
    <p:extLst>
      <p:ext uri="{BB962C8B-B14F-4D97-AF65-F5344CB8AC3E}">
        <p14:creationId xmlns:p14="http://schemas.microsoft.com/office/powerpoint/2010/main" val="363681683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24C7DD-8519-267C-61EE-DACA554C0DC0}"/>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76185CF4-5C17-A88B-5FA6-6946B5B1A12A}"/>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147FFFD1-A262-E51F-747B-3FACDF091B39}"/>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0" dirty="0">
                <a:latin typeface="Calibri" panose="020F0502020204030204" pitchFamily="34" charset="0"/>
              </a:rPr>
              <a:t>→</a:t>
            </a:r>
            <a:r>
              <a:rPr lang="fr-FR" i="0" dirty="0">
                <a:latin typeface="Calibri" panose="020F0502020204030204" pitchFamily="34" charset="0"/>
              </a:rPr>
              <a:t> </a:t>
            </a:r>
            <a:r>
              <a:rPr lang="fr-FR" i="1" dirty="0">
                <a:latin typeface="Calibri" panose="020F0502020204030204" pitchFamily="34" charset="0"/>
              </a:rPr>
              <a:t>5 400 est entre 5 000 et 6 000. Il est plus petit que 5 500 donc je sais qu’il sera dans la première moitié, entre 5 000 et le repère bleu.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Interroger les élèves : </a:t>
            </a:r>
            <a:r>
              <a:rPr lang="fr-FR" i="1" dirty="0">
                <a:latin typeface="Calibri" panose="020F0502020204030204" pitchFamily="34" charset="0"/>
              </a:rPr>
              <a:t>5 400 est-il plus proche de 5 000 ou de 5 500 ? → Il est beaucoup plus proche de 5 500, car c’est 5 000 + 400 (ou 5 500 – 100). Je place donc 5 400 entre 5 000 et le repère bleu, juste avant le repère bleu 5 500.</a:t>
            </a:r>
            <a:endParaRPr lang="fr-FR" i="0" dirty="0">
              <a:latin typeface="Calibri" panose="020F0502020204030204" pitchFamily="34" charset="0"/>
            </a:endParaRPr>
          </a:p>
          <a:p>
            <a:endParaRPr lang="fr-FR" b="0" i="1" dirty="0"/>
          </a:p>
        </p:txBody>
      </p:sp>
      <p:sp>
        <p:nvSpPr>
          <p:cNvPr id="4" name="Espace réservé du numéro de diapositive 3">
            <a:extLst>
              <a:ext uri="{FF2B5EF4-FFF2-40B4-BE49-F238E27FC236}">
                <a16:creationId xmlns:a16="http://schemas.microsoft.com/office/drawing/2014/main" id="{5F4A7FE0-C801-0DA5-2C51-530B68CB9183}"/>
              </a:ext>
            </a:extLst>
          </p:cNvPr>
          <p:cNvSpPr>
            <a:spLocks noGrp="1"/>
          </p:cNvSpPr>
          <p:nvPr>
            <p:ph type="sldNum" sz="quarter" idx="5"/>
          </p:nvPr>
        </p:nvSpPr>
        <p:spPr/>
        <p:txBody>
          <a:bodyPr/>
          <a:lstStyle/>
          <a:p>
            <a:fld id="{0F5038E3-B7CF-455E-96F4-A4DE1B143443}" type="slidenum">
              <a:rPr lang="fr-FR" smtClean="0"/>
              <a:t>28</a:t>
            </a:fld>
            <a:endParaRPr lang="fr-FR"/>
          </a:p>
        </p:txBody>
      </p:sp>
    </p:spTree>
    <p:extLst>
      <p:ext uri="{BB962C8B-B14F-4D97-AF65-F5344CB8AC3E}">
        <p14:creationId xmlns:p14="http://schemas.microsoft.com/office/powerpoint/2010/main" val="103816066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latin typeface="Calibri"/>
                <a:ea typeface="Calibri"/>
                <a:cs typeface="Calibri"/>
                <a:sym typeface="Calibri"/>
              </a:rPr>
              <a:t>29</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0759234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lgn="l">
              <a:defRPr/>
            </a:pPr>
            <a:r>
              <a:rPr lang="fr-FR" i="1" baseline="0" dirty="0">
                <a:latin typeface="Calibri" panose="020F0502020204030204" pitchFamily="34" charset="0"/>
              </a:rPr>
              <a:t>Écrivez les deux nombres et complétez avec le bon signe entre les deux.</a:t>
            </a:r>
          </a:p>
          <a:p>
            <a:pPr marL="0" algn="l">
              <a:defRPr/>
            </a:pPr>
            <a:r>
              <a:rPr lang="fr-FR" i="0" baseline="0" dirty="0">
                <a:latin typeface="Calibri" panose="020F0502020204030204" pitchFamily="34" charset="0"/>
              </a:rPr>
              <a:t>Valider ou invalider les ardoises au fur et à mesure. Lors de la correction, interroger un élève et lui demander de justifier son choix </a:t>
            </a:r>
            <a:r>
              <a:rPr lang="fr-FR" i="1" dirty="0">
                <a:latin typeface="Calibri" panose="020F0502020204030204" pitchFamily="34" charset="0"/>
              </a:rPr>
              <a:t>→ </a:t>
            </a:r>
            <a:r>
              <a:rPr lang="fr-FR" i="1" baseline="0" dirty="0">
                <a:latin typeface="Calibri" panose="020F0502020204030204" pitchFamily="34" charset="0"/>
              </a:rPr>
              <a:t>les deux nombres ont 4 chiffres, on commence par regarder et comparer le chiffre des milliers. 9m</a:t>
            </a:r>
            <a:r>
              <a:rPr lang="fr-FR" i="1" dirty="0">
                <a:latin typeface="Calibri" panose="020F0502020204030204" pitchFamily="34" charset="0"/>
              </a:rPr>
              <a:t> c’est plus</a:t>
            </a:r>
            <a:r>
              <a:rPr lang="fr-FR" i="1" baseline="0" dirty="0">
                <a:latin typeface="Calibri" panose="020F0502020204030204" pitchFamily="34" charset="0"/>
              </a:rPr>
              <a:t> </a:t>
            </a:r>
            <a:r>
              <a:rPr lang="fr-FR" i="1" dirty="0">
                <a:latin typeface="Calibri" panose="020F0502020204030204" pitchFamily="34" charset="0"/>
              </a:rPr>
              <a:t>que 8m donc peu importe le nombre de centaines restantes, de dizaines restantes et d’unités restantes, 9 569 est plus grand que 8 207. On peut dire aussi </a:t>
            </a:r>
            <a:r>
              <a:rPr lang="fr-FR" i="1" baseline="0" dirty="0">
                <a:latin typeface="Calibri" panose="020F0502020204030204" pitchFamily="34" charset="0"/>
              </a:rPr>
              <a:t>9</a:t>
            </a:r>
            <a:r>
              <a:rPr lang="fr-FR" i="1" dirty="0">
                <a:latin typeface="Calibri" panose="020F0502020204030204" pitchFamily="34" charset="0"/>
              </a:rPr>
              <a:t> </a:t>
            </a:r>
            <a:r>
              <a:rPr lang="fr-FR" i="1" baseline="0" dirty="0">
                <a:latin typeface="Calibri" panose="020F0502020204030204" pitchFamily="34" charset="0"/>
              </a:rPr>
              <a:t>569 est supérieur à 8</a:t>
            </a:r>
            <a:r>
              <a:rPr lang="fr-FR" i="1" dirty="0">
                <a:latin typeface="Calibri" panose="020F0502020204030204" pitchFamily="34" charset="0"/>
              </a:rPr>
              <a:t> </a:t>
            </a:r>
            <a:r>
              <a:rPr lang="fr-FR" i="1" baseline="0" dirty="0">
                <a:latin typeface="Calibri" panose="020F0502020204030204" pitchFamily="34" charset="0"/>
              </a:rPr>
              <a:t>207.</a:t>
            </a:r>
            <a:endParaRPr lang="fr-FR"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3</a:t>
            </a:fld>
            <a:endParaRPr lang="fr-FR"/>
          </a:p>
        </p:txBody>
      </p:sp>
    </p:spTree>
    <p:extLst>
      <p:ext uri="{BB962C8B-B14F-4D97-AF65-F5344CB8AC3E}">
        <p14:creationId xmlns:p14="http://schemas.microsoft.com/office/powerpoint/2010/main" val="247766674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pPr/>
              <a:t>30</a:t>
            </a:fld>
            <a:endParaRPr lang="fr-FR" dirty="0"/>
          </a:p>
        </p:txBody>
      </p:sp>
    </p:spTree>
    <p:extLst>
      <p:ext uri="{BB962C8B-B14F-4D97-AF65-F5344CB8AC3E}">
        <p14:creationId xmlns:p14="http://schemas.microsoft.com/office/powerpoint/2010/main" val="231559005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pPr/>
              <a:t>31</a:t>
            </a:fld>
            <a:endParaRPr lang="fr-FR" dirty="0"/>
          </a:p>
        </p:txBody>
      </p:sp>
    </p:spTree>
    <p:extLst>
      <p:ext uri="{BB962C8B-B14F-4D97-AF65-F5344CB8AC3E}">
        <p14:creationId xmlns:p14="http://schemas.microsoft.com/office/powerpoint/2010/main" val="110450388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pPr/>
              <a:t>32</a:t>
            </a:fld>
            <a:endParaRPr lang="fr-FR" dirty="0"/>
          </a:p>
        </p:txBody>
      </p:sp>
    </p:spTree>
    <p:extLst>
      <p:ext uri="{BB962C8B-B14F-4D97-AF65-F5344CB8AC3E}">
        <p14:creationId xmlns:p14="http://schemas.microsoft.com/office/powerpoint/2010/main" val="409628484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pPr/>
              <a:t>33</a:t>
            </a:fld>
            <a:endParaRPr lang="fr-FR" dirty="0"/>
          </a:p>
        </p:txBody>
      </p:sp>
    </p:spTree>
    <p:extLst>
      <p:ext uri="{BB962C8B-B14F-4D97-AF65-F5344CB8AC3E}">
        <p14:creationId xmlns:p14="http://schemas.microsoft.com/office/powerpoint/2010/main" val="367805026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6" name="Google Shape;376;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dirty="0"/>
          </a:p>
        </p:txBody>
      </p:sp>
      <p:sp>
        <p:nvSpPr>
          <p:cNvPr id="377" name="Google Shape;377;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34</a:t>
            </a:fld>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9"/>
        <p:cNvGrpSpPr/>
        <p:nvPr/>
      </p:nvGrpSpPr>
      <p:grpSpPr>
        <a:xfrm>
          <a:off x="0" y="0"/>
          <a:ext cx="0" cy="0"/>
          <a:chOff x="0" y="0"/>
          <a:chExt cx="0" cy="0"/>
        </a:xfrm>
      </p:grpSpPr>
      <p:sp>
        <p:nvSpPr>
          <p:cNvPr id="1080" name="Google Shape;1080;p3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81" name="Google Shape;1081;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defRPr/>
            </a:pPr>
            <a:r>
              <a:rPr lang="fr-FR" i="0" dirty="0">
                <a:latin typeface="Calibri" panose="020F0502020204030204" pitchFamily="34" charset="0"/>
              </a:rPr>
              <a:t>Les élèves peuvent calculer la somme avant de comparer : </a:t>
            </a:r>
            <a:r>
              <a:rPr lang="fr-FR" i="1" dirty="0">
                <a:latin typeface="Calibri" panose="020F0502020204030204" pitchFamily="34" charset="0"/>
              </a:rPr>
              <a:t>300 + 6 700 = 7 000 donc on place le signe inférieur. On peut aussi voir que 6 700 est uniquement 100 de moins que 6 800, donc si on ajoute 300 à 6 700, on sait que c’est supérieur à 6 800 sans même calculer la somme.</a:t>
            </a: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4</a:t>
            </a:fld>
            <a:endParaRPr lang="fr-FR"/>
          </a:p>
        </p:txBody>
      </p:sp>
    </p:spTree>
    <p:extLst>
      <p:ext uri="{BB962C8B-B14F-4D97-AF65-F5344CB8AC3E}">
        <p14:creationId xmlns:p14="http://schemas.microsoft.com/office/powerpoint/2010/main" val="33870847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dirty="0">
                <a:latin typeface="Calibri" panose="020F0502020204030204" pitchFamily="34" charset="0"/>
              </a:rPr>
              <a:t>Même démarche.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latin typeface="Calibri" panose="020F0502020204030204" pitchFamily="34" charset="0"/>
              </a:rPr>
              <a:t>On place le signe égal après avoir calculé la somme.</a:t>
            </a: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5</a:t>
            </a:fld>
            <a:endParaRPr lang="fr-FR"/>
          </a:p>
        </p:txBody>
      </p:sp>
    </p:spTree>
    <p:extLst>
      <p:ext uri="{BB962C8B-B14F-4D97-AF65-F5344CB8AC3E}">
        <p14:creationId xmlns:p14="http://schemas.microsoft.com/office/powerpoint/2010/main" val="10538465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dirty="0">
                <a:latin typeface="Calibri" panose="020F0502020204030204" pitchFamily="34" charset="0"/>
              </a:rPr>
              <a:t>Écrivez </a:t>
            </a:r>
            <a:r>
              <a:rPr lang="fr-FR" i="1" dirty="0" err="1">
                <a:latin typeface="Calibri" panose="020F0502020204030204" pitchFamily="34" charset="0"/>
              </a:rPr>
              <a:t>5m</a:t>
            </a:r>
            <a:r>
              <a:rPr lang="fr-FR" i="1" dirty="0">
                <a:latin typeface="Calibri" panose="020F0502020204030204" pitchFamily="34" charset="0"/>
              </a:rPr>
              <a:t> </a:t>
            </a:r>
            <a:r>
              <a:rPr lang="fr-FR" i="1" dirty="0" err="1">
                <a:latin typeface="Calibri" panose="020F0502020204030204" pitchFamily="34" charset="0"/>
              </a:rPr>
              <a:t>72u</a:t>
            </a:r>
            <a:r>
              <a:rPr lang="fr-FR" i="1" dirty="0">
                <a:latin typeface="Calibri" panose="020F0502020204030204" pitchFamily="34" charset="0"/>
              </a:rPr>
              <a:t> et </a:t>
            </a:r>
            <a:r>
              <a:rPr lang="fr-FR" i="1" dirty="0" err="1">
                <a:latin typeface="Calibri" panose="020F0502020204030204" pitchFamily="34" charset="0"/>
              </a:rPr>
              <a:t>50c</a:t>
            </a:r>
            <a:r>
              <a:rPr lang="fr-FR" i="1" dirty="0">
                <a:latin typeface="Calibri" panose="020F0502020204030204" pitchFamily="34" charset="0"/>
              </a:rPr>
              <a:t> </a:t>
            </a:r>
            <a:r>
              <a:rPr lang="fr-FR" i="1" dirty="0" err="1">
                <a:latin typeface="Calibri" panose="020F0502020204030204" pitchFamily="34" charset="0"/>
              </a:rPr>
              <a:t>7d</a:t>
            </a:r>
            <a:r>
              <a:rPr lang="fr-FR" i="1" dirty="0">
                <a:latin typeface="Calibri" panose="020F0502020204030204" pitchFamily="34" charset="0"/>
              </a:rPr>
              <a:t> </a:t>
            </a:r>
            <a:r>
              <a:rPr lang="fr-FR" i="1" dirty="0" err="1">
                <a:latin typeface="Calibri" panose="020F0502020204030204" pitchFamily="34" charset="0"/>
              </a:rPr>
              <a:t>2u</a:t>
            </a:r>
            <a:r>
              <a:rPr lang="fr-FR" i="1" dirty="0">
                <a:latin typeface="Calibri" panose="020F0502020204030204" pitchFamily="34" charset="0"/>
              </a:rPr>
              <a:t> en laissant un espace puis mettez le bon signe de comparaison entre les deux.</a:t>
            </a:r>
          </a:p>
          <a:p>
            <a:pPr marL="0"/>
            <a:r>
              <a:rPr lang="fr-FR" dirty="0">
                <a:latin typeface="Calibri" panose="020F0502020204030204" pitchFamily="34" charset="0"/>
              </a:rPr>
              <a:t>Lors du retour collectif, faire exprimer par les élèves ces deux nombres en milliers, centaines restantes, dizaines restantes et unités restantes : </a:t>
            </a:r>
            <a:r>
              <a:rPr lang="fr-FR" i="1" dirty="0">
                <a:latin typeface="Calibri" panose="020F0502020204030204" pitchFamily="34" charset="0"/>
              </a:rPr>
              <a:t>5m 72u = 5m 0c 7d 2u = 5 072 et 50c 7d 2u = 5m 0c 7d 2u = 5 072 aussi. On place donc le signe égal.</a:t>
            </a: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6</a:t>
            </a:fld>
            <a:endParaRPr lang="fr-FR"/>
          </a:p>
        </p:txBody>
      </p:sp>
    </p:spTree>
    <p:extLst>
      <p:ext uri="{BB962C8B-B14F-4D97-AF65-F5344CB8AC3E}">
        <p14:creationId xmlns:p14="http://schemas.microsoft.com/office/powerpoint/2010/main" val="7606388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i="1" dirty="0">
                <a:latin typeface="Calibri" panose="020F0502020204030204" pitchFamily="34" charset="0"/>
              </a:rPr>
              <a:t>Écrivez </a:t>
            </a:r>
            <a:r>
              <a:rPr lang="fr-FR" i="1" dirty="0" err="1">
                <a:latin typeface="Calibri" panose="020F0502020204030204" pitchFamily="34" charset="0"/>
              </a:rPr>
              <a:t>9d</a:t>
            </a:r>
            <a:r>
              <a:rPr lang="fr-FR" i="1" dirty="0">
                <a:latin typeface="Calibri" panose="020F0502020204030204" pitchFamily="34" charset="0"/>
              </a:rPr>
              <a:t> </a:t>
            </a:r>
            <a:r>
              <a:rPr lang="fr-FR" i="1" dirty="0" err="1">
                <a:latin typeface="Calibri" panose="020F0502020204030204" pitchFamily="34" charset="0"/>
              </a:rPr>
              <a:t>5c</a:t>
            </a:r>
            <a:r>
              <a:rPr lang="fr-FR" i="1" dirty="0">
                <a:latin typeface="Calibri" panose="020F0502020204030204" pitchFamily="34" charset="0"/>
              </a:rPr>
              <a:t> </a:t>
            </a:r>
            <a:r>
              <a:rPr lang="fr-FR" i="1" dirty="0" err="1">
                <a:latin typeface="Calibri" panose="020F0502020204030204" pitchFamily="34" charset="0"/>
              </a:rPr>
              <a:t>7u</a:t>
            </a:r>
            <a:r>
              <a:rPr lang="fr-FR" i="1" dirty="0">
                <a:latin typeface="Calibri" panose="020F0502020204030204" pitchFamily="34" charset="0"/>
              </a:rPr>
              <a:t> </a:t>
            </a:r>
            <a:r>
              <a:rPr lang="fr-FR" i="1" dirty="0" err="1">
                <a:latin typeface="Calibri" panose="020F0502020204030204" pitchFamily="34" charset="0"/>
              </a:rPr>
              <a:t>8m</a:t>
            </a:r>
            <a:r>
              <a:rPr lang="fr-FR" i="1" dirty="0">
                <a:latin typeface="Calibri" panose="020F0502020204030204" pitchFamily="34" charset="0"/>
              </a:rPr>
              <a:t> et </a:t>
            </a:r>
            <a:r>
              <a:rPr lang="fr-FR" i="1" dirty="0" err="1">
                <a:latin typeface="Calibri" panose="020F0502020204030204" pitchFamily="34" charset="0"/>
              </a:rPr>
              <a:t>4u</a:t>
            </a:r>
            <a:r>
              <a:rPr lang="fr-FR" i="1" dirty="0">
                <a:latin typeface="Calibri" panose="020F0502020204030204" pitchFamily="34" charset="0"/>
              </a:rPr>
              <a:t> </a:t>
            </a:r>
            <a:r>
              <a:rPr lang="fr-FR" i="1" dirty="0" err="1">
                <a:latin typeface="Calibri" panose="020F0502020204030204" pitchFamily="34" charset="0"/>
              </a:rPr>
              <a:t>3d</a:t>
            </a:r>
            <a:r>
              <a:rPr lang="fr-FR" i="1" dirty="0">
                <a:latin typeface="Calibri" panose="020F0502020204030204" pitchFamily="34" charset="0"/>
              </a:rPr>
              <a:t> </a:t>
            </a:r>
            <a:r>
              <a:rPr lang="fr-FR" i="1" dirty="0" err="1">
                <a:latin typeface="Calibri" panose="020F0502020204030204" pitchFamily="34" charset="0"/>
              </a:rPr>
              <a:t>6c</a:t>
            </a:r>
            <a:r>
              <a:rPr lang="fr-FR" i="1" dirty="0">
                <a:latin typeface="Calibri" panose="020F0502020204030204" pitchFamily="34" charset="0"/>
              </a:rPr>
              <a:t> </a:t>
            </a:r>
            <a:r>
              <a:rPr lang="fr-FR" i="1" dirty="0" err="1">
                <a:latin typeface="Calibri" panose="020F0502020204030204" pitchFamily="34" charset="0"/>
              </a:rPr>
              <a:t>8m</a:t>
            </a:r>
            <a:r>
              <a:rPr lang="fr-FR" i="1" dirty="0">
                <a:latin typeface="Calibri" panose="020F0502020204030204" pitchFamily="34" charset="0"/>
              </a:rPr>
              <a:t> en laissant un espace puis mettez le bon signe de comparaison entre les deux.</a:t>
            </a:r>
          </a:p>
          <a:p>
            <a:pPr marL="0"/>
            <a:r>
              <a:rPr lang="fr-FR" b="0" i="0" dirty="0">
                <a:solidFill>
                  <a:srgbClr val="444746"/>
                </a:solidFill>
                <a:effectLst/>
                <a:latin typeface="Calibri" panose="020F0502020204030204" pitchFamily="34" charset="0"/>
              </a:rPr>
              <a:t>Certains élèves vont écrire les nombres en chiffres sur leur ardoise : les valider, et lors du retour verbaliser avec les unités de numération : </a:t>
            </a:r>
            <a:r>
              <a:rPr lang="fr-FR" b="0" i="1" dirty="0">
                <a:solidFill>
                  <a:srgbClr val="444746"/>
                </a:solidFill>
                <a:effectLst/>
                <a:latin typeface="Calibri" panose="020F0502020204030204" pitchFamily="34" charset="0"/>
              </a:rPr>
              <a:t>il y a 8 milliers dans les deux nombres, il faut donc comparer le nombre de centaines restantes : 5c</a:t>
            </a:r>
            <a:r>
              <a:rPr lang="fr-FR" i="1" dirty="0">
                <a:latin typeface="Calibri" panose="020F0502020204030204" pitchFamily="34" charset="0"/>
              </a:rPr>
              <a:t> </a:t>
            </a:r>
            <a:r>
              <a:rPr lang="fr-FR" b="0" i="1" dirty="0">
                <a:solidFill>
                  <a:srgbClr val="444746"/>
                </a:solidFill>
                <a:effectLst/>
                <a:latin typeface="Calibri" panose="020F0502020204030204" pitchFamily="34" charset="0"/>
              </a:rPr>
              <a:t>&lt;</a:t>
            </a:r>
            <a:r>
              <a:rPr lang="fr-FR" i="1" dirty="0">
                <a:latin typeface="Calibri" panose="020F0502020204030204" pitchFamily="34" charset="0"/>
              </a:rPr>
              <a:t> </a:t>
            </a:r>
            <a:r>
              <a:rPr lang="fr-FR" b="0" i="1" dirty="0">
                <a:solidFill>
                  <a:srgbClr val="444746"/>
                </a:solidFill>
                <a:effectLst/>
                <a:latin typeface="Calibri" panose="020F0502020204030204" pitchFamily="34" charset="0"/>
              </a:rPr>
              <a:t>6c et je ne peux pas refaire de centaines avec les dizaines ou les unités, je place donc le signe inférieur.</a:t>
            </a:r>
            <a:endParaRPr lang="fr-FR" b="0" i="0" dirty="0">
              <a:solidFill>
                <a:srgbClr val="444746"/>
              </a:solidFill>
              <a:effectLst/>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7</a:t>
            </a:fld>
            <a:endParaRPr lang="fr-FR"/>
          </a:p>
        </p:txBody>
      </p:sp>
    </p:spTree>
    <p:extLst>
      <p:ext uri="{BB962C8B-B14F-4D97-AF65-F5344CB8AC3E}">
        <p14:creationId xmlns:p14="http://schemas.microsoft.com/office/powerpoint/2010/main" val="28124789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Vous allez désormais</a:t>
            </a:r>
            <a:r>
              <a:rPr lang="fr-FR" i="1" kern="1200" dirty="0">
                <a:solidFill>
                  <a:schemeClr val="tx1"/>
                </a:solidFill>
                <a:latin typeface="Calibri" panose="020F0502020204030204" pitchFamily="34" charset="0"/>
                <a:ea typeface="+mn-ea"/>
                <a:cs typeface="+mn-cs"/>
              </a:rPr>
              <a:t> devoir compléter une comparaison en écrivant un nombre qui convient. Vous aurez </a:t>
            </a:r>
            <a:r>
              <a:rPr lang="fr-FR" i="1" dirty="0">
                <a:latin typeface="Calibri" panose="020F0502020204030204" pitchFamily="34" charset="0"/>
              </a:rPr>
              <a:t>donc des réponses différentes, il y a plusieurs solutions possibles. </a:t>
            </a: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8</a:t>
            </a:fld>
            <a:endParaRPr lang="fr-FR"/>
          </a:p>
        </p:txBody>
      </p:sp>
    </p:spTree>
    <p:extLst>
      <p:ext uri="{BB962C8B-B14F-4D97-AF65-F5344CB8AC3E}">
        <p14:creationId xmlns:p14="http://schemas.microsoft.com/office/powerpoint/2010/main" val="32454135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4 999 est inférieur à… Écrivez un nombre qui convient.</a:t>
            </a:r>
          </a:p>
          <a:p>
            <a:pPr marL="0" marR="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Valider les réponses d’un signe discret dès que les élèves montrent leur ardoise.</a:t>
            </a:r>
          </a:p>
          <a:p>
            <a:pPr marL="0" marR="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Lors du retour, commencer par interroger les élèves sur la bonne compréhension de l’inégalité : </a:t>
            </a:r>
            <a:r>
              <a:rPr lang="fr-FR" i="1" kern="1200" dirty="0">
                <a:solidFill>
                  <a:schemeClr val="tx1"/>
                </a:solidFill>
                <a:latin typeface="Calibri" panose="020F0502020204030204" pitchFamily="34" charset="0"/>
                <a:ea typeface="+mn-ea"/>
                <a:cs typeface="+mn-cs"/>
              </a:rPr>
              <a:t>est-ce qu'on cherche un nombre inférieur ou supérieur à 4</a:t>
            </a:r>
            <a:r>
              <a:rPr lang="fr-FR" i="1" dirty="0">
                <a:latin typeface="Calibri" panose="020F0502020204030204" pitchFamily="34" charset="0"/>
              </a:rPr>
              <a:t> </a:t>
            </a:r>
            <a:r>
              <a:rPr lang="fr-FR" i="1" kern="1200" dirty="0">
                <a:solidFill>
                  <a:schemeClr val="tx1"/>
                </a:solidFill>
                <a:latin typeface="Calibri" panose="020F0502020204030204" pitchFamily="34" charset="0"/>
                <a:ea typeface="+mn-ea"/>
                <a:cs typeface="+mn-cs"/>
              </a:rPr>
              <a:t>999 ? </a:t>
            </a:r>
          </a:p>
          <a:p>
            <a:pPr marL="0" marR="0" indent="0" algn="l" defTabSz="914400" rtl="0" eaLnBrk="1" fontAlgn="auto" latinLnBrk="0" hangingPunct="1">
              <a:lnSpc>
                <a:spcPct val="100000"/>
              </a:lnSpc>
              <a:spcBef>
                <a:spcPts val="0"/>
              </a:spcBef>
              <a:spcAft>
                <a:spcPts val="0"/>
              </a:spcAft>
              <a:buClrTx/>
              <a:buSzTx/>
              <a:buFontTx/>
              <a:buNone/>
              <a:tabLst/>
              <a:defRPr/>
            </a:pPr>
            <a:r>
              <a:rPr lang="fr-FR" i="0" kern="1200" dirty="0">
                <a:solidFill>
                  <a:schemeClr val="tx1"/>
                </a:solidFill>
                <a:latin typeface="Calibri" panose="020F0502020204030204" pitchFamily="34" charset="0"/>
                <a:ea typeface="+mn-ea"/>
                <a:cs typeface="+mn-cs"/>
              </a:rPr>
              <a:t>Puis </a:t>
            </a:r>
            <a:r>
              <a:rPr lang="fr-FR" i="0" dirty="0">
                <a:latin typeface="Calibri" panose="020F0502020204030204" pitchFamily="34" charset="0"/>
              </a:rPr>
              <a:t>interroger quelques élèves et faire valider ou invalider les propositions par leurs pairs.</a:t>
            </a: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9</a:t>
            </a:fld>
            <a:endParaRPr lang="fr-FR"/>
          </a:p>
        </p:txBody>
      </p:sp>
    </p:spTree>
    <p:extLst>
      <p:ext uri="{BB962C8B-B14F-4D97-AF65-F5344CB8AC3E}">
        <p14:creationId xmlns:p14="http://schemas.microsoft.com/office/powerpoint/2010/main" val="22462343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3" name="Image 2" descr="Une image contenant texte, graphisme, capture d’écran, jeune enfant&#10;&#10;Le contenu généré par l’IA peut être incorrect.">
            <a:extLst>
              <a:ext uri="{FF2B5EF4-FFF2-40B4-BE49-F238E27FC236}">
                <a16:creationId xmlns:a16="http://schemas.microsoft.com/office/drawing/2014/main" id="{3312F75D-4240-820A-91D6-33DCF02D5C93}"/>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17" name="Google Shape;17;p34"/>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chemeClr val="lt1"/>
                </a:solidFill>
                <a:latin typeface="Verdana"/>
                <a:ea typeface="Verdana"/>
                <a:cs typeface="Verdana"/>
                <a:sym typeface="Verdana"/>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rgbClr val="000000"/>
              </a:buClr>
              <a:buSzPts val="2000"/>
              <a:buFont typeface="Arial"/>
              <a:buNone/>
            </a:pPr>
            <a:r>
              <a:rPr lang="fr-FR" sz="2000" b="0" i="0" u="none" strike="noStrike" cap="none">
                <a:solidFill>
                  <a:schemeClr val="lt1"/>
                </a:solidFill>
                <a:latin typeface="Verdana"/>
                <a:ea typeface="Verdana"/>
                <a:cs typeface="Verdana"/>
                <a:sym typeface="Verdana"/>
              </a:rPr>
              <a:t>Réservé à la vidéoprojection</a:t>
            </a:r>
            <a:endParaRPr sz="2000" b="0" i="0" u="none" strike="noStrike" cap="none">
              <a:solidFill>
                <a:schemeClr val="lt1"/>
              </a:solidFill>
              <a:latin typeface="Verdana"/>
              <a:ea typeface="Verdana"/>
              <a:cs typeface="Verdana"/>
              <a:sym typeface="Verdan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re et contenu">
  <p:cSld name="1_Titre et contenu">
    <p:spTree>
      <p:nvGrpSpPr>
        <p:cNvPr id="1" name="Shape 25"/>
        <p:cNvGrpSpPr/>
        <p:nvPr/>
      </p:nvGrpSpPr>
      <p:grpSpPr>
        <a:xfrm>
          <a:off x="0" y="0"/>
          <a:ext cx="0" cy="0"/>
          <a:chOff x="0" y="0"/>
          <a:chExt cx="0" cy="0"/>
        </a:xfrm>
      </p:grpSpPr>
      <p:sp>
        <p:nvSpPr>
          <p:cNvPr id="26" name="Google Shape;26;p92"/>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7" name="Google Shape;27;p92"/>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92"/>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9" name="Google Shape;29;p92"/>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30" name="Google Shape;30;p92"/>
          <p:cNvPicPr preferRelativeResize="0"/>
          <p:nvPr/>
        </p:nvPicPr>
        <p:blipFill rotWithShape="1">
          <a:blip r:embed="rId2">
            <a:alphaModFix/>
          </a:blip>
          <a:srcRect/>
          <a:stretch/>
        </p:blipFill>
        <p:spPr>
          <a:xfrm>
            <a:off x="6885427" y="-1"/>
            <a:ext cx="2258573" cy="472441"/>
          </a:xfrm>
          <a:prstGeom prst="rect">
            <a:avLst/>
          </a:prstGeom>
          <a:noFill/>
          <a:ln>
            <a:noFill/>
          </a:ln>
        </p:spPr>
      </p:pic>
      <p:pic>
        <p:nvPicPr>
          <p:cNvPr id="31" name="Google Shape;31;p92"/>
          <p:cNvPicPr preferRelativeResize="0"/>
          <p:nvPr/>
        </p:nvPicPr>
        <p:blipFill rotWithShape="1">
          <a:blip r:embed="rId3">
            <a:alphaModFix/>
          </a:blip>
          <a:srcRect/>
          <a:stretch/>
        </p:blipFill>
        <p:spPr>
          <a:xfrm>
            <a:off x="3467840" y="1734532"/>
            <a:ext cx="2131447" cy="1660601"/>
          </a:xfrm>
          <a:prstGeom prst="rect">
            <a:avLst/>
          </a:prstGeom>
          <a:noFill/>
          <a:ln>
            <a:noFill/>
          </a:ln>
        </p:spPr>
      </p:pic>
      <p:pic>
        <p:nvPicPr>
          <p:cNvPr id="32" name="Google Shape;32;p92"/>
          <p:cNvPicPr preferRelativeResize="0"/>
          <p:nvPr/>
        </p:nvPicPr>
        <p:blipFill rotWithShape="1">
          <a:blip r:embed="rId4">
            <a:alphaModFix/>
          </a:blip>
          <a:srcRect/>
          <a:stretch/>
        </p:blipFill>
        <p:spPr>
          <a:xfrm>
            <a:off x="3584788" y="4580462"/>
            <a:ext cx="1897549" cy="979950"/>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33"/>
        <p:cNvGrpSpPr/>
        <p:nvPr/>
      </p:nvGrpSpPr>
      <p:grpSpPr>
        <a:xfrm>
          <a:off x="0" y="0"/>
          <a:ext cx="0" cy="0"/>
          <a:chOff x="0" y="0"/>
          <a:chExt cx="0" cy="0"/>
        </a:xfrm>
      </p:grpSpPr>
      <p:sp>
        <p:nvSpPr>
          <p:cNvPr id="34" name="Google Shape;34;p43"/>
          <p:cNvSpPr/>
          <p:nvPr/>
        </p:nvSpPr>
        <p:spPr>
          <a:xfrm>
            <a:off x="5715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5" name="Google Shape;35;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7" name="Google Shape;37;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8" name="Google Shape;38;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39" name="Google Shape;39;p43"/>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V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9106579-578D-4923-BDC3-F890FE2F6D93}"/>
              </a:ext>
            </a:extLst>
          </p:cNvPr>
          <p:cNvSpPr/>
          <p:nvPr userDrawn="1"/>
        </p:nvSpPr>
        <p:spPr>
          <a:xfrm>
            <a:off x="0" y="0"/>
            <a:ext cx="9144000" cy="6858000"/>
          </a:xfrm>
          <a:prstGeom prst="rect">
            <a:avLst/>
          </a:prstGeom>
          <a:noFill/>
          <a:ln w="101600">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dirty="0"/>
          </a:p>
        </p:txBody>
      </p:sp>
      <p:sp>
        <p:nvSpPr>
          <p:cNvPr id="6" name="Rectangle 5">
            <a:extLst>
              <a:ext uri="{FF2B5EF4-FFF2-40B4-BE49-F238E27FC236}">
                <a16:creationId xmlns:a16="http://schemas.microsoft.com/office/drawing/2014/main" id="{73DFEA3C-8920-4411-917A-DD7A873189D9}"/>
              </a:ext>
            </a:extLst>
          </p:cNvPr>
          <p:cNvSpPr/>
          <p:nvPr userDrawn="1"/>
        </p:nvSpPr>
        <p:spPr>
          <a:xfrm>
            <a:off x="0" y="0"/>
            <a:ext cx="9144000" cy="476672"/>
          </a:xfrm>
          <a:prstGeom prst="rect">
            <a:avLst/>
          </a:prstGeom>
          <a:solidFill>
            <a:srgbClr val="EC527E"/>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 name="Title 1">
            <a:extLst>
              <a:ext uri="{FF2B5EF4-FFF2-40B4-BE49-F238E27FC236}">
                <a16:creationId xmlns:a16="http://schemas.microsoft.com/office/drawing/2014/main" id="{5CB48304-ADE7-40EB-BE0B-B8A13AB90EF5}"/>
              </a:ext>
            </a:extLst>
          </p:cNvPr>
          <p:cNvSpPr>
            <a:spLocks noGrp="1"/>
          </p:cNvSpPr>
          <p:nvPr>
            <p:ph type="title" hasCustomPrompt="1"/>
          </p:nvPr>
        </p:nvSpPr>
        <p:spPr>
          <a:xfrm>
            <a:off x="57149" y="0"/>
            <a:ext cx="6162581" cy="476672"/>
          </a:xfrm>
          <a:ln>
            <a:solidFill>
              <a:srgbClr val="EC527E"/>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en-US" dirty="0" err="1"/>
              <a:t>Entrainement</a:t>
            </a:r>
            <a:endParaRPr lang="en-US" dirty="0"/>
          </a:p>
        </p:txBody>
      </p:sp>
      <p:pic>
        <p:nvPicPr>
          <p:cNvPr id="7" name="Image 6">
            <a:extLst>
              <a:ext uri="{FF2B5EF4-FFF2-40B4-BE49-F238E27FC236}">
                <a16:creationId xmlns:a16="http://schemas.microsoft.com/office/drawing/2014/main" id="{05AE12C4-B456-45A6-A54A-1DC6E079BE9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Tree>
    <p:extLst>
      <p:ext uri="{BB962C8B-B14F-4D97-AF65-F5344CB8AC3E}">
        <p14:creationId xmlns:p14="http://schemas.microsoft.com/office/powerpoint/2010/main" val="17712949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Vide">
  <p:cSld name="1_Vide">
    <p:spTree>
      <p:nvGrpSpPr>
        <p:cNvPr id="1" name="Shape 71"/>
        <p:cNvGrpSpPr/>
        <p:nvPr/>
      </p:nvGrpSpPr>
      <p:grpSpPr>
        <a:xfrm>
          <a:off x="0" y="0"/>
          <a:ext cx="0" cy="0"/>
          <a:chOff x="0" y="0"/>
          <a:chExt cx="0" cy="0"/>
        </a:xfrm>
      </p:grpSpPr>
      <p:sp>
        <p:nvSpPr>
          <p:cNvPr id="72" name="Google Shape;72;p40"/>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3" name="Google Shape;73;p40"/>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4" name="Google Shape;74;p40"/>
          <p:cNvSpPr txBox="1">
            <a:spLocks noGrp="1"/>
          </p:cNvSpPr>
          <p:nvPr>
            <p:ph type="title" hasCustomPrompt="1"/>
          </p:nvPr>
        </p:nvSpPr>
        <p:spPr>
          <a:xfrm>
            <a:off x="57150" y="0"/>
            <a:ext cx="3886200" cy="476672"/>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Exercice des champions</a:t>
            </a:r>
            <a:endParaRPr dirty="0"/>
          </a:p>
        </p:txBody>
      </p:sp>
    </p:spTree>
    <p:extLst>
      <p:ext uri="{BB962C8B-B14F-4D97-AF65-F5344CB8AC3E}">
        <p14:creationId xmlns:p14="http://schemas.microsoft.com/office/powerpoint/2010/main" val="2607003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930D1-A9DC-4F99-A7B9-82CE7717810F}"/>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Title 1"/>
          <p:cNvSpPr>
            <a:spLocks noGrp="1"/>
          </p:cNvSpPr>
          <p:nvPr>
            <p:ph type="title" hasCustomPrompt="1"/>
          </p:nvPr>
        </p:nvSpPr>
        <p:spPr>
          <a:xfrm>
            <a:off x="0" y="-1"/>
            <a:ext cx="6029608"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sp>
        <p:nvSpPr>
          <p:cNvPr id="7" name="Rectangle 6">
            <a:extLst>
              <a:ext uri="{FF2B5EF4-FFF2-40B4-BE49-F238E27FC236}">
                <a16:creationId xmlns:a16="http://schemas.microsoft.com/office/drawing/2014/main" id="{13EBD483-4C6B-430B-85A8-CD1070D6BBB9}"/>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pic>
        <p:nvPicPr>
          <p:cNvPr id="5" name="Image 4">
            <a:extLst>
              <a:ext uri="{FF2B5EF4-FFF2-40B4-BE49-F238E27FC236}">
                <a16:creationId xmlns:a16="http://schemas.microsoft.com/office/drawing/2014/main" id="{EFFB1A13-B56B-495C-A63E-82765F4EE0F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Tree>
    <p:extLst>
      <p:ext uri="{BB962C8B-B14F-4D97-AF65-F5344CB8AC3E}">
        <p14:creationId xmlns:p14="http://schemas.microsoft.com/office/powerpoint/2010/main" val="11044248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99"/>
        <p:cNvGrpSpPr/>
        <p:nvPr/>
      </p:nvGrpSpPr>
      <p:grpSpPr>
        <a:xfrm>
          <a:off x="0" y="0"/>
          <a:ext cx="0" cy="0"/>
          <a:chOff x="0" y="0"/>
          <a:chExt cx="0" cy="0"/>
        </a:xfrm>
      </p:grpSpPr>
      <p:sp>
        <p:nvSpPr>
          <p:cNvPr id="100" name="Google Shape;100;p42"/>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01" name="Google Shape;101;p42"/>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02" name="Google Shape;102;p42"/>
          <p:cNvSpPr txBox="1">
            <a:spLocks noGrp="1"/>
          </p:cNvSpPr>
          <p:nvPr>
            <p:ph type="title"/>
          </p:nvPr>
        </p:nvSpPr>
        <p:spPr>
          <a:xfrm>
            <a:off x="57150" y="0"/>
            <a:ext cx="3886200" cy="476672"/>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103" name="Google Shape;103;p42"/>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re et contenu">
  <p:cSld name="Titre et contenu">
    <p:spTree>
      <p:nvGrpSpPr>
        <p:cNvPr id="1" name="Shape 105"/>
        <p:cNvGrpSpPr/>
        <p:nvPr/>
      </p:nvGrpSpPr>
      <p:grpSpPr>
        <a:xfrm>
          <a:off x="0" y="0"/>
          <a:ext cx="0" cy="0"/>
          <a:chOff x="0" y="0"/>
          <a:chExt cx="0" cy="0"/>
        </a:xfrm>
      </p:grpSpPr>
      <p:sp>
        <p:nvSpPr>
          <p:cNvPr id="106" name="Google Shape;106;p50"/>
          <p:cNvSpPr/>
          <p:nvPr/>
        </p:nvSpPr>
        <p:spPr>
          <a:xfrm>
            <a:off x="0" y="0"/>
            <a:ext cx="9144000" cy="476672"/>
          </a:xfrm>
          <a:prstGeom prst="rect">
            <a:avLst/>
          </a:prstGeom>
          <a:solidFill>
            <a:srgbClr val="61C4D1"/>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EC527E"/>
              </a:solidFill>
              <a:latin typeface="Calibri"/>
              <a:ea typeface="Calibri"/>
              <a:cs typeface="Calibri"/>
              <a:sym typeface="Calibri"/>
            </a:endParaRPr>
          </a:p>
        </p:txBody>
      </p:sp>
      <p:sp>
        <p:nvSpPr>
          <p:cNvPr id="107" name="Google Shape;107;p50"/>
          <p:cNvSpPr txBox="1">
            <a:spLocks noGrp="1"/>
          </p:cNvSpPr>
          <p:nvPr>
            <p:ph type="title"/>
          </p:nvPr>
        </p:nvSpPr>
        <p:spPr>
          <a:xfrm>
            <a:off x="72468" y="0"/>
            <a:ext cx="4113032" cy="476673"/>
          </a:xfrm>
          <a:prstGeom prst="rect">
            <a:avLst/>
          </a:prstGeom>
          <a:solidFill>
            <a:srgbClr val="61C4D1"/>
          </a:solid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8" name="Google Shape;108;p50"/>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9" name="Google Shape;109;p50"/>
          <p:cNvSpPr/>
          <p:nvPr/>
        </p:nvSpPr>
        <p:spPr>
          <a:xfrm>
            <a:off x="18039"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1" r:id="rId2"/>
    <p:sldLayoutId id="2147483652" r:id="rId3"/>
    <p:sldLayoutId id="2147483666" r:id="rId4"/>
    <p:sldLayoutId id="2147483667" r:id="rId5"/>
    <p:sldLayoutId id="2147483668" r:id="rId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3"/>
        <p:cNvGrpSpPr/>
        <p:nvPr/>
      </p:nvGrpSpPr>
      <p:grpSpPr>
        <a:xfrm>
          <a:off x="0" y="0"/>
          <a:ext cx="0" cy="0"/>
          <a:chOff x="0" y="0"/>
          <a:chExt cx="0" cy="0"/>
        </a:xfrm>
      </p:grpSpPr>
      <p:sp>
        <p:nvSpPr>
          <p:cNvPr id="94" name="Google Shape;94;p4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95" name="Google Shape;95;p4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6" name="Google Shape;96;p4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7" name="Google Shape;97;p4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8" name="Google Shape;98;p4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3" r:id="rId1"/>
    <p:sldLayoutId id="2147483664"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6.xml"/><Relationship Id="rId1" Type="http://schemas.openxmlformats.org/officeDocument/2006/relationships/themeOverride" Target="../theme/themeOverride1.xml"/><Relationship Id="rId4" Type="http://schemas.openxmlformats.org/officeDocument/2006/relationships/image" Target="../media/image8.jpg"/></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1"/>
          <p:cNvSpPr txBox="1">
            <a:spLocks noGrp="1"/>
          </p:cNvSpPr>
          <p:nvPr>
            <p:ph type="ctrTitle"/>
          </p:nvPr>
        </p:nvSpPr>
        <p:spPr>
          <a:xfrm>
            <a:off x="751788" y="3040905"/>
            <a:ext cx="7772400" cy="776100"/>
          </a:xfrm>
          <a:prstGeom prst="rect">
            <a:avLst/>
          </a:prstGeom>
          <a:noFill/>
          <a:ln>
            <a:noFill/>
          </a:ln>
        </p:spPr>
        <p:txBody>
          <a:bodyPr spcFirstLastPara="1" wrap="square" lIns="91425" tIns="45700" rIns="91425" bIns="45700" anchor="b" anchorCtr="0">
            <a:normAutofit fontScale="90000"/>
          </a:bodyPr>
          <a:lstStyle/>
          <a:p>
            <a:pPr lvl="0"/>
            <a:r>
              <a:rPr lang="fr-FR"/>
              <a:t>68. </a:t>
            </a:r>
            <a:r>
              <a:rPr lang="fr-FR" dirty="0"/>
              <a:t>LES NOMBRES JUSQU’À 10 000</a:t>
            </a:r>
            <a:br>
              <a:rPr lang="fr-FR" dirty="0"/>
            </a:br>
            <a:r>
              <a:rPr lang="fr-FR" dirty="0">
                <a:solidFill>
                  <a:schemeClr val="bg1"/>
                </a:solidFill>
              </a:rPr>
              <a:t>Comparer, intercaler, encadrer</a:t>
            </a:r>
            <a:endParaRPr lang="fr-F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Espace réservé du contenu 6">
            <a:extLst>
              <a:ext uri="{FF2B5EF4-FFF2-40B4-BE49-F238E27FC236}">
                <a16:creationId xmlns:a16="http://schemas.microsoft.com/office/drawing/2014/main" id="{806681F3-E5D5-C448-E63E-E698F86544EF}"/>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11248767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Espace réservé du contenu 6">
            <a:extLst>
              <a:ext uri="{FF2B5EF4-FFF2-40B4-BE49-F238E27FC236}">
                <a16:creationId xmlns:a16="http://schemas.microsoft.com/office/drawing/2014/main" id="{4CDEC8BE-4A42-5E50-429D-49AB8CB97F6D}"/>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15668991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Espace réservé du contenu 6">
            <a:extLst>
              <a:ext uri="{FF2B5EF4-FFF2-40B4-BE49-F238E27FC236}">
                <a16:creationId xmlns:a16="http://schemas.microsoft.com/office/drawing/2014/main" id="{DD7F203F-645D-4EE1-662E-A061A197C366}"/>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40492849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1800B9EB-034C-8E30-BF83-9A380D801CF7}"/>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A204F6C6-0C7E-38B4-E572-D232DE52F0D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076783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a:extLst>
              <a:ext uri="{FF2B5EF4-FFF2-40B4-BE49-F238E27FC236}">
                <a16:creationId xmlns:a16="http://schemas.microsoft.com/office/drawing/2014/main" id="{52C27DC3-DCC7-BF94-700B-9BB5A1D876D0}"/>
              </a:ext>
            </a:extLst>
          </p:cNvPr>
          <p:cNvSpPr>
            <a:spLocks noGrp="1"/>
          </p:cNvSpPr>
          <p:nvPr>
            <p:ph type="title"/>
          </p:nvPr>
        </p:nvSpPr>
        <p:spPr/>
        <p:txBody>
          <a:bodyPr/>
          <a:lstStyle/>
          <a:p>
            <a:endParaRPr lang="fr-FR"/>
          </a:p>
        </p:txBody>
      </p:sp>
      <p:pic>
        <p:nvPicPr>
          <p:cNvPr id="11" name="Image 10">
            <a:extLst>
              <a:ext uri="{FF2B5EF4-FFF2-40B4-BE49-F238E27FC236}">
                <a16:creationId xmlns:a16="http://schemas.microsoft.com/office/drawing/2014/main" id="{12948B8A-F7B3-F8F8-014D-5F25DBE284B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A9021C-13EC-B594-FB3B-46535AD4E79C}"/>
            </a:ext>
          </a:extLst>
        </p:cNvPr>
        <p:cNvGrpSpPr/>
        <p:nvPr/>
      </p:nvGrpSpPr>
      <p:grpSpPr>
        <a:xfrm>
          <a:off x="0" y="0"/>
          <a:ext cx="0" cy="0"/>
          <a:chOff x="0" y="0"/>
          <a:chExt cx="0" cy="0"/>
        </a:xfrm>
      </p:grpSpPr>
      <p:sp>
        <p:nvSpPr>
          <p:cNvPr id="6" name="Titre 5">
            <a:extLst>
              <a:ext uri="{FF2B5EF4-FFF2-40B4-BE49-F238E27FC236}">
                <a16:creationId xmlns:a16="http://schemas.microsoft.com/office/drawing/2014/main" id="{8FCEDBA3-FF19-BE41-4D04-3D94C15C0939}"/>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7EB7F8CF-CDF8-AD5C-220C-CDEFC4FD134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8588926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6F19F8-DFF6-9812-6FC2-3C77E876A497}"/>
            </a:ext>
          </a:extLst>
        </p:cNvPr>
        <p:cNvGrpSpPr/>
        <p:nvPr/>
      </p:nvGrpSpPr>
      <p:grpSpPr>
        <a:xfrm>
          <a:off x="0" y="0"/>
          <a:ext cx="0" cy="0"/>
          <a:chOff x="0" y="0"/>
          <a:chExt cx="0" cy="0"/>
        </a:xfrm>
      </p:grpSpPr>
      <p:sp>
        <p:nvSpPr>
          <p:cNvPr id="3" name="Titre 2">
            <a:extLst>
              <a:ext uri="{FF2B5EF4-FFF2-40B4-BE49-F238E27FC236}">
                <a16:creationId xmlns:a16="http://schemas.microsoft.com/office/drawing/2014/main" id="{F15D93FF-CF60-029F-E31A-06CA5A84F3B3}"/>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3F0CE405-9844-1D39-AE0D-BA1D3557DDB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6524108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210982-161D-C17E-F1EC-D87617546BCC}"/>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163EA766-163D-39D3-E690-B42F9D5D9AAE}"/>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37638E01-CB7D-AC7B-01BA-F520AB7DC40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7595612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5EE206-2436-45F1-5621-EC053829FCF8}"/>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FA497A93-1B85-2F74-60B6-EA06BDD546B0}"/>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0AF63C15-C803-69D0-27FC-3B16DB58FF5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2615361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22D261-3F4B-FEE8-5D9C-11811B889243}"/>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6181EA48-A02C-2B26-F904-BE6724E02238}"/>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4EABBC11-EFC5-D91D-5283-8A55CD7C374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9435383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EEAB98E7-BE07-694F-0A60-3143F093F14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0110567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Espace réservé du contenu 8">
            <a:extLst>
              <a:ext uri="{FF2B5EF4-FFF2-40B4-BE49-F238E27FC236}">
                <a16:creationId xmlns:a16="http://schemas.microsoft.com/office/drawing/2014/main" id="{765B2C5A-7707-EAF1-C5EA-4002B0DDB766}"/>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3539877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6074E461-79B0-6479-B451-CE66E0AF6B85}"/>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9C3BACE1-A070-143D-2D3C-F6EEDF06B98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1577724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0C61940C-9F4F-C21F-6B24-9809BBC953BD}"/>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3AD1B8B0-F5F3-699F-A381-C01B3A4DC3A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7316250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46BAF3D1-64B9-9455-C813-2686764FAA87}"/>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6794B64B-E130-6BB0-E761-A2BEB434F8B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0102903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a:extLst>
              <a:ext uri="{FF2B5EF4-FFF2-40B4-BE49-F238E27FC236}">
                <a16:creationId xmlns:a16="http://schemas.microsoft.com/office/drawing/2014/main" id="{0088F80C-EC5E-3E01-CA35-1254EDE6956E}"/>
              </a:ext>
            </a:extLst>
          </p:cNvPr>
          <p:cNvSpPr>
            <a:spLocks noGrp="1"/>
          </p:cNvSpPr>
          <p:nvPr>
            <p:ph type="title"/>
          </p:nvPr>
        </p:nvSpPr>
        <p:spPr/>
        <p:txBody>
          <a:bodyPr/>
          <a:lstStyle/>
          <a:p>
            <a:endParaRPr lang="fr-FR"/>
          </a:p>
        </p:txBody>
      </p:sp>
      <p:pic>
        <p:nvPicPr>
          <p:cNvPr id="12" name="Image 11">
            <a:extLst>
              <a:ext uri="{FF2B5EF4-FFF2-40B4-BE49-F238E27FC236}">
                <a16:creationId xmlns:a16="http://schemas.microsoft.com/office/drawing/2014/main" id="{CAD41F81-EB8D-E7CC-FAAC-07B87FB3F88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2596218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Espace réservé du contenu 9">
            <a:extLst>
              <a:ext uri="{FF2B5EF4-FFF2-40B4-BE49-F238E27FC236}">
                <a16:creationId xmlns:a16="http://schemas.microsoft.com/office/drawing/2014/main" id="{16372697-DF7B-9534-54D3-4B57D2498B53}"/>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24972753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Espace réservé du contenu 11">
            <a:extLst>
              <a:ext uri="{FF2B5EF4-FFF2-40B4-BE49-F238E27FC236}">
                <a16:creationId xmlns:a16="http://schemas.microsoft.com/office/drawing/2014/main" id="{6633C03E-1409-E353-A67A-DF4ECFEA06F7}"/>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28153604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Espace réservé du contenu 11">
            <a:extLst>
              <a:ext uri="{FF2B5EF4-FFF2-40B4-BE49-F238E27FC236}">
                <a16:creationId xmlns:a16="http://schemas.microsoft.com/office/drawing/2014/main" id="{ABB1C81C-D7DB-7F98-D6D3-B50ADB8DC055}"/>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28351940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3A9EFD-F17E-B21C-0544-E9BDD1D9F5D2}"/>
            </a:ext>
          </a:extLst>
        </p:cNvPr>
        <p:cNvGrpSpPr/>
        <p:nvPr/>
      </p:nvGrpSpPr>
      <p:grpSpPr>
        <a:xfrm>
          <a:off x="0" y="0"/>
          <a:ext cx="0" cy="0"/>
          <a:chOff x="0" y="0"/>
          <a:chExt cx="0" cy="0"/>
        </a:xfrm>
      </p:grpSpPr>
      <p:pic>
        <p:nvPicPr>
          <p:cNvPr id="12" name="Espace réservé du contenu 11">
            <a:extLst>
              <a:ext uri="{FF2B5EF4-FFF2-40B4-BE49-F238E27FC236}">
                <a16:creationId xmlns:a16="http://schemas.microsoft.com/office/drawing/2014/main" id="{C7EE8BA4-81B6-740A-1F46-283E2879A4FE}"/>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174543187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EB25151D-2B1D-6985-8836-32EC21B23EC7}"/>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4158A634-250B-E9AD-48A0-EFE11457D78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1C4F9CE2-D45B-AF0F-14A9-B7C1D3ADF83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77126500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2446FFF6-CE31-013C-591F-4DFBCA5DE417}"/>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848B3BB0-6576-962B-2DE0-8EF045E305C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90850335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B4F4AFDC-2ED9-3E86-4469-DF1C61C95A9F}"/>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1C77D9C1-5B9E-468A-2975-9B481C81735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15382481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4475951B-E298-6155-FDDA-C943619881B8}"/>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22A12A21-50F4-B2C0-6BD5-95C13216A63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88540057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146AA12A-A7E0-638E-2FEE-0147950A086D}"/>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424C83DE-819F-2F96-B2D3-85A8BA514BC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62798830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3" name="Titre 2">
            <a:extLst>
              <a:ext uri="{FF2B5EF4-FFF2-40B4-BE49-F238E27FC236}">
                <a16:creationId xmlns:a16="http://schemas.microsoft.com/office/drawing/2014/main" id="{C85A0F8A-7718-3FD6-8444-EB65ABF35D2B}"/>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E6C5C7F9-CE54-BE0C-AC48-D15F0135D15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082"/>
        <p:cNvGrpSpPr/>
        <p:nvPr/>
      </p:nvGrpSpPr>
      <p:grpSpPr>
        <a:xfrm>
          <a:off x="0" y="0"/>
          <a:ext cx="0" cy="0"/>
          <a:chOff x="0" y="0"/>
          <a:chExt cx="0" cy="0"/>
        </a:xfrm>
      </p:grpSpPr>
      <p:sp>
        <p:nvSpPr>
          <p:cNvPr id="4" name="Titre 3">
            <a:extLst>
              <a:ext uri="{FF2B5EF4-FFF2-40B4-BE49-F238E27FC236}">
                <a16:creationId xmlns:a16="http://schemas.microsoft.com/office/drawing/2014/main" id="{0DC157CC-89DF-2D95-AFC2-D267AF7DFFAC}"/>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D68C7309-B84D-9405-AAA6-FCA72413B73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B45E2095-A6E0-B1DE-76C5-DDA4D1FD631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5734985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424C40F2-BBFE-460F-4D6B-2581EB8EA309}"/>
              </a:ext>
            </a:extLst>
          </p:cNvPr>
          <p:cNvPicPr>
            <a:picLocks noGrp="1" noRot="1" noMove="1" noResize="1" noEditPoints="1" noAdjustHandles="1" noChangeArrowheads="1" noChangeShapeType="1" noCrop="1"/>
          </p:cNvPicPr>
          <p:nvPr/>
        </p:nvPicPr>
        <p:blipFill>
          <a:blip r:embed="rId4"/>
          <a:stretch>
            <a:fillRect/>
          </a:stretch>
        </p:blipFill>
        <p:spPr>
          <a:xfrm>
            <a:off x="0" y="0"/>
            <a:ext cx="9144000" cy="6858000"/>
          </a:xfrm>
          <a:prstGeom prst="rect">
            <a:avLst/>
          </a:prstGeom>
        </p:spPr>
      </p:pic>
    </p:spTree>
    <p:extLst>
      <p:ext uri="{BB962C8B-B14F-4D97-AF65-F5344CB8AC3E}">
        <p14:creationId xmlns:p14="http://schemas.microsoft.com/office/powerpoint/2010/main" val="3240749656"/>
      </p:ext>
    </p:extLst>
  </p:cSld>
  <p:clrMapOvr>
    <a:overrideClrMapping bg1="lt1" tx1="dk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77788B19-7680-5DF1-E9A6-9FE977C9D24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3250236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8F60A20C-B5C9-47B2-584C-5363CD797C2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332988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Espace réservé du contenu 5">
            <a:extLst>
              <a:ext uri="{FF2B5EF4-FFF2-40B4-BE49-F238E27FC236}">
                <a16:creationId xmlns:a16="http://schemas.microsoft.com/office/drawing/2014/main" id="{AA97E1E8-F583-B8FE-B973-19143B23694B}"/>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28950257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Espace réservé du contenu 5">
            <a:extLst>
              <a:ext uri="{FF2B5EF4-FFF2-40B4-BE49-F238E27FC236}">
                <a16:creationId xmlns:a16="http://schemas.microsoft.com/office/drawing/2014/main" id="{2501FB80-2965-AA5B-33ED-83EE95AEBDC4}"/>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3152187786"/>
      </p:ext>
    </p:extLst>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56C2C895EEC4E44B0B53F68476E4C38" ma:contentTypeVersion="19" ma:contentTypeDescription="Crée un document." ma:contentTypeScope="" ma:versionID="d2a4d304f9eba7db6f6d654a13bd391d">
  <xsd:schema xmlns:xsd="http://www.w3.org/2001/XMLSchema" xmlns:xs="http://www.w3.org/2001/XMLSchema" xmlns:p="http://schemas.microsoft.com/office/2006/metadata/properties" xmlns:ns2="cd84cc96-e4f0-4e7f-873a-a508fb658c41" xmlns:ns3="27f64e36-29aa-44d5-a3e0-06242cad7d4d" targetNamespace="http://schemas.microsoft.com/office/2006/metadata/properties" ma:root="true" ma:fieldsID="71534a0f5dfc871d7eed7645144f7fa1" ns2:_="" ns3:_="">
    <xsd:import namespace="cd84cc96-e4f0-4e7f-873a-a508fb658c41"/>
    <xsd:import namespace="27f64e36-29aa-44d5-a3e0-06242cad7d4d"/>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Location" minOccurs="0"/>
                <xsd:element ref="ns2:MediaServiceAutoKeyPoints" minOccurs="0"/>
                <xsd:element ref="ns2:MediaServiceKeyPoints"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4cc96-e4f0-4e7f-873a-a508fb658c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Length (seconds)" ma:internalName="MediaLengthInSeconds" ma:readOnly="true">
      <xsd:simpleType>
        <xsd:restriction base="dms:Unknown"/>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f64e36-29aa-44d5-a3e0-06242cad7d4d" elementFormDefault="qualified">
    <xsd:import namespace="http://schemas.microsoft.com/office/2006/documentManagement/types"/>
    <xsd:import namespace="http://schemas.microsoft.com/office/infopath/2007/PartnerControls"/>
    <xsd:element name="SharedWithUsers" ma:index="15"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0909781d-db56-47c3-b873-85a7506b6ab1}" ma:internalName="TaxCatchAll" ma:showField="CatchAllData" ma:web="27f64e36-29aa-44d5-a3e0-06242cad7d4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cd84cc96-e4f0-4e7f-873a-a508fb658c41">
      <Terms xmlns="http://schemas.microsoft.com/office/infopath/2007/PartnerControls"/>
    </lcf76f155ced4ddcb4097134ff3c332f>
    <TaxCatchAll xmlns="27f64e36-29aa-44d5-a3e0-06242cad7d4d"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2C7FDC5-FBB6-4DE7-A316-695B94BA1DF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84cc96-e4f0-4e7f-873a-a508fb658c41"/>
    <ds:schemaRef ds:uri="27f64e36-29aa-44d5-a3e0-06242cad7d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9DFB0DB-D2D1-47D1-8EA2-B8D497D03C71}">
  <ds:schemaRefs>
    <ds:schemaRef ds:uri="cd84cc96-e4f0-4e7f-873a-a508fb658c41"/>
    <ds:schemaRef ds:uri="http://purl.org/dc/dcmitype/"/>
    <ds:schemaRef ds:uri="http://purl.org/dc/terms/"/>
    <ds:schemaRef ds:uri="http://purl.org/dc/elements/1.1/"/>
    <ds:schemaRef ds:uri="http://schemas.microsoft.com/office/2006/documentManagement/types"/>
    <ds:schemaRef ds:uri="http://schemas.microsoft.com/office/2006/metadata/properties"/>
    <ds:schemaRef ds:uri="http://www.w3.org/XML/1998/namespace"/>
    <ds:schemaRef ds:uri="http://schemas.microsoft.com/office/infopath/2007/PartnerControls"/>
    <ds:schemaRef ds:uri="http://schemas.openxmlformats.org/package/2006/metadata/core-properties"/>
    <ds:schemaRef ds:uri="27f64e36-29aa-44d5-a3e0-06242cad7d4d"/>
  </ds:schemaRefs>
</ds:datastoreItem>
</file>

<file path=customXml/itemProps3.xml><?xml version="1.0" encoding="utf-8"?>
<ds:datastoreItem xmlns:ds="http://schemas.openxmlformats.org/officeDocument/2006/customXml" ds:itemID="{7C89612B-610F-4108-AE17-62FD1A56166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2342</Words>
  <Application>Microsoft Office PowerPoint</Application>
  <PresentationFormat>Affichage à l'écran (4:3)</PresentationFormat>
  <Paragraphs>111</Paragraphs>
  <Slides>35</Slides>
  <Notes>35</Notes>
  <HiddenSlides>0</HiddenSlides>
  <MMClips>0</MMClips>
  <ScaleCrop>false</ScaleCrop>
  <HeadingPairs>
    <vt:vector size="6" baseType="variant">
      <vt:variant>
        <vt:lpstr>Polices utilisées</vt:lpstr>
      </vt:variant>
      <vt:variant>
        <vt:i4>3</vt:i4>
      </vt:variant>
      <vt:variant>
        <vt:lpstr>Thème</vt:lpstr>
      </vt:variant>
      <vt:variant>
        <vt:i4>2</vt:i4>
      </vt:variant>
      <vt:variant>
        <vt:lpstr>Titres des diapositives</vt:lpstr>
      </vt:variant>
      <vt:variant>
        <vt:i4>35</vt:i4>
      </vt:variant>
    </vt:vector>
  </HeadingPairs>
  <TitlesOfParts>
    <vt:vector size="40" baseType="lpstr">
      <vt:lpstr>Arial</vt:lpstr>
      <vt:lpstr>Calibri</vt:lpstr>
      <vt:lpstr>Verdana</vt:lpstr>
      <vt:lpstr>Thème Office</vt:lpstr>
      <vt:lpstr>3_Thème Office</vt:lpstr>
      <vt:lpstr>68. LES NOMBRES JUSQU’À 10 000 Comparer, intercaler, encadrer</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Éditions Hatier</dc:creator>
  <cp:lastModifiedBy>LE BOT SANDRA</cp:lastModifiedBy>
  <cp:revision>3</cp:revision>
  <dcterms:created xsi:type="dcterms:W3CDTF">2022-01-07T11:15:07Z</dcterms:created>
  <dcterms:modified xsi:type="dcterms:W3CDTF">2026-01-21T11:08:05Z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0x010100C56C2C895EEC4E44B0B53F68476E4C38</vt:lpwstr>
  </property>
  <property fmtid="{D5CDD505-2E9C-101B-9397-08002B2CF9AE}" pid="3" name="MediaServiceImageTags">
    <vt:lpwstr/>
  </property>
</Properties>
</file>