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theme/theme3.xml" ContentType="application/vnd.openxmlformats-officedocument.theme+xml"/>
  <Override PartName="/ppt/slideLayouts/slideLayout6.xml" ContentType="application/vnd.openxmlformats-officedocument.presentationml.slideLayout+xml"/>
  <Override PartName="/ppt/theme/theme4.xml" ContentType="application/vnd.openxmlformats-officedocument.theme+xml"/>
  <Override PartName="/ppt/slideLayouts/slideLayout7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changesInfos/changesInfo1.xml" ContentType="application/vnd.ms-powerpoint.changes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4"/>
    <p:sldMasterId id="2147483652" r:id="rId5"/>
    <p:sldMasterId id="2147483656" r:id="rId6"/>
    <p:sldMasterId id="2147483659" r:id="rId7"/>
    <p:sldMasterId id="2147483662" r:id="rId8"/>
  </p:sldMasterIdLst>
  <p:notesMasterIdLst>
    <p:notesMasterId r:id="rId45"/>
  </p:notesMasterIdLst>
  <p:sldIdLst>
    <p:sldId id="256" r:id="rId9"/>
    <p:sldId id="309" r:id="rId10"/>
    <p:sldId id="310" r:id="rId11"/>
    <p:sldId id="259" r:id="rId12"/>
    <p:sldId id="260" r:id="rId13"/>
    <p:sldId id="297" r:id="rId14"/>
    <p:sldId id="261" r:id="rId15"/>
    <p:sldId id="265" r:id="rId16"/>
    <p:sldId id="294" r:id="rId17"/>
    <p:sldId id="295" r:id="rId18"/>
    <p:sldId id="271" r:id="rId19"/>
    <p:sldId id="272" r:id="rId20"/>
    <p:sldId id="273" r:id="rId21"/>
    <p:sldId id="274" r:id="rId22"/>
    <p:sldId id="298" r:id="rId23"/>
    <p:sldId id="301" r:id="rId24"/>
    <p:sldId id="300" r:id="rId25"/>
    <p:sldId id="299" r:id="rId26"/>
    <p:sldId id="286" r:id="rId27"/>
    <p:sldId id="287" r:id="rId28"/>
    <p:sldId id="288" r:id="rId29"/>
    <p:sldId id="289" r:id="rId30"/>
    <p:sldId id="302" r:id="rId31"/>
    <p:sldId id="305" r:id="rId32"/>
    <p:sldId id="303" r:id="rId33"/>
    <p:sldId id="304" r:id="rId34"/>
    <p:sldId id="306" r:id="rId35"/>
    <p:sldId id="307" r:id="rId36"/>
    <p:sldId id="279" r:id="rId37"/>
    <p:sldId id="280" r:id="rId38"/>
    <p:sldId id="281" r:id="rId39"/>
    <p:sldId id="282" r:id="rId40"/>
    <p:sldId id="296" r:id="rId41"/>
    <p:sldId id="283" r:id="rId42"/>
    <p:sldId id="285" r:id="rId43"/>
    <p:sldId id="284" r:id="rId44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000000"/>
          </p15:clr>
        </p15:guide>
        <p15:guide id="2" pos="2880">
          <p15:clr>
            <a:srgbClr val="000000"/>
          </p15:clr>
        </p15:guide>
      </p15:sldGuideLst>
    </p:ext>
    <p:ext uri="http://customooxmlschemas.google.com/">
      <go:slidesCustomData xmlns="" xmlns:mc="http://schemas.openxmlformats.org/markup-compatibility/2006" xmlns:mv="urn:schemas-microsoft-com:mac:vml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xmlns:go="http://customooxmlschemas.google.com/" r:id="rId46" roundtripDataSignature="AMtx7mh1yCoz+QmjfH9Iu0uFtdeC7rO/+w==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5F8BA321-80A1-CEA0-CCDE-AB6954515002}" name="TAILLADE JUSTINE" initials="JT" userId="S::JTAILLADE@editions-hatier.fr::7689be7a-6074-46a5-a6a4-f2fd3e4f6393" providerId="AD"/>
  <p188:author id="{99B08BAC-A5CC-5B93-C974-BC3036FFCE66}" name="yaelb06" initials="ya" userId="S::yaelb06_yahoo.fr#ext#@hachette.onmicrosoft.com::178ef0ed-7e4d-4a1d-b478-d626cbda7b77" providerId="AD"/>
</p188:authorLst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Yaël Fernandez" initials="YF" lastIdx="4" clrIdx="0">
    <p:extLst>
      <p:ext uri="{19B8F6BF-5375-455C-9EA6-DF929625EA0E}">
        <p15:presenceInfo xmlns:p15="http://schemas.microsoft.com/office/powerpoint/2012/main" userId="5a0aec09e72f9ec6" providerId="Windows Live"/>
      </p:ext>
    </p:extLst>
  </p:cmAuthor>
  <p:cmAuthor id="2" name="pauline.negrellion" initials="pa" lastIdx="7" clrIdx="1">
    <p:extLst>
      <p:ext uri="{19B8F6BF-5375-455C-9EA6-DF929625EA0E}">
        <p15:presenceInfo xmlns:p15="http://schemas.microsoft.com/office/powerpoint/2012/main" userId="S::pauline.negrellion_gmail.com#ext#@hachette.onmicrosoft.com::9fb65b54-3bbd-4994-b3cf-42d8602c7eef" providerId="AD"/>
      </p:ext>
    </p:extLst>
  </p:cmAuthor>
  <p:cmAuthor id="3" name="jennifer riviere" initials="jr" lastIdx="11" clrIdx="2">
    <p:extLst>
      <p:ext uri="{19B8F6BF-5375-455C-9EA6-DF929625EA0E}">
        <p15:presenceInfo xmlns:p15="http://schemas.microsoft.com/office/powerpoint/2012/main" userId="77148290420568c5" providerId="Windows Live"/>
      </p:ext>
    </p:extLst>
  </p:cmAuthor>
  <p:cmAuthor id="4" name="yaelb06" initials="ya" lastIdx="6" clrIdx="3">
    <p:extLst>
      <p:ext uri="{19B8F6BF-5375-455C-9EA6-DF929625EA0E}">
        <p15:presenceInfo xmlns:p15="http://schemas.microsoft.com/office/powerpoint/2012/main" userId="S::yaelb06_yahoo.fr#ext#@hachette.onmicrosoft.com::178ef0ed-7e4d-4a1d-b478-d626cbda7b77" providerId="AD"/>
      </p:ext>
    </p:extLst>
  </p:cmAuthor>
  <p:cmAuthor id="5" name="Christophe Dracos" initials="CD" lastIdx="1" clrIdx="4">
    <p:extLst>
      <p:ext uri="{19B8F6BF-5375-455C-9EA6-DF929625EA0E}">
        <p15:presenceInfo xmlns:p15="http://schemas.microsoft.com/office/powerpoint/2012/main" userId="S::cri.dracos_outlook.fr#ext#@hachette.onmicrosoft.com::9a339485-cc17-450e-b56d-f2edc49cae5a" providerId="AD"/>
      </p:ext>
    </p:extLst>
  </p:cmAuthor>
  <p:cmAuthor id="6" name="TAILLADE JUSTINE" initials="JT" lastIdx="5" clrIdx="5">
    <p:extLst>
      <p:ext uri="{19B8F6BF-5375-455C-9EA6-DF929625EA0E}">
        <p15:presenceInfo xmlns:p15="http://schemas.microsoft.com/office/powerpoint/2012/main" userId="S::JTAILLADE@editions-hatier.fr::7689be7a-6074-46a5-a6a4-f2fd3e4f639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9F3D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2B360CE9-A932-4D2E-85E7-FC26A12FA787}">
  <a:tblStyle styleId="{2B360CE9-A932-4D2E-85E7-FC26A12FA787}" styleName="Table_0">
    <a:wholeTbl>
      <a:tcTxStyle b="off" i="off">
        <a:font>
          <a:latin typeface="Arial"/>
          <a:ea typeface="Arial"/>
          <a:cs typeface="Arial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E8EBF5"/>
          </a:solidFill>
        </a:fill>
      </a:tcStyle>
    </a:wholeTbl>
    <a:band1H>
      <a:tcTxStyle b="off" i="off"/>
      <a:tcStyle>
        <a:tcBdr/>
        <a:fill>
          <a:solidFill>
            <a:srgbClr val="CDD4EA"/>
          </a:solidFill>
        </a:fill>
      </a:tcStyle>
    </a:band1H>
    <a:band2H>
      <a:tcTxStyle b="off" i="off"/>
      <a:tcStyle>
        <a:tcBdr/>
      </a:tcStyle>
    </a:band2H>
    <a:band1V>
      <a:tcTxStyle b="off" i="off"/>
      <a:tcStyle>
        <a:tcBdr/>
        <a:fill>
          <a:solidFill>
            <a:srgbClr val="CDD4EA"/>
          </a:solidFill>
        </a:fill>
      </a:tcStyle>
    </a:band1V>
    <a:band2V>
      <a:tcTxStyle b="off" i="off"/>
      <a:tcStyle>
        <a:tcBdr/>
      </a:tcStyle>
    </a:band2V>
    <a:lastCol>
      <a:tcTxStyle b="on" i="off">
        <a:font>
          <a:latin typeface="Arial"/>
          <a:ea typeface="Arial"/>
          <a:cs typeface="Arial"/>
        </a:font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 i="off">
        <a:font>
          <a:latin typeface="Arial"/>
          <a:ea typeface="Arial"/>
          <a:cs typeface="Arial"/>
        </a:font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chemeClr val="accent1"/>
          </a:solidFill>
        </a:fill>
      </a:tcStyle>
    </a:lastRow>
    <a:seCell>
      <a:tcTxStyle b="off" i="off"/>
      <a:tcStyle>
        <a:tcBdr/>
      </a:tcStyle>
    </a:seCell>
    <a:swCell>
      <a:tcTxStyle b="off" i="off"/>
      <a:tcStyle>
        <a:tcBdr/>
      </a:tcStyle>
    </a:swCell>
    <a:firstRow>
      <a:tcTxStyle b="on" i="off">
        <a:font>
          <a:latin typeface="Arial"/>
          <a:ea typeface="Arial"/>
          <a:cs typeface="Arial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chemeClr val="accent1"/>
          </a:solidFill>
        </a:fill>
      </a:tcStyle>
    </a:firstRow>
    <a:neCell>
      <a:tcTxStyle b="off" i="off"/>
      <a:tcStyle>
        <a:tcBdr/>
      </a:tcStyle>
    </a:neCell>
    <a:nwCell>
      <a:tcTxStyle b="off" i="off"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73203" autoAdjust="0"/>
  </p:normalViewPr>
  <p:slideViewPr>
    <p:cSldViewPr snapToGrid="0">
      <p:cViewPr varScale="1">
        <p:scale>
          <a:sx n="60" d="100"/>
          <a:sy n="60" d="100"/>
        </p:scale>
        <p:origin x="2098" y="48"/>
      </p:cViewPr>
      <p:guideLst>
        <p:guide orient="horz" pos="2160"/>
        <p:guide pos="2880"/>
      </p:guideLst>
    </p:cSldViewPr>
  </p:slideViewPr>
  <p:notesTextViewPr>
    <p:cViewPr>
      <p:scale>
        <a:sx n="150" d="100"/>
        <a:sy n="15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slide" Target="slides/slide18.xml"/><Relationship Id="rId39" Type="http://schemas.openxmlformats.org/officeDocument/2006/relationships/slide" Target="slides/slide31.xml"/><Relationship Id="rId3" Type="http://schemas.openxmlformats.org/officeDocument/2006/relationships/customXml" Target="../customXml/item3.xml"/><Relationship Id="rId21" Type="http://schemas.openxmlformats.org/officeDocument/2006/relationships/slide" Target="slides/slide13.xml"/><Relationship Id="rId34" Type="http://schemas.openxmlformats.org/officeDocument/2006/relationships/slide" Target="slides/slide26.xml"/><Relationship Id="rId42" Type="http://schemas.openxmlformats.org/officeDocument/2006/relationships/slide" Target="slides/slide34.xml"/><Relationship Id="rId47" Type="http://schemas.openxmlformats.org/officeDocument/2006/relationships/commentAuthors" Target="commentAuthors.xml"/><Relationship Id="rId50" Type="http://schemas.openxmlformats.org/officeDocument/2006/relationships/theme" Target="theme/theme1.xml"/><Relationship Id="rId7" Type="http://schemas.openxmlformats.org/officeDocument/2006/relationships/slideMaster" Target="slideMasters/slideMaster4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slide" Target="slides/slide17.xml"/><Relationship Id="rId33" Type="http://schemas.openxmlformats.org/officeDocument/2006/relationships/slide" Target="slides/slide25.xml"/><Relationship Id="rId38" Type="http://schemas.openxmlformats.org/officeDocument/2006/relationships/slide" Target="slides/slide30.xml"/><Relationship Id="rId46" Type="http://customschemas.google.com/relationships/presentationmetadata" Target="metadata"/><Relationship Id="rId2" Type="http://schemas.openxmlformats.org/officeDocument/2006/relationships/customXml" Target="../customXml/item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29" Type="http://schemas.openxmlformats.org/officeDocument/2006/relationships/slide" Target="slides/slide21.xml"/><Relationship Id="rId41" Type="http://schemas.openxmlformats.org/officeDocument/2006/relationships/slide" Target="slides/slide33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3.xml"/><Relationship Id="rId24" Type="http://schemas.openxmlformats.org/officeDocument/2006/relationships/slide" Target="slides/slide16.xml"/><Relationship Id="rId32" Type="http://schemas.openxmlformats.org/officeDocument/2006/relationships/slide" Target="slides/slide24.xml"/><Relationship Id="rId37" Type="http://schemas.openxmlformats.org/officeDocument/2006/relationships/slide" Target="slides/slide29.xml"/><Relationship Id="rId40" Type="http://schemas.openxmlformats.org/officeDocument/2006/relationships/slide" Target="slides/slide32.xml"/><Relationship Id="rId45" Type="http://schemas.openxmlformats.org/officeDocument/2006/relationships/notesMaster" Target="notesMasters/notesMaster1.xml"/><Relationship Id="rId53" Type="http://schemas.microsoft.com/office/2018/10/relationships/authors" Target="author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slide" Target="slides/slide20.xml"/><Relationship Id="rId36" Type="http://schemas.openxmlformats.org/officeDocument/2006/relationships/slide" Target="slides/slide28.xml"/><Relationship Id="rId49" Type="http://schemas.openxmlformats.org/officeDocument/2006/relationships/viewProps" Target="viewProps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31" Type="http://schemas.openxmlformats.org/officeDocument/2006/relationships/slide" Target="slides/slide23.xml"/><Relationship Id="rId44" Type="http://schemas.openxmlformats.org/officeDocument/2006/relationships/slide" Target="slides/slide36.xml"/><Relationship Id="rId52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slide" Target="slides/slide19.xml"/><Relationship Id="rId30" Type="http://schemas.openxmlformats.org/officeDocument/2006/relationships/slide" Target="slides/slide22.xml"/><Relationship Id="rId35" Type="http://schemas.openxmlformats.org/officeDocument/2006/relationships/slide" Target="slides/slide27.xml"/><Relationship Id="rId43" Type="http://schemas.openxmlformats.org/officeDocument/2006/relationships/slide" Target="slides/slide35.xml"/><Relationship Id="rId48" Type="http://schemas.openxmlformats.org/officeDocument/2006/relationships/presProps" Target="presProps.xml"/><Relationship Id="rId8" Type="http://schemas.openxmlformats.org/officeDocument/2006/relationships/slideMaster" Target="slideMasters/slideMaster5.xml"/><Relationship Id="rId51" Type="http://schemas.openxmlformats.org/officeDocument/2006/relationships/tableStyles" Target="tableStyle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AILLADE JUSTINE" userId="7689be7a-6074-46a5-a6a4-f2fd3e4f6393" providerId="ADAL" clId="{1BF532FB-E4F1-4EAB-8051-333D57D53C2D}"/>
    <pc:docChg chg="undo custSel modSld">
      <pc:chgData name="TAILLADE JUSTINE" userId="7689be7a-6074-46a5-a6a4-f2fd3e4f6393" providerId="ADAL" clId="{1BF532FB-E4F1-4EAB-8051-333D57D53C2D}" dt="2025-08-21T10:24:40.953" v="2" actId="1076"/>
      <pc:docMkLst>
        <pc:docMk/>
      </pc:docMkLst>
      <pc:sldChg chg="modSp mod modNotesTx">
        <pc:chgData name="TAILLADE JUSTINE" userId="7689be7a-6074-46a5-a6a4-f2fd3e4f6393" providerId="ADAL" clId="{1BF532FB-E4F1-4EAB-8051-333D57D53C2D}" dt="2025-08-21T10:24:40.953" v="2" actId="1076"/>
        <pc:sldMkLst>
          <pc:docMk/>
          <pc:sldMk cId="3245560354" sldId="310"/>
        </pc:sldMkLst>
        <pc:picChg chg="mod">
          <ac:chgData name="TAILLADE JUSTINE" userId="7689be7a-6074-46a5-a6a4-f2fd3e4f6393" providerId="ADAL" clId="{1BF532FB-E4F1-4EAB-8051-333D57D53C2D}" dt="2025-08-21T10:24:40.953" v="2" actId="1076"/>
          <ac:picMkLst>
            <pc:docMk/>
            <pc:sldMk cId="3245560354" sldId="310"/>
            <ac:picMk id="7" creationId="{4B7C86D6-1DDC-F69F-18E1-BA33A48B3B12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fr-FR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‹N°›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fr-FR" i="1"/>
              <a:t>Aujourd’hui, nous allons revoir la table de 2 et la table de 4 que vous avez déjà apprises au CE1.</a:t>
            </a:r>
            <a:endParaRPr i="1"/>
          </a:p>
        </p:txBody>
      </p:sp>
      <p:sp>
        <p:nvSpPr>
          <p:cNvPr id="104" name="Google Shape;104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4" name="Google Shape;194;p1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indent="0"/>
            <a:r>
              <a:rPr lang="fr-FR" i="1"/>
              <a:t>Quelle multiplication correspond à 4 + 4 + 4 ?</a:t>
            </a:r>
          </a:p>
          <a:p>
            <a:pPr marL="0" indent="0"/>
            <a:r>
              <a:rPr lang="fr-FR" i="0"/>
              <a:t>Laisser un temps </a:t>
            </a:r>
            <a:r>
              <a:rPr lang="fr-FR" i="0" strike="noStrike"/>
              <a:t>de recherche individuelle. </a:t>
            </a:r>
            <a:r>
              <a:rPr lang="fr-FR" i="0"/>
              <a:t>Valider ou invalider discrètement de la tête les réponses des élèves levant leur ardoise. Puis, interroger un élève qui explique sa réponse. </a:t>
            </a:r>
            <a:r>
              <a:rPr lang="fr-FR" i="1"/>
              <a:t>→ Il y a 3 fois le nombre 4, donc c’est 3 × 4.</a:t>
            </a:r>
          </a:p>
          <a:p>
            <a:pPr marL="0" indent="0"/>
            <a:r>
              <a:rPr lang="fr-FR" i="1"/>
              <a:t>Combien cela fait-il ? </a:t>
            </a:r>
          </a:p>
          <a:p>
            <a:pPr marL="0" indent="0"/>
            <a:r>
              <a:rPr lang="fr-FR" i="0"/>
              <a:t>Laisser un temps </a:t>
            </a:r>
            <a:r>
              <a:rPr lang="fr-FR" i="0" strike="noStrike"/>
              <a:t>de recherche individuelle. </a:t>
            </a:r>
            <a:r>
              <a:rPr lang="fr-FR" i="0"/>
              <a:t>Valider ou invalider discrètement de la tête les réponses des élèves levant leur ardoise. Puis, interroger un élève. </a:t>
            </a:r>
            <a:r>
              <a:rPr lang="fr-FR" i="1"/>
              <a:t>→ </a:t>
            </a:r>
            <a:r>
              <a:rPr lang="fr-FR" i="0"/>
              <a:t>Ç</a:t>
            </a:r>
            <a:r>
              <a:rPr lang="fr-FR" i="1"/>
              <a:t>a fait 12.</a:t>
            </a:r>
          </a:p>
          <a:p>
            <a:pPr marL="0" indent="0"/>
            <a:r>
              <a:rPr lang="fr-FR" i="0"/>
              <a:t>Faire verbaliser par l’élève sa procédure pour trouver le résultat. Ne pas hésiter à entourer les nombres pour un calcul à étapes.</a:t>
            </a:r>
            <a:endParaRPr i="1"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5" name="Google Shape;195;p1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fr-FR"/>
              <a:t>10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13590642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50" name="Google Shape;250;p1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fr-FR" i="1"/>
              <a:t>Nous allons maintenant nous rappeler la table de multiplication de 2.</a:t>
            </a:r>
            <a:endParaRPr/>
          </a:p>
        </p:txBody>
      </p:sp>
      <p:sp>
        <p:nvSpPr>
          <p:cNvPr id="251" name="Google Shape;251;p1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fr-FR"/>
              <a:t>11</a:t>
            </a:fld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Google Shape;256;p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57" name="Google Shape;257;p1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fr-FR" i="1"/>
              <a:t>Combien font 3 × 2 ? → Quand on calcule quelque chose fois 2, c’est pareil que de calculer un double. Le double de 3, c’est 6, donc 3 × 2 = 6. 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fr-FR" i="0"/>
              <a:t>Compléter les pointillés.</a:t>
            </a:r>
            <a:endParaRPr/>
          </a:p>
        </p:txBody>
      </p:sp>
      <p:sp>
        <p:nvSpPr>
          <p:cNvPr id="258" name="Google Shape;258;p1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fr-FR"/>
              <a:t>12</a:t>
            </a:fld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p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65" name="Google Shape;265;p1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fr-FR" i="1"/>
              <a:t>Relisons ensemble ces calculs que vous connaissez déjà. </a:t>
            </a:r>
            <a:r>
              <a:rPr lang="fr-FR" i="0"/>
              <a:t>Faire remarquer aux élèves que, lorsqu’on énonce les résultats de la table de multiplication de</a:t>
            </a:r>
            <a:r>
              <a:rPr lang="fr-FR" i="1"/>
              <a:t> </a:t>
            </a:r>
            <a:r>
              <a:rPr lang="fr-FR" i="0"/>
              <a:t>2, on compte de</a:t>
            </a:r>
            <a:r>
              <a:rPr lang="fr-FR" i="1"/>
              <a:t> </a:t>
            </a:r>
            <a:r>
              <a:rPr lang="fr-FR" i="0"/>
              <a:t>2 en</a:t>
            </a:r>
            <a:r>
              <a:rPr lang="fr-FR" i="1"/>
              <a:t> </a:t>
            </a:r>
            <a:r>
              <a:rPr lang="fr-FR" i="0"/>
              <a:t>2.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lang="fr-FR" i="1"/>
          </a:p>
        </p:txBody>
      </p:sp>
      <p:sp>
        <p:nvSpPr>
          <p:cNvPr id="266" name="Google Shape;266;p1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fr-FR"/>
              <a:t>13</a:t>
            </a:fld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p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73" name="Google Shape;273;p2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fr-FR" i="1"/>
              <a:t>Maintenant vous allez compléter le reste de la table de multiplication de 2 sur votre ardoise.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fr-FR" i="0"/>
              <a:t>Laisser un temps court aux élèves et valider d’un discret signe de tête. Demander aux élèves d’écrire l’opération et le résultat.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fr-FR" i="0"/>
              <a:t>Corriger en collectif même si tous les élèves n’ont pas terminé.</a:t>
            </a:r>
            <a:endParaRPr/>
          </a:p>
        </p:txBody>
      </p:sp>
      <p:sp>
        <p:nvSpPr>
          <p:cNvPr id="274" name="Google Shape;274;p2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fr-FR"/>
              <a:t>14</a:t>
            </a:fld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1">
          <a:extLst>
            <a:ext uri="{FF2B5EF4-FFF2-40B4-BE49-F238E27FC236}">
              <a16:creationId xmlns:a16="http://schemas.microsoft.com/office/drawing/2014/main" id="{018138AF-3366-AF67-B64B-F87F4CAD9A1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p20:notes">
            <a:extLst>
              <a:ext uri="{FF2B5EF4-FFF2-40B4-BE49-F238E27FC236}">
                <a16:creationId xmlns:a16="http://schemas.microsoft.com/office/drawing/2014/main" id="{9D74631E-72B8-F82F-A8AB-E4D49AC00AB8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73" name="Google Shape;273;p20:notes">
            <a:extLst>
              <a:ext uri="{FF2B5EF4-FFF2-40B4-BE49-F238E27FC236}">
                <a16:creationId xmlns:a16="http://schemas.microsoft.com/office/drawing/2014/main" id="{85770231-C602-0948-40F8-29A0DA8772B0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fr-FR" i="1" dirty="0"/>
              <a:t>Vous allez maintenant compléter sur votre ardoise les calculs de la table de multiplication de 2 qui vont s’afficher. Soyez attentifs, il ne faut pas forcément écrire le résultat, parfois c’est un des facteurs qui manque.</a:t>
            </a:r>
            <a:endParaRPr dirty="0"/>
          </a:p>
        </p:txBody>
      </p:sp>
      <p:sp>
        <p:nvSpPr>
          <p:cNvPr id="274" name="Google Shape;274;p20:notes">
            <a:extLst>
              <a:ext uri="{FF2B5EF4-FFF2-40B4-BE49-F238E27FC236}">
                <a16:creationId xmlns:a16="http://schemas.microsoft.com/office/drawing/2014/main" id="{CB6A0B8E-FBF7-F4F9-3512-F1601AC5685D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fr-FR"/>
              <a:t>15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00872136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1">
          <a:extLst>
            <a:ext uri="{FF2B5EF4-FFF2-40B4-BE49-F238E27FC236}">
              <a16:creationId xmlns:a16="http://schemas.microsoft.com/office/drawing/2014/main" id="{B98076A2-19DF-6A8D-E939-B148FBCAD6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p20:notes">
            <a:extLst>
              <a:ext uri="{FF2B5EF4-FFF2-40B4-BE49-F238E27FC236}">
                <a16:creationId xmlns:a16="http://schemas.microsoft.com/office/drawing/2014/main" id="{333F6ADE-11FA-91C3-F963-010ECFE8E73B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73" name="Google Shape;273;p20:notes">
            <a:extLst>
              <a:ext uri="{FF2B5EF4-FFF2-40B4-BE49-F238E27FC236}">
                <a16:creationId xmlns:a16="http://schemas.microsoft.com/office/drawing/2014/main" id="{F9A425A6-A0DE-282C-D88E-D68CC8E48AE4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fr-FR" b="1" i="0" dirty="0"/>
              <a:t>Réponse attendue : 3</a:t>
            </a:r>
            <a:r>
              <a:rPr lang="fr-FR" i="0" dirty="0">
                <a:sym typeface="Symbol" panose="05050102010706020507" pitchFamily="18" charset="2"/>
              </a:rPr>
              <a:t>  </a:t>
            </a:r>
            <a:r>
              <a:rPr lang="fr-FR" b="0" i="0" dirty="0">
                <a:sym typeface="Symbol" panose="05050102010706020507" pitchFamily="18" charset="2"/>
              </a:rPr>
              <a:t>2</a:t>
            </a:r>
            <a:r>
              <a:rPr lang="fr-FR" i="0" dirty="0">
                <a:sym typeface="Symbol" panose="05050102010706020507" pitchFamily="18" charset="2"/>
              </a:rPr>
              <a:t> = </a:t>
            </a:r>
            <a:r>
              <a:rPr lang="fr-FR" b="0" i="0" dirty="0">
                <a:sym typeface="Symbol" panose="05050102010706020507" pitchFamily="18" charset="2"/>
              </a:rPr>
              <a:t>6</a:t>
            </a:r>
            <a:r>
              <a:rPr lang="fr-FR" i="0" dirty="0">
                <a:sym typeface="Symbol" panose="05050102010706020507" pitchFamily="18" charset="2"/>
              </a:rPr>
              <a:t>.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fr-FR" i="0" dirty="0">
                <a:sym typeface="Symbol" panose="05050102010706020507" pitchFamily="18" charset="2"/>
              </a:rPr>
              <a:t>Faire verbaliser qu’ici, il manque ici un des facteurs, c’est-à-dire un des éléments de la multiplication.</a:t>
            </a:r>
            <a:endParaRPr lang="fr-FR" i="0" dirty="0"/>
          </a:p>
        </p:txBody>
      </p:sp>
      <p:sp>
        <p:nvSpPr>
          <p:cNvPr id="274" name="Google Shape;274;p20:notes">
            <a:extLst>
              <a:ext uri="{FF2B5EF4-FFF2-40B4-BE49-F238E27FC236}">
                <a16:creationId xmlns:a16="http://schemas.microsoft.com/office/drawing/2014/main" id="{BA1F0BEA-FF71-9D8D-EF0A-5A664D708D22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fr-FR"/>
              <a:t>16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09564844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1">
          <a:extLst>
            <a:ext uri="{FF2B5EF4-FFF2-40B4-BE49-F238E27FC236}">
              <a16:creationId xmlns:a16="http://schemas.microsoft.com/office/drawing/2014/main" id="{C1EC4038-A41E-996D-99B0-4E0B7B0A2A3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p20:notes">
            <a:extLst>
              <a:ext uri="{FF2B5EF4-FFF2-40B4-BE49-F238E27FC236}">
                <a16:creationId xmlns:a16="http://schemas.microsoft.com/office/drawing/2014/main" id="{2E69524F-2266-9723-04B1-6F499D3A601E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73" name="Google Shape;273;p20:notes">
            <a:extLst>
              <a:ext uri="{FF2B5EF4-FFF2-40B4-BE49-F238E27FC236}">
                <a16:creationId xmlns:a16="http://schemas.microsoft.com/office/drawing/2014/main" id="{D0C982F8-2049-E0A3-B1D1-10E4B8F8486C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fr-FR" b="1" i="0" dirty="0"/>
              <a:t>Réponse attendue : </a:t>
            </a:r>
            <a:r>
              <a:rPr lang="fr-FR" i="0" dirty="0"/>
              <a:t>2</a:t>
            </a:r>
            <a:r>
              <a:rPr lang="fr-FR" i="0" dirty="0">
                <a:sym typeface="Symbol" panose="05050102010706020507" pitchFamily="18" charset="2"/>
              </a:rPr>
              <a:t>  </a:t>
            </a:r>
            <a:r>
              <a:rPr lang="fr-FR" b="0" i="0" dirty="0">
                <a:sym typeface="Symbol" panose="05050102010706020507" pitchFamily="18" charset="2"/>
              </a:rPr>
              <a:t>10</a:t>
            </a:r>
            <a:r>
              <a:rPr lang="fr-FR" i="0" dirty="0">
                <a:sym typeface="Symbol" panose="05050102010706020507" pitchFamily="18" charset="2"/>
              </a:rPr>
              <a:t> = </a:t>
            </a:r>
            <a:r>
              <a:rPr lang="fr-FR" b="1" i="0" dirty="0">
                <a:sym typeface="Symbol" panose="05050102010706020507" pitchFamily="18" charset="2"/>
              </a:rPr>
              <a:t>20</a:t>
            </a:r>
            <a:r>
              <a:rPr lang="fr-FR" i="0" dirty="0">
                <a:sym typeface="Symbol" panose="05050102010706020507" pitchFamily="18" charset="2"/>
              </a:rPr>
              <a:t>.</a:t>
            </a:r>
            <a:endParaRPr b="1" i="0" dirty="0"/>
          </a:p>
        </p:txBody>
      </p:sp>
      <p:sp>
        <p:nvSpPr>
          <p:cNvPr id="274" name="Google Shape;274;p20:notes">
            <a:extLst>
              <a:ext uri="{FF2B5EF4-FFF2-40B4-BE49-F238E27FC236}">
                <a16:creationId xmlns:a16="http://schemas.microsoft.com/office/drawing/2014/main" id="{156CE874-748B-DC35-6297-DD75E660340D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fr-FR"/>
              <a:t>17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60516437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1">
          <a:extLst>
            <a:ext uri="{FF2B5EF4-FFF2-40B4-BE49-F238E27FC236}">
              <a16:creationId xmlns:a16="http://schemas.microsoft.com/office/drawing/2014/main" id="{1A6F58ED-1F01-2B02-8925-D5E4805F927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p20:notes">
            <a:extLst>
              <a:ext uri="{FF2B5EF4-FFF2-40B4-BE49-F238E27FC236}">
                <a16:creationId xmlns:a16="http://schemas.microsoft.com/office/drawing/2014/main" id="{ECAD935C-E3CE-EF7E-8826-33D2ED1784BF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73" name="Google Shape;273;p20:notes">
            <a:extLst>
              <a:ext uri="{FF2B5EF4-FFF2-40B4-BE49-F238E27FC236}">
                <a16:creationId xmlns:a16="http://schemas.microsoft.com/office/drawing/2014/main" id="{A3E6CF4D-9900-0E50-C1AC-4F7EB7E58161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fr-FR" b="1" i="0" dirty="0"/>
              <a:t>Réponse attendue : </a:t>
            </a:r>
            <a:r>
              <a:rPr lang="fr-FR" i="0" dirty="0"/>
              <a:t>2</a:t>
            </a:r>
            <a:r>
              <a:rPr lang="fr-FR" i="0" dirty="0">
                <a:sym typeface="Symbol" panose="05050102010706020507" pitchFamily="18" charset="2"/>
              </a:rPr>
              <a:t>  </a:t>
            </a:r>
            <a:r>
              <a:rPr lang="fr-FR" b="1" i="0" dirty="0">
                <a:sym typeface="Symbol" panose="05050102010706020507" pitchFamily="18" charset="2"/>
              </a:rPr>
              <a:t>8</a:t>
            </a:r>
            <a:r>
              <a:rPr lang="fr-FR" i="0" dirty="0">
                <a:sym typeface="Symbol" panose="05050102010706020507" pitchFamily="18" charset="2"/>
              </a:rPr>
              <a:t> = 16.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fr-FR" i="0" dirty="0">
                <a:sym typeface="Symbol" panose="05050102010706020507" pitchFamily="18" charset="2"/>
              </a:rPr>
              <a:t>Ici aussi ,c’est l’un des facteurs qui manque.</a:t>
            </a:r>
            <a:endParaRPr i="0" dirty="0"/>
          </a:p>
        </p:txBody>
      </p:sp>
      <p:sp>
        <p:nvSpPr>
          <p:cNvPr id="274" name="Google Shape;274;p20:notes">
            <a:extLst>
              <a:ext uri="{FF2B5EF4-FFF2-40B4-BE49-F238E27FC236}">
                <a16:creationId xmlns:a16="http://schemas.microsoft.com/office/drawing/2014/main" id="{437FE6A7-43AD-3A76-B8F5-45C2EBC0335C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fr-FR"/>
              <a:t>18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97095563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p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50" name="Google Shape;250;p1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fr-FR" i="1"/>
              <a:t>Nous allons maintenant nous rappeler la table de multiplication de 4.</a:t>
            </a:r>
            <a:endParaRPr/>
          </a:p>
        </p:txBody>
      </p:sp>
      <p:sp>
        <p:nvSpPr>
          <p:cNvPr id="251" name="Google Shape;251;p1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fr-FR"/>
              <a:t>19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fr-FR" i="1" dirty="0"/>
              <a:t>Nous allons reprendre ce que nous avons fait lors de la dernière séance sur la multiplication. Voici un rectangle. </a:t>
            </a:r>
            <a:endParaRPr lang="fr-FR"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fr-FR" i="1" dirty="0"/>
              <a:t>Combien de carreaux y a-t-il dans une ligne ? → 6. </a:t>
            </a:r>
            <a:endParaRPr lang="fr-FR"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fr-FR" i="1" dirty="0"/>
              <a:t>Combien de lignes de 6 carreaux y a-t-il ? → Il y a 2 lignes de 6 carreaux </a:t>
            </a:r>
            <a:r>
              <a:rPr lang="fr-FR" i="0" dirty="0"/>
              <a:t>(compléter les premiers pointillés).</a:t>
            </a:r>
            <a:endParaRPr lang="fr-FR"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fr-FR" i="1" dirty="0"/>
              <a:t>Prenez vos ardoises, vous allez écrire et compléter le texte en dessous. </a:t>
            </a:r>
            <a:r>
              <a:rPr lang="fr-FR" dirty="0"/>
              <a:t>Laisser un temps aux élèves, puis en interroger plusieurs et leur demander de justifier leur réponse.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fr-FR" dirty="0"/>
              <a:t>→</a:t>
            </a:r>
            <a:r>
              <a:rPr lang="fr-FR" i="1" dirty="0"/>
              <a:t> 6 + 6 = 12.</a:t>
            </a:r>
            <a:endParaRPr lang="fr-FR"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fr-FR" i="1" dirty="0"/>
              <a:t>2 fois 6 = 12.</a:t>
            </a:r>
            <a:endParaRPr lang="fr-FR"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fr-FR" i="1" dirty="0"/>
              <a:t>2 × 6 = 12.</a:t>
            </a:r>
            <a:endParaRPr lang="fr-FR" dirty="0"/>
          </a:p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fr-FR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</a:t>
            </a:fld>
            <a:endParaRPr lang="fr-FR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158387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Google Shape;256;p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57" name="Google Shape;257;p1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fr-FR" i="1"/>
              <a:t>Combien font 1 × 4 ? → 4, car il y a une fois le nombre 4.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fr-FR" i="0"/>
              <a:t>Compléter les pointillés.</a:t>
            </a:r>
            <a:endParaRPr/>
          </a:p>
        </p:txBody>
      </p:sp>
      <p:sp>
        <p:nvSpPr>
          <p:cNvPr id="258" name="Google Shape;258;p1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fr-FR"/>
              <a:t>20</a:t>
            </a:fld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4" name="Google Shape;264;p19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65" name="Google Shape;265;p1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fr-FR" i="1"/>
              <a:t>Relisons ensemble ces calculs que vous connaissez. </a:t>
            </a:r>
            <a:r>
              <a:rPr lang="fr-FR" i="0"/>
              <a:t>Faire remarquer aux élèves que, lorsqu’on énonce les résultats de la table de multiplication de</a:t>
            </a:r>
            <a:r>
              <a:rPr lang="fr-FR" i="1"/>
              <a:t> </a:t>
            </a:r>
            <a:r>
              <a:rPr lang="fr-FR" i="0"/>
              <a:t>4, on compte de</a:t>
            </a:r>
            <a:r>
              <a:rPr lang="fr-FR" i="1"/>
              <a:t> </a:t>
            </a:r>
            <a:r>
              <a:rPr lang="fr-FR" i="0"/>
              <a:t>4 en</a:t>
            </a:r>
            <a:r>
              <a:rPr lang="fr-FR" i="1"/>
              <a:t> </a:t>
            </a:r>
            <a:r>
              <a:rPr lang="fr-FR" i="0"/>
              <a:t>4. </a:t>
            </a:r>
            <a:endParaRPr/>
          </a:p>
        </p:txBody>
      </p:sp>
      <p:sp>
        <p:nvSpPr>
          <p:cNvPr id="266" name="Google Shape;266;p1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fr-FR"/>
              <a:t>21</a:t>
            </a:fld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p2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73" name="Google Shape;273;p2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fr-FR" i="1" dirty="0"/>
              <a:t>Maintenant vous allez compléter le reste de la table de multiplication de 4 sur votre ardoise.</a:t>
            </a:r>
            <a:endParaRPr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fr-FR" i="0" dirty="0"/>
              <a:t>Laisser un temps court aux élèves et valider d’un discret signe de </a:t>
            </a:r>
            <a:r>
              <a:rPr lang="fr-FR" i="0"/>
              <a:t>tête.</a:t>
            </a:r>
            <a:endParaRPr lang="fr-FR"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fr-FR" i="0" dirty="0"/>
              <a:t>Corriger en collectif même si tous les élèves n’ont pas terminé.</a:t>
            </a:r>
            <a:endParaRPr lang="fr-FR" dirty="0"/>
          </a:p>
        </p:txBody>
      </p:sp>
      <p:sp>
        <p:nvSpPr>
          <p:cNvPr id="274" name="Google Shape;274;p2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fr-FR"/>
              <a:t>22</a:t>
            </a:fld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1">
          <a:extLst>
            <a:ext uri="{FF2B5EF4-FFF2-40B4-BE49-F238E27FC236}">
              <a16:creationId xmlns:a16="http://schemas.microsoft.com/office/drawing/2014/main" id="{92B716F8-AB8B-1005-E333-5EDD6CF5F52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p20:notes">
            <a:extLst>
              <a:ext uri="{FF2B5EF4-FFF2-40B4-BE49-F238E27FC236}">
                <a16:creationId xmlns:a16="http://schemas.microsoft.com/office/drawing/2014/main" id="{D53E97D8-0952-48E5-FADB-B9D1179EAF2F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73" name="Google Shape;273;p20:notes">
            <a:extLst>
              <a:ext uri="{FF2B5EF4-FFF2-40B4-BE49-F238E27FC236}">
                <a16:creationId xmlns:a16="http://schemas.microsoft.com/office/drawing/2014/main" id="{B23740BF-3D16-0243-C1C1-90AB39B2B3B0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fr-FR" i="1" dirty="0"/>
              <a:t>Comme nous l’avons fait pour la table de multiplication de 2, vous allez compléter sur votre ardoise les calculs de la table de multiplication de 4 qui vont s’afficher.</a:t>
            </a:r>
            <a:endParaRPr dirty="0"/>
          </a:p>
        </p:txBody>
      </p:sp>
      <p:sp>
        <p:nvSpPr>
          <p:cNvPr id="274" name="Google Shape;274;p20:notes">
            <a:extLst>
              <a:ext uri="{FF2B5EF4-FFF2-40B4-BE49-F238E27FC236}">
                <a16:creationId xmlns:a16="http://schemas.microsoft.com/office/drawing/2014/main" id="{AC61F89B-333C-EC4C-E26D-E3D3D25D0E56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fr-FR"/>
              <a:t>23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1986140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1">
          <a:extLst>
            <a:ext uri="{FF2B5EF4-FFF2-40B4-BE49-F238E27FC236}">
              <a16:creationId xmlns:a16="http://schemas.microsoft.com/office/drawing/2014/main" id="{B1B57637-36F9-D815-2899-418BB7EBB3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p20:notes">
            <a:extLst>
              <a:ext uri="{FF2B5EF4-FFF2-40B4-BE49-F238E27FC236}">
                <a16:creationId xmlns:a16="http://schemas.microsoft.com/office/drawing/2014/main" id="{2C85100C-0A5C-30D1-F4B0-B4BF2851D245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73" name="Google Shape;273;p20:notes">
            <a:extLst>
              <a:ext uri="{FF2B5EF4-FFF2-40B4-BE49-F238E27FC236}">
                <a16:creationId xmlns:a16="http://schemas.microsoft.com/office/drawing/2014/main" id="{5EE7461D-B7E8-A141-A264-0A85E5029D50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fr-FR" b="1" i="0" dirty="0"/>
              <a:t>Réponse attendue : </a:t>
            </a:r>
            <a:r>
              <a:rPr lang="fr-FR" i="0" dirty="0"/>
              <a:t>4</a:t>
            </a:r>
            <a:r>
              <a:rPr lang="fr-FR" i="0" dirty="0">
                <a:sym typeface="Symbol" panose="05050102010706020507" pitchFamily="18" charset="2"/>
              </a:rPr>
              <a:t>  </a:t>
            </a:r>
            <a:r>
              <a:rPr lang="fr-FR" b="1" i="0" dirty="0">
                <a:sym typeface="Symbol" panose="05050102010706020507" pitchFamily="18" charset="2"/>
              </a:rPr>
              <a:t>6</a:t>
            </a:r>
            <a:r>
              <a:rPr lang="fr-FR" i="0" dirty="0">
                <a:sym typeface="Symbol" panose="05050102010706020507" pitchFamily="18" charset="2"/>
              </a:rPr>
              <a:t> = 24.</a:t>
            </a:r>
          </a:p>
        </p:txBody>
      </p:sp>
      <p:sp>
        <p:nvSpPr>
          <p:cNvPr id="274" name="Google Shape;274;p20:notes">
            <a:extLst>
              <a:ext uri="{FF2B5EF4-FFF2-40B4-BE49-F238E27FC236}">
                <a16:creationId xmlns:a16="http://schemas.microsoft.com/office/drawing/2014/main" id="{CECF35B2-5E5E-56FF-04C1-33996408C6E6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fr-FR"/>
              <a:t>24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24781919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1">
          <a:extLst>
            <a:ext uri="{FF2B5EF4-FFF2-40B4-BE49-F238E27FC236}">
              <a16:creationId xmlns:a16="http://schemas.microsoft.com/office/drawing/2014/main" id="{F8D73832-26FC-2878-2F60-600A5223993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p20:notes">
            <a:extLst>
              <a:ext uri="{FF2B5EF4-FFF2-40B4-BE49-F238E27FC236}">
                <a16:creationId xmlns:a16="http://schemas.microsoft.com/office/drawing/2014/main" id="{A794D5FA-30BF-146B-472A-A92CC2107BE2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73" name="Google Shape;273;p20:notes">
            <a:extLst>
              <a:ext uri="{FF2B5EF4-FFF2-40B4-BE49-F238E27FC236}">
                <a16:creationId xmlns:a16="http://schemas.microsoft.com/office/drawing/2014/main" id="{6FAA0F56-F122-13F9-7EAA-149066C62753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fr-FR" b="1" i="0" dirty="0"/>
              <a:t>Réponse attendue : 7</a:t>
            </a:r>
            <a:r>
              <a:rPr lang="fr-FR" i="0" dirty="0">
                <a:sym typeface="Symbol" panose="05050102010706020507" pitchFamily="18" charset="2"/>
              </a:rPr>
              <a:t>  </a:t>
            </a:r>
            <a:r>
              <a:rPr lang="fr-FR" b="0" i="0" dirty="0">
                <a:sym typeface="Symbol" panose="05050102010706020507" pitchFamily="18" charset="2"/>
              </a:rPr>
              <a:t>4</a:t>
            </a:r>
            <a:r>
              <a:rPr lang="fr-FR" i="0" dirty="0">
                <a:sym typeface="Symbol" panose="05050102010706020507" pitchFamily="18" charset="2"/>
              </a:rPr>
              <a:t> = </a:t>
            </a:r>
            <a:r>
              <a:rPr lang="fr-FR" b="0" i="0" dirty="0">
                <a:sym typeface="Symbol" panose="05050102010706020507" pitchFamily="18" charset="2"/>
              </a:rPr>
              <a:t>28</a:t>
            </a:r>
            <a:r>
              <a:rPr lang="fr-FR" i="0" dirty="0">
                <a:sym typeface="Symbol" panose="05050102010706020507" pitchFamily="18" charset="2"/>
              </a:rPr>
              <a:t>.</a:t>
            </a:r>
          </a:p>
        </p:txBody>
      </p:sp>
      <p:sp>
        <p:nvSpPr>
          <p:cNvPr id="274" name="Google Shape;274;p20:notes">
            <a:extLst>
              <a:ext uri="{FF2B5EF4-FFF2-40B4-BE49-F238E27FC236}">
                <a16:creationId xmlns:a16="http://schemas.microsoft.com/office/drawing/2014/main" id="{9551E03E-DFC3-4287-65DA-0635719E3CFA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fr-FR"/>
              <a:t>25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386576809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1">
          <a:extLst>
            <a:ext uri="{FF2B5EF4-FFF2-40B4-BE49-F238E27FC236}">
              <a16:creationId xmlns:a16="http://schemas.microsoft.com/office/drawing/2014/main" id="{D52BFF75-D6D9-6747-7036-34914CBCAC1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p20:notes">
            <a:extLst>
              <a:ext uri="{FF2B5EF4-FFF2-40B4-BE49-F238E27FC236}">
                <a16:creationId xmlns:a16="http://schemas.microsoft.com/office/drawing/2014/main" id="{E8700800-2196-E3DE-029E-761EDF7DDBC8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73" name="Google Shape;273;p20:notes">
            <a:extLst>
              <a:ext uri="{FF2B5EF4-FFF2-40B4-BE49-F238E27FC236}">
                <a16:creationId xmlns:a16="http://schemas.microsoft.com/office/drawing/2014/main" id="{DE235CDE-F6B8-425D-E6CE-75D62D8C014D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fr-FR" b="1" i="0" dirty="0"/>
              <a:t>Réponse attendue : </a:t>
            </a:r>
            <a:r>
              <a:rPr lang="fr-FR" i="0" dirty="0"/>
              <a:t>4</a:t>
            </a:r>
            <a:r>
              <a:rPr lang="fr-FR" i="0" dirty="0">
                <a:sym typeface="Symbol" panose="05050102010706020507" pitchFamily="18" charset="2"/>
              </a:rPr>
              <a:t>  </a:t>
            </a:r>
            <a:r>
              <a:rPr lang="fr-FR" b="0" i="0" dirty="0">
                <a:sym typeface="Symbol" panose="05050102010706020507" pitchFamily="18" charset="2"/>
              </a:rPr>
              <a:t>5</a:t>
            </a:r>
            <a:r>
              <a:rPr lang="fr-FR" i="0" dirty="0">
                <a:sym typeface="Symbol" panose="05050102010706020507" pitchFamily="18" charset="2"/>
              </a:rPr>
              <a:t> = </a:t>
            </a:r>
            <a:r>
              <a:rPr lang="fr-FR" b="1" i="0" dirty="0">
                <a:sym typeface="Symbol" panose="05050102010706020507" pitchFamily="18" charset="2"/>
              </a:rPr>
              <a:t>20</a:t>
            </a:r>
            <a:r>
              <a:rPr lang="fr-FR" i="0" dirty="0">
                <a:sym typeface="Symbol" panose="05050102010706020507" pitchFamily="18" charset="2"/>
              </a:rPr>
              <a:t>.</a:t>
            </a:r>
            <a:endParaRPr b="1" i="0" dirty="0"/>
          </a:p>
        </p:txBody>
      </p:sp>
      <p:sp>
        <p:nvSpPr>
          <p:cNvPr id="274" name="Google Shape;274;p20:notes">
            <a:extLst>
              <a:ext uri="{FF2B5EF4-FFF2-40B4-BE49-F238E27FC236}">
                <a16:creationId xmlns:a16="http://schemas.microsoft.com/office/drawing/2014/main" id="{BCF4D8A4-1515-AE7D-6CFA-B1929096E261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fr-FR"/>
              <a:t>26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777511388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1">
          <a:extLst>
            <a:ext uri="{FF2B5EF4-FFF2-40B4-BE49-F238E27FC236}">
              <a16:creationId xmlns:a16="http://schemas.microsoft.com/office/drawing/2014/main" id="{FF2A6831-A2FB-AE21-ABB8-F10249A9581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p20:notes">
            <a:extLst>
              <a:ext uri="{FF2B5EF4-FFF2-40B4-BE49-F238E27FC236}">
                <a16:creationId xmlns:a16="http://schemas.microsoft.com/office/drawing/2014/main" id="{347D151B-5BA3-0097-8B22-0CE03B1410C1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73" name="Google Shape;273;p20:notes">
            <a:extLst>
              <a:ext uri="{FF2B5EF4-FFF2-40B4-BE49-F238E27FC236}">
                <a16:creationId xmlns:a16="http://schemas.microsoft.com/office/drawing/2014/main" id="{D19BA5BF-E033-E52D-8FD4-CF052B12FF07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indent="0"/>
            <a:r>
              <a:rPr lang="fr-FR" i="1" dirty="0"/>
              <a:t>Je</a:t>
            </a:r>
            <a:r>
              <a:rPr lang="fr-FR" i="1" dirty="0">
                <a:sym typeface="Symbol" panose="05050102010706020507" pitchFamily="18" charset="2"/>
              </a:rPr>
              <a:t> vais vous afficher maintenant les tables de multiplication de 2 et de 4 côte à côte. Vous allez bien les observer et dire ce que vous remarquez. </a:t>
            </a:r>
            <a:endParaRPr lang="fr-FR" i="1" dirty="0"/>
          </a:p>
        </p:txBody>
      </p:sp>
      <p:sp>
        <p:nvSpPr>
          <p:cNvPr id="274" name="Google Shape;274;p20:notes">
            <a:extLst>
              <a:ext uri="{FF2B5EF4-FFF2-40B4-BE49-F238E27FC236}">
                <a16:creationId xmlns:a16="http://schemas.microsoft.com/office/drawing/2014/main" id="{16227613-130E-C119-BB7F-19A31CCCA70D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fr-FR"/>
              <a:t>27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3064661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71">
          <a:extLst>
            <a:ext uri="{FF2B5EF4-FFF2-40B4-BE49-F238E27FC236}">
              <a16:creationId xmlns:a16="http://schemas.microsoft.com/office/drawing/2014/main" id="{8D64FF86-8C59-6196-C31B-AA7EE0E4D4D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Google Shape;272;p20:notes">
            <a:extLst>
              <a:ext uri="{FF2B5EF4-FFF2-40B4-BE49-F238E27FC236}">
                <a16:creationId xmlns:a16="http://schemas.microsoft.com/office/drawing/2014/main" id="{1B0C0D08-974F-DBB3-39B0-4E54FC4CEBFC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73" name="Google Shape;273;p20:notes">
            <a:extLst>
              <a:ext uri="{FF2B5EF4-FFF2-40B4-BE49-F238E27FC236}">
                <a16:creationId xmlns:a16="http://schemas.microsoft.com/office/drawing/2014/main" id="{67653FBE-39C0-BA3A-203D-4EBD5D39D6C8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indent="0"/>
            <a:r>
              <a:rPr lang="fr-FR" dirty="0"/>
              <a:t>Faire remarquer le lien entre les deux tables. </a:t>
            </a:r>
            <a:r>
              <a:rPr lang="fr-FR" i="1" dirty="0"/>
              <a:t>Tous les résultats de la table de 4 sont les doubles de ceux de la table de 2, car 4 est le double de 2. Le produit de 1 × 2 est 2, donc le produit de 1 × 4 est le double de 2, c’est-à-dire 4</a:t>
            </a:r>
            <a:r>
              <a:rPr lang="fr-FR" dirty="0"/>
              <a:t>. Pointer tour à tour les résultats d'une table et de l'autre pour mettre cela en évidence.</a:t>
            </a:r>
          </a:p>
        </p:txBody>
      </p:sp>
      <p:sp>
        <p:nvSpPr>
          <p:cNvPr id="274" name="Google Shape;274;p20:notes">
            <a:extLst>
              <a:ext uri="{FF2B5EF4-FFF2-40B4-BE49-F238E27FC236}">
                <a16:creationId xmlns:a16="http://schemas.microsoft.com/office/drawing/2014/main" id="{D1B4FE42-8260-70B8-A260-82C45DD8205C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fr-FR"/>
              <a:t>28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196085743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Google Shape;314;p3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15" name="Google Shape;315;p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not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fr-FR" b="0" i="1" u="none" strike="noStrik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Maintenant, si je tourne le rectangle, il se retrouve à la verticale comme ceci </a:t>
            </a:r>
            <a:r>
              <a:rPr lang="fr-FR" b="0" i="0" u="none" strike="noStrik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(le montrer au tableau)</a:t>
            </a:r>
            <a:r>
              <a:rPr lang="fr-FR" b="0" i="1" u="none" strike="noStrik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. Quand on fait tourner un rectangle, les lignes deviennent les colonnes </a:t>
            </a:r>
            <a:r>
              <a:rPr lang="fr-FR" b="0" i="0" u="none" strike="noStrik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(montrer la 1</a:t>
            </a:r>
            <a:r>
              <a:rPr lang="fr-FR" b="0" i="0" u="none" strike="noStrike" baseline="30000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re</a:t>
            </a:r>
            <a:r>
              <a:rPr lang="fr-FR" sz="1200" i="0" dirty="0"/>
              <a:t> </a:t>
            </a:r>
            <a:r>
              <a:rPr lang="fr-FR" b="0" i="0" u="none" strike="noStrik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ligne du rectangle de gauche et la </a:t>
            </a:r>
            <a:r>
              <a:rPr lang="fr-FR" b="0" i="0" u="none" strike="noStrike" dirty="0" err="1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2</a:t>
            </a:r>
            <a:r>
              <a:rPr lang="fr-FR" b="0" i="0" u="none" strike="noStrike" baseline="30000" dirty="0" err="1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de</a:t>
            </a:r>
            <a:r>
              <a:rPr lang="fr-FR" sz="1200" i="0" dirty="0"/>
              <a:t> </a:t>
            </a:r>
            <a:r>
              <a:rPr lang="fr-FR" b="0" i="0" u="none" strike="noStrik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colonne du rectangle de droite). </a:t>
            </a:r>
            <a:r>
              <a:rPr lang="fr-FR" b="0" i="1" u="none" strike="noStrike" dirty="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C’est le même rectangle, donc le nombre total de carreaux ne change pas.</a:t>
            </a:r>
          </a:p>
          <a:p>
            <a:pPr marL="22860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fr-FR" sz="600" b="0" i="1" u="none" strike="noStrike" dirty="0">
                <a:solidFill>
                  <a:srgbClr val="000000"/>
                </a:solidFill>
                <a:latin typeface="Calibri"/>
                <a:cs typeface="Calibri"/>
                <a:sym typeface="Calibri"/>
              </a:rPr>
              <a:t>Complétez de nouveau les lignes correspondant au rectangle à la verticale.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fr-FR" sz="800" dirty="0"/>
              <a:t>→</a:t>
            </a:r>
            <a:r>
              <a:rPr lang="fr-FR" sz="800" i="0" dirty="0"/>
              <a:t> </a:t>
            </a:r>
            <a:r>
              <a:rPr lang="fr-FR" sz="800" i="1" dirty="0"/>
              <a:t>2</a:t>
            </a:r>
            <a:r>
              <a:rPr lang="fr-FR" sz="800" i="0" dirty="0"/>
              <a:t> </a:t>
            </a:r>
            <a:r>
              <a:rPr lang="fr-FR" sz="800" i="1" dirty="0"/>
              <a:t>+</a:t>
            </a:r>
            <a:r>
              <a:rPr lang="fr-FR" sz="800" i="0" dirty="0"/>
              <a:t> </a:t>
            </a:r>
            <a:r>
              <a:rPr lang="fr-FR" sz="800" i="1" dirty="0"/>
              <a:t>2</a:t>
            </a:r>
            <a:r>
              <a:rPr lang="fr-FR" sz="800" i="0" dirty="0"/>
              <a:t> </a:t>
            </a:r>
            <a:r>
              <a:rPr lang="fr-FR" sz="800" i="1" dirty="0"/>
              <a:t>+</a:t>
            </a:r>
            <a:r>
              <a:rPr lang="fr-FR" sz="800" i="0" dirty="0"/>
              <a:t> </a:t>
            </a:r>
            <a:r>
              <a:rPr lang="fr-FR" sz="800" i="1" dirty="0"/>
              <a:t>2</a:t>
            </a:r>
            <a:r>
              <a:rPr lang="fr-FR" sz="800" i="0" dirty="0"/>
              <a:t> </a:t>
            </a:r>
            <a:r>
              <a:rPr lang="fr-FR" sz="800" i="1" dirty="0"/>
              <a:t>+</a:t>
            </a:r>
            <a:r>
              <a:rPr lang="fr-FR" sz="800" i="0" dirty="0"/>
              <a:t> </a:t>
            </a:r>
            <a:r>
              <a:rPr lang="fr-FR" sz="800" i="1" dirty="0"/>
              <a:t>2</a:t>
            </a:r>
            <a:r>
              <a:rPr lang="fr-FR" sz="800" i="0" dirty="0"/>
              <a:t> </a:t>
            </a:r>
            <a:r>
              <a:rPr lang="fr-FR" sz="800" i="1" dirty="0"/>
              <a:t>+</a:t>
            </a:r>
            <a:r>
              <a:rPr lang="fr-FR" sz="800" i="0" dirty="0"/>
              <a:t> </a:t>
            </a:r>
            <a:r>
              <a:rPr lang="fr-FR" sz="800" i="1" dirty="0"/>
              <a:t>2 +</a:t>
            </a:r>
            <a:r>
              <a:rPr lang="fr-FR" sz="800" i="0" dirty="0"/>
              <a:t> </a:t>
            </a:r>
            <a:r>
              <a:rPr lang="fr-FR" sz="800" i="1" dirty="0"/>
              <a:t>2 =</a:t>
            </a:r>
            <a:r>
              <a:rPr lang="fr-FR" sz="800" i="0" dirty="0"/>
              <a:t> </a:t>
            </a:r>
            <a:r>
              <a:rPr lang="fr-FR" sz="800" i="1" dirty="0"/>
              <a:t>12.</a:t>
            </a:r>
            <a:endParaRPr lang="fr-FR" sz="800"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fr-FR" sz="800" i="1" dirty="0"/>
              <a:t>6</a:t>
            </a:r>
            <a:r>
              <a:rPr lang="fr-FR" sz="800" i="0" dirty="0"/>
              <a:t> </a:t>
            </a:r>
            <a:r>
              <a:rPr lang="fr-FR" sz="800" i="1" dirty="0"/>
              <a:t>fois</a:t>
            </a:r>
            <a:r>
              <a:rPr lang="fr-FR" sz="800" i="0" dirty="0"/>
              <a:t> </a:t>
            </a:r>
            <a:r>
              <a:rPr lang="fr-FR" sz="800" i="1" dirty="0"/>
              <a:t>2 =</a:t>
            </a:r>
            <a:r>
              <a:rPr lang="fr-FR" sz="800" i="0" dirty="0"/>
              <a:t> </a:t>
            </a:r>
            <a:r>
              <a:rPr lang="fr-FR" sz="800" i="1" dirty="0"/>
              <a:t>12.</a:t>
            </a:r>
            <a:endParaRPr lang="fr-FR" sz="800"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fr-FR" sz="800" i="1" dirty="0"/>
              <a:t>6</a:t>
            </a:r>
            <a:r>
              <a:rPr lang="fr-FR" sz="800" i="0" dirty="0"/>
              <a:t> </a:t>
            </a:r>
            <a:r>
              <a:rPr lang="fr-FR" sz="800" i="1" dirty="0"/>
              <a:t>×</a:t>
            </a:r>
            <a:r>
              <a:rPr lang="fr-FR" sz="800" i="0" dirty="0"/>
              <a:t> </a:t>
            </a:r>
            <a:r>
              <a:rPr lang="fr-FR" sz="800" i="1" dirty="0"/>
              <a:t>2 =</a:t>
            </a:r>
            <a:r>
              <a:rPr lang="fr-FR" sz="800" i="0" dirty="0"/>
              <a:t> </a:t>
            </a:r>
            <a:r>
              <a:rPr lang="fr-FR" sz="800" i="1" dirty="0"/>
              <a:t>12.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fr-FR" sz="800" i="1" dirty="0"/>
              <a:t>Rappelez-vous, dans une multiplication, on peut changer l'ordre des  nombres de chaque côté du signe « × » sans changer le résultat. On met la double flèche pour le montrer.</a:t>
            </a:r>
            <a:endParaRPr lang="fr-FR" sz="600" b="0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fr-FR" sz="1200" b="0" i="0" u="none" strike="noStrike" cap="none" smtClean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</a:t>
            </a:fld>
            <a:endParaRPr lang="fr-FR"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12624125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0" name="Google Shape;320;p5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21" name="Google Shape;321;p5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6" name="Google Shape;326;p2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27" name="Google Shape;327;p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Google Shape;332;p2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33" name="Google Shape;333;p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Google Shape;332;p2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33" name="Google Shape;333;p2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  <p:extLst>
      <p:ext uri="{BB962C8B-B14F-4D97-AF65-F5344CB8AC3E}">
        <p14:creationId xmlns:p14="http://schemas.microsoft.com/office/powerpoint/2010/main" val="303546606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8" name="Google Shape;338;p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339" name="Google Shape;339;p3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40" name="Google Shape;340;p3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fr-FR"/>
              <a:t>34</a:t>
            </a:fld>
            <a:endParaRPr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1" name="Google Shape;351;p5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352" name="Google Shape;352;p5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5" name="Google Shape;345;p3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 dirty="0"/>
          </a:p>
        </p:txBody>
      </p:sp>
      <p:sp>
        <p:nvSpPr>
          <p:cNvPr id="346" name="Google Shape;346;p3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28" name="Google Shape;128;p5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fr-FR" i="1"/>
              <a:t>Maintenant, une constellation de points va s’afficher</a:t>
            </a:r>
            <a:r>
              <a:rPr lang="fr-FR" sz="1200" i="0"/>
              <a:t> </a:t>
            </a:r>
            <a:r>
              <a:rPr lang="fr-FR" i="1"/>
              <a:t>; vous devrez écrire la multiplication correspondant au dessin, puis à côté, la multiplication que l'on obtient quand on change l'ordre des nombres.</a:t>
            </a:r>
            <a:endParaRPr/>
          </a:p>
        </p:txBody>
      </p:sp>
      <p:sp>
        <p:nvSpPr>
          <p:cNvPr id="129" name="Google Shape;129;p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fr-FR"/>
              <a:t>4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6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5" name="Google Shape;135;p6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fr-FR" dirty="0"/>
              <a:t>Laisser quelques instants aux élèves, puis en interroger un. </a:t>
            </a:r>
            <a:endParaRPr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r-FR" dirty="0"/>
              <a:t>→ </a:t>
            </a:r>
            <a:r>
              <a:rPr lang="fr-FR" i="1" dirty="0"/>
              <a:t>Il y a 3 fois 2. Cela s’écrit 3 × 2. Quel est le résultat de 3 × 2 ? </a:t>
            </a:r>
            <a:r>
              <a:rPr lang="fr-FR" dirty="0"/>
              <a:t>→ </a:t>
            </a:r>
            <a:r>
              <a:rPr lang="fr-FR" i="1" dirty="0"/>
              <a:t>6.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fr-FR" i="1" dirty="0"/>
              <a:t>On sait que 3 × 2 et 2 × 3 donnent le même résultat. Dans la multiplication, on peut changer l’ordre des nombres sans changer le résultat.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fr-FR" i="0" dirty="0"/>
              <a:t>Compléter les deux multiplications sur les pointillés.</a:t>
            </a:r>
            <a:endParaRPr dirty="0"/>
          </a:p>
        </p:txBody>
      </p:sp>
      <p:sp>
        <p:nvSpPr>
          <p:cNvPr id="136" name="Google Shape;136;p6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fr-FR"/>
              <a:t>5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3">
          <a:extLst>
            <a:ext uri="{FF2B5EF4-FFF2-40B4-BE49-F238E27FC236}">
              <a16:creationId xmlns:a16="http://schemas.microsoft.com/office/drawing/2014/main" id="{B5D8BDE1-0913-8194-C533-056EADEE0795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6:notes">
            <a:extLst>
              <a:ext uri="{FF2B5EF4-FFF2-40B4-BE49-F238E27FC236}">
                <a16:creationId xmlns:a16="http://schemas.microsoft.com/office/drawing/2014/main" id="{5B8A97DC-691C-ADA7-82E8-ACBCB09EC55F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35" name="Google Shape;135;p6:notes">
            <a:extLst>
              <a:ext uri="{FF2B5EF4-FFF2-40B4-BE49-F238E27FC236}">
                <a16:creationId xmlns:a16="http://schemas.microsoft.com/office/drawing/2014/main" id="{040CADF5-D912-0309-3CD9-1C31DCF13308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fr-FR" i="1"/>
              <a:t>Vous allez maintenant écrire la multiplication correspondant à ce rectangle, puis celle qui correspond si on tourne le rectangle.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fr-FR"/>
              <a:t>Laisser quelques instants aux élèves, puis en interroger un. </a:t>
            </a:r>
            <a:endParaRPr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r-FR"/>
              <a:t>→ </a:t>
            </a:r>
            <a:r>
              <a:rPr lang="fr-FR" i="1"/>
              <a:t>Il y a 4</a:t>
            </a:r>
            <a:r>
              <a:rPr lang="fr-FR"/>
              <a:t> </a:t>
            </a:r>
            <a:r>
              <a:rPr lang="fr-FR" i="1"/>
              <a:t>lignes de 6</a:t>
            </a:r>
            <a:r>
              <a:rPr lang="fr-FR"/>
              <a:t> </a:t>
            </a:r>
            <a:r>
              <a:rPr lang="fr-FR" i="1"/>
              <a:t>carreaux. Cela s’écrit 4</a:t>
            </a:r>
            <a:r>
              <a:rPr lang="fr-FR"/>
              <a:t> </a:t>
            </a:r>
            <a:r>
              <a:rPr lang="fr-FR" i="1"/>
              <a:t>×</a:t>
            </a:r>
            <a:r>
              <a:rPr lang="fr-FR"/>
              <a:t> </a:t>
            </a:r>
            <a:r>
              <a:rPr lang="fr-FR" i="1"/>
              <a:t>6. Quel est le résultat de 4</a:t>
            </a:r>
            <a:r>
              <a:rPr lang="fr-FR"/>
              <a:t> </a:t>
            </a:r>
            <a:r>
              <a:rPr lang="fr-FR" i="1"/>
              <a:t>×</a:t>
            </a:r>
            <a:r>
              <a:rPr lang="fr-FR"/>
              <a:t> </a:t>
            </a:r>
            <a:r>
              <a:rPr lang="fr-FR" i="1"/>
              <a:t>6</a:t>
            </a:r>
            <a:r>
              <a:rPr lang="fr-FR"/>
              <a:t> </a:t>
            </a:r>
            <a:r>
              <a:rPr lang="fr-FR" i="1"/>
              <a:t>? </a:t>
            </a:r>
            <a:r>
              <a:rPr lang="fr-FR"/>
              <a:t>→  24</a:t>
            </a:r>
            <a:r>
              <a:rPr lang="fr-FR" i="1"/>
              <a:t> 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fr-FR" i="1"/>
              <a:t>On sait que 4</a:t>
            </a:r>
            <a:r>
              <a:rPr lang="fr-FR"/>
              <a:t> </a:t>
            </a:r>
            <a:r>
              <a:rPr lang="fr-FR" i="1"/>
              <a:t>×</a:t>
            </a:r>
            <a:r>
              <a:rPr lang="fr-FR"/>
              <a:t> </a:t>
            </a:r>
            <a:r>
              <a:rPr lang="fr-FR" i="1"/>
              <a:t>6 et 6</a:t>
            </a:r>
            <a:r>
              <a:rPr lang="fr-FR"/>
              <a:t> </a:t>
            </a:r>
            <a:r>
              <a:rPr lang="fr-FR" i="1"/>
              <a:t>×</a:t>
            </a:r>
            <a:r>
              <a:rPr lang="fr-FR"/>
              <a:t> </a:t>
            </a:r>
            <a:r>
              <a:rPr lang="fr-FR" i="1"/>
              <a:t>4 donnent le même résultat. Dans la multiplication, on peut changer l’ordre des nombres sans changer le résultat.  </a:t>
            </a:r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fr-FR" i="0"/>
              <a:t>Compléter les deux multiplications sur les pointillés.</a:t>
            </a:r>
            <a:endParaRPr/>
          </a:p>
        </p:txBody>
      </p:sp>
      <p:sp>
        <p:nvSpPr>
          <p:cNvPr id="136" name="Google Shape;136;p6:notes">
            <a:extLst>
              <a:ext uri="{FF2B5EF4-FFF2-40B4-BE49-F238E27FC236}">
                <a16:creationId xmlns:a16="http://schemas.microsoft.com/office/drawing/2014/main" id="{F1C7AB16-B4A1-19DB-7614-7DC07401C693}"/>
              </a:ext>
            </a:extLst>
          </p:cNvPr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fr-FR"/>
              <a:t>6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84595956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49" name="Google Shape;149;p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fr-FR"/>
              <a:t>Même démarche.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fr-FR" i="0"/>
              <a:t>Préciser : </a:t>
            </a:r>
            <a:r>
              <a:rPr lang="fr-FR" i="1"/>
              <a:t>quand on a deux fois le même nombre, c’est la même chose que calculer le double de ce nombre. </a:t>
            </a:r>
            <a:endParaRPr/>
          </a:p>
          <a:p>
            <a:pPr marL="0" indent="0"/>
            <a:r>
              <a:rPr lang="fr-FR" i="1"/>
              <a:t>Le double de 9, c’est 18, donc 2 × 9 = 18 et 9 × 2 = 18.</a:t>
            </a:r>
            <a:endParaRPr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fr-FR" i="0"/>
              <a:t>Compléter les deux multiplications sur les pointillés.</a:t>
            </a:r>
            <a:endParaRPr/>
          </a:p>
        </p:txBody>
      </p:sp>
      <p:sp>
        <p:nvSpPr>
          <p:cNvPr id="150" name="Google Shape;150;p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fr-FR"/>
              <a:t>7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4" name="Google Shape;194;p1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fr-FR" i="1"/>
              <a:t>Vous allez devoir trouver la multiplication correspondant aux additions qui vont s’afficher et son résultat.</a:t>
            </a:r>
            <a:endParaRPr/>
          </a:p>
        </p:txBody>
      </p:sp>
      <p:sp>
        <p:nvSpPr>
          <p:cNvPr id="195" name="Google Shape;195;p1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fr-FR"/>
              <a:t>8</a:t>
            </a:fld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p1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94" name="Google Shape;194;p1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indent="0"/>
            <a:r>
              <a:rPr lang="fr-FR" i="1" dirty="0"/>
              <a:t>Quelle multiplication correspond à 2 + 2 + 2 + 2 + 2 + 2 + 2 + 2 ?</a:t>
            </a:r>
          </a:p>
          <a:p>
            <a:pPr marL="0" indent="0"/>
            <a:r>
              <a:rPr lang="fr-FR" i="0" dirty="0"/>
              <a:t>Laisser un temps </a:t>
            </a:r>
            <a:r>
              <a:rPr lang="fr-FR" i="0" strike="noStrike" dirty="0"/>
              <a:t>de recherche individuelle. </a:t>
            </a:r>
            <a:r>
              <a:rPr lang="fr-FR" i="0" dirty="0"/>
              <a:t>Valider ou invalider discrètement de la tête les réponses des élèves levant leur ardoise. Puis, interroger un élève qui explique sa réponse. </a:t>
            </a:r>
            <a:r>
              <a:rPr lang="fr-FR" i="1" dirty="0"/>
              <a:t>→ Il y a 8 fois le nombre 2, donc c’est 8 × 2.</a:t>
            </a:r>
          </a:p>
          <a:p>
            <a:pPr marL="0" indent="0"/>
            <a:r>
              <a:rPr lang="fr-FR" i="1" dirty="0"/>
              <a:t>Combien cela fait-il ? </a:t>
            </a:r>
          </a:p>
          <a:p>
            <a:pPr marL="0" indent="0"/>
            <a:r>
              <a:rPr lang="fr-FR" i="0" dirty="0"/>
              <a:t>Laisser un temps </a:t>
            </a:r>
            <a:r>
              <a:rPr lang="fr-FR" i="0" strike="noStrike" dirty="0"/>
              <a:t>de recherche individuelle. </a:t>
            </a:r>
            <a:r>
              <a:rPr lang="fr-FR" i="0" dirty="0"/>
              <a:t>Valider ou invalider discrètement de la tête les réponses des élèves levant leur ardoise. Puis, interroger un élève. </a:t>
            </a:r>
            <a:r>
              <a:rPr lang="fr-FR" i="1" dirty="0"/>
              <a:t>→ </a:t>
            </a:r>
            <a:r>
              <a:rPr lang="fr-FR" i="0" dirty="0"/>
              <a:t>Ç</a:t>
            </a:r>
            <a:r>
              <a:rPr lang="fr-FR" i="1" dirty="0"/>
              <a:t>a fait 16.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r-FR" i="0" dirty="0"/>
              <a:t>Faire verbaliser par l’élève sa procédure pour trouver le résultat.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r-FR" i="0" dirty="0"/>
              <a:t>– Ne pas hésiter à entourer les nombres pour un calcul à étapes. Par exemple, entourer d’abord 2 + 2 et écrire en dessous 4, puis encore 2 + 2 qui font 4, et ainsi de suite. On obtient</a:t>
            </a:r>
            <a:r>
              <a:rPr lang="fr-FR" i="0" dirty="0">
                <a:sym typeface="Symbol" panose="05050102010706020507" pitchFamily="18" charset="2"/>
              </a:rPr>
              <a:t> 4</a:t>
            </a:r>
            <a:r>
              <a:rPr lang="fr-FR" i="0" dirty="0"/>
              <a:t> </a:t>
            </a:r>
            <a:r>
              <a:rPr lang="fr-FR" i="0" dirty="0">
                <a:sym typeface="Symbol" panose="05050102010706020507" pitchFamily="18" charset="2"/>
              </a:rPr>
              <a:t>+</a:t>
            </a:r>
            <a:r>
              <a:rPr lang="fr-FR" i="0" dirty="0"/>
              <a:t> </a:t>
            </a:r>
            <a:r>
              <a:rPr lang="fr-FR" i="0" dirty="0">
                <a:sym typeface="Symbol" panose="05050102010706020507" pitchFamily="18" charset="2"/>
              </a:rPr>
              <a:t>4 +</a:t>
            </a:r>
            <a:r>
              <a:rPr lang="fr-FR" i="0" dirty="0"/>
              <a:t> </a:t>
            </a:r>
            <a:r>
              <a:rPr lang="fr-FR" i="0" dirty="0">
                <a:sym typeface="Symbol" panose="05050102010706020507" pitchFamily="18" charset="2"/>
              </a:rPr>
              <a:t>4 +</a:t>
            </a:r>
            <a:r>
              <a:rPr lang="fr-FR" i="0" dirty="0"/>
              <a:t> </a:t>
            </a:r>
            <a:r>
              <a:rPr lang="fr-FR" i="0" dirty="0">
                <a:sym typeface="Symbol" panose="05050102010706020507" pitchFamily="18" charset="2"/>
              </a:rPr>
              <a:t>4</a:t>
            </a:r>
            <a:r>
              <a:rPr lang="fr-FR" i="0" dirty="0"/>
              <a:t>. Recommencer les étapes : 4 + 4 font 8 et encore 4 + 4 qui font 8.</a:t>
            </a:r>
            <a:endParaRPr lang="fr-FR" i="1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fr-FR" i="1" dirty="0"/>
              <a:t>– </a:t>
            </a:r>
            <a:r>
              <a:rPr lang="fr-FR" i="0" dirty="0"/>
              <a:t>On peut également s’appuyer sur les doubles. </a:t>
            </a:r>
            <a:r>
              <a:rPr lang="fr-FR" i="1" dirty="0"/>
              <a:t>8 × 2, c’est comme 2 × 8. Et 2 × 8, c’est comme le double de 8. Je le connais par cœur donc 8 × 2 = 16.</a:t>
            </a:r>
            <a:endParaRPr lang="fr-FR" i="0" dirty="0"/>
          </a:p>
        </p:txBody>
      </p:sp>
      <p:sp>
        <p:nvSpPr>
          <p:cNvPr id="195" name="Google Shape;195;p1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fld id="{00000000-1234-1234-1234-123412341234}" type="slidenum">
              <a:rPr lang="fr-FR"/>
              <a:t>9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3556073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3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iapositive de titre">
  <p:cSld name="Diapositive de titre"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Une image contenant texte, graphisme, capture d’écran, jeune enfant&#10;&#10;Le contenu généré par l’IA peut être incorrect.">
            <a:extLst>
              <a:ext uri="{FF2B5EF4-FFF2-40B4-BE49-F238E27FC236}">
                <a16:creationId xmlns:a16="http://schemas.microsoft.com/office/drawing/2014/main" id="{F7E55CAE-509F-1E01-8D02-A39B15B6F32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7" name="Google Shape;17;p34"/>
          <p:cNvSpPr txBox="1">
            <a:spLocks noGrp="1"/>
          </p:cNvSpPr>
          <p:nvPr>
            <p:ph type="ctrTitle"/>
          </p:nvPr>
        </p:nvSpPr>
        <p:spPr>
          <a:xfrm>
            <a:off x="751788" y="3040905"/>
            <a:ext cx="7772400" cy="7761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A39491"/>
              </a:buClr>
              <a:buSzPts val="2700"/>
              <a:buFont typeface="Verdana"/>
              <a:buNone/>
              <a:defRPr sz="2700" b="1">
                <a:solidFill>
                  <a:srgbClr val="A39491"/>
                </a:solidFill>
                <a:latin typeface="Verdana"/>
                <a:ea typeface="Verdana"/>
                <a:cs typeface="Verdana"/>
                <a:sym typeface="Verdana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34"/>
          <p:cNvSpPr txBox="1"/>
          <p:nvPr/>
        </p:nvSpPr>
        <p:spPr>
          <a:xfrm>
            <a:off x="4342511" y="6163768"/>
            <a:ext cx="4421378" cy="49946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rPr lang="fr-FR" sz="2000" b="0" i="0" u="none" strike="noStrike" cap="none">
                <a:solidFill>
                  <a:schemeClr val="lt1"/>
                </a:solidFill>
                <a:latin typeface="Verdana"/>
                <a:ea typeface="Verdana"/>
                <a:cs typeface="Verdana"/>
                <a:sym typeface="Verdana"/>
              </a:rPr>
              <a:t>Réservé à la vidéoprojection</a:t>
            </a:r>
            <a:endParaRPr sz="2000" b="0" i="0" u="none" strike="noStrike" cap="none">
              <a:solidFill>
                <a:schemeClr val="lt1"/>
              </a:solidFill>
              <a:latin typeface="Verdana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et contenu" type="obj">
  <p:cSld name="OBJECT">
    <p:spTree>
      <p:nvGrpSpPr>
        <p:cNvPr id="1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35"/>
          <p:cNvSpPr/>
          <p:nvPr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00B050"/>
          </a:solidFill>
          <a:ln w="12700" cap="flat" cmpd="sng">
            <a:solidFill>
              <a:srgbClr val="00B05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1" name="Google Shape;21;p35"/>
          <p:cNvSpPr txBox="1">
            <a:spLocks noGrp="1"/>
          </p:cNvSpPr>
          <p:nvPr>
            <p:ph type="title"/>
          </p:nvPr>
        </p:nvSpPr>
        <p:spPr>
          <a:xfrm>
            <a:off x="0" y="-1"/>
            <a:ext cx="6029608" cy="476673"/>
          </a:xfrm>
          <a:prstGeom prst="rect">
            <a:avLst/>
          </a:prstGeom>
          <a:noFill/>
          <a:ln w="9525" cap="flat" cmpd="sng">
            <a:solidFill>
              <a:srgbClr val="00B05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  <a:defRPr sz="18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35"/>
          <p:cNvSpPr txBox="1">
            <a:spLocks noGrp="1"/>
          </p:cNvSpPr>
          <p:nvPr>
            <p:ph type="body" idx="1"/>
          </p:nvPr>
        </p:nvSpPr>
        <p:spPr>
          <a:xfrm>
            <a:off x="628650" y="967784"/>
            <a:ext cx="7886700" cy="536702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0070C0"/>
              </a:buClr>
              <a:buSzPts val="4000"/>
              <a:buNone/>
              <a:defRPr sz="400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3" name="Google Shape;23;p3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 cap="flat" cmpd="sng">
            <a:solidFill>
              <a:srgbClr val="00B05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4" name="Google Shape;24;p3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885427" y="-1"/>
            <a:ext cx="2258573" cy="47244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eux contenus" type="twoObj">
  <p:cSld name="TWO_OBJECTS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43"/>
          <p:cNvSpPr/>
          <p:nvPr/>
        </p:nvSpPr>
        <p:spPr>
          <a:xfrm>
            <a:off x="57150" y="0"/>
            <a:ext cx="9144000" cy="476672"/>
          </a:xfrm>
          <a:prstGeom prst="rect">
            <a:avLst/>
          </a:prstGeom>
          <a:solidFill>
            <a:srgbClr val="00B050"/>
          </a:solidFill>
          <a:ln w="12700" cap="flat" cmpd="sng">
            <a:solidFill>
              <a:srgbClr val="00B05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7" name="Google Shape;27;p43"/>
          <p:cNvSpPr txBox="1">
            <a:spLocks noGrp="1"/>
          </p:cNvSpPr>
          <p:nvPr>
            <p:ph type="title"/>
          </p:nvPr>
        </p:nvSpPr>
        <p:spPr>
          <a:xfrm>
            <a:off x="-1" y="0"/>
            <a:ext cx="6391747" cy="476672"/>
          </a:xfrm>
          <a:prstGeom prst="rect">
            <a:avLst/>
          </a:prstGeom>
          <a:noFill/>
          <a:ln w="9525" cap="flat" cmpd="sng">
            <a:solidFill>
              <a:srgbClr val="00B050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  <a:defRPr sz="18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43"/>
          <p:cNvSpPr txBox="1">
            <a:spLocks noGrp="1"/>
          </p:cNvSpPr>
          <p:nvPr>
            <p:ph type="body" idx="1"/>
          </p:nvPr>
        </p:nvSpPr>
        <p:spPr>
          <a:xfrm>
            <a:off x="628650" y="1825625"/>
            <a:ext cx="38862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9" name="Google Shape;29;p43"/>
          <p:cNvSpPr txBox="1">
            <a:spLocks noGrp="1"/>
          </p:cNvSpPr>
          <p:nvPr>
            <p:ph type="body" idx="2"/>
          </p:nvPr>
        </p:nvSpPr>
        <p:spPr>
          <a:xfrm>
            <a:off x="4629150" y="1825625"/>
            <a:ext cx="38862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0" name="Google Shape;30;p4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 cap="flat" cmpd="sng">
            <a:solidFill>
              <a:srgbClr val="00B050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31" name="Google Shape;31;p43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885427" y="-1"/>
            <a:ext cx="2258573" cy="47244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re et contenu" userDrawn="1">
  <p:cSld name="OBJECT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38"/>
          <p:cNvSpPr/>
          <p:nvPr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EC527E"/>
          </a:solidFill>
          <a:ln w="12700" cap="flat" cmpd="sng">
            <a:solidFill>
              <a:srgbClr val="EC527E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EC527E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0" name="Google Shape;40;p38"/>
          <p:cNvSpPr txBox="1">
            <a:spLocks noGrp="1"/>
          </p:cNvSpPr>
          <p:nvPr>
            <p:ph type="title"/>
          </p:nvPr>
        </p:nvSpPr>
        <p:spPr>
          <a:xfrm>
            <a:off x="72467" y="0"/>
            <a:ext cx="6310225" cy="476673"/>
          </a:xfrm>
          <a:prstGeom prst="rect">
            <a:avLst/>
          </a:prstGeom>
          <a:solidFill>
            <a:srgbClr val="EC527E"/>
          </a:solidFill>
          <a:ln w="9525" cap="flat" cmpd="sng">
            <a:solidFill>
              <a:srgbClr val="EC527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  <a:defRPr sz="18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2" name="Google Shape;42;p38"/>
          <p:cNvSpPr/>
          <p:nvPr/>
        </p:nvSpPr>
        <p:spPr>
          <a:xfrm>
            <a:off x="18039" y="0"/>
            <a:ext cx="9144000" cy="6858000"/>
          </a:xfrm>
          <a:prstGeom prst="rect">
            <a:avLst/>
          </a:prstGeom>
          <a:noFill/>
          <a:ln w="101600" cap="flat" cmpd="sng">
            <a:solidFill>
              <a:srgbClr val="EC527E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43" name="Google Shape;43;p3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885427" y="-1"/>
            <a:ext cx="2258573" cy="47244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ide">
  <p:cSld name="Vide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4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 cap="flat" cmpd="sng">
            <a:solidFill>
              <a:srgbClr val="FFD333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4" name="Google Shape;64;p40"/>
          <p:cNvSpPr/>
          <p:nvPr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FFD333"/>
          </a:solidFill>
          <a:ln w="12700" cap="flat" cmpd="sng">
            <a:solidFill>
              <a:srgbClr val="FFD333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5" name="Google Shape;65;p40"/>
          <p:cNvSpPr txBox="1">
            <a:spLocks noGrp="1"/>
          </p:cNvSpPr>
          <p:nvPr>
            <p:ph type="title"/>
          </p:nvPr>
        </p:nvSpPr>
        <p:spPr>
          <a:xfrm>
            <a:off x="57150" y="0"/>
            <a:ext cx="3886200" cy="476672"/>
          </a:xfrm>
          <a:prstGeom prst="rect">
            <a:avLst/>
          </a:prstGeom>
          <a:noFill/>
          <a:ln w="9525" cap="flat" cmpd="sng">
            <a:solidFill>
              <a:srgbClr val="FFD33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  <a:defRPr sz="18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3" name="Image 2" descr="Une image contenant symbole, logo, Graphique, Police&#10;&#10;Le contenu généré par l’IA peut être incorrect.">
            <a:extLst>
              <a:ext uri="{FF2B5EF4-FFF2-40B4-BE49-F238E27FC236}">
                <a16:creationId xmlns:a16="http://schemas.microsoft.com/office/drawing/2014/main" id="{11774905-06BF-D732-DB9E-2816121B441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124999" y="64792"/>
            <a:ext cx="1067799" cy="1260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ide">
  <p:cSld name="Vide"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4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 cap="flat" cmpd="sng">
            <a:solidFill>
              <a:srgbClr val="61C4D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2" name="Google Shape;82;p42"/>
          <p:cNvSpPr/>
          <p:nvPr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61C4D1"/>
          </a:solidFill>
          <a:ln w="12700" cap="flat" cmpd="sng">
            <a:solidFill>
              <a:srgbClr val="61C4D1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3" name="Google Shape;83;p42"/>
          <p:cNvSpPr txBox="1">
            <a:spLocks noGrp="1"/>
          </p:cNvSpPr>
          <p:nvPr>
            <p:ph type="title"/>
          </p:nvPr>
        </p:nvSpPr>
        <p:spPr>
          <a:xfrm>
            <a:off x="57150" y="0"/>
            <a:ext cx="3886200" cy="476672"/>
          </a:xfrm>
          <a:prstGeom prst="rect">
            <a:avLst/>
          </a:prstGeom>
          <a:noFill/>
          <a:ln w="9525" cap="flat" cmpd="sng">
            <a:solidFill>
              <a:srgbClr val="61C4D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  <a:defRPr sz="18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84" name="Google Shape;84;p4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885427" y="-1"/>
            <a:ext cx="2258573" cy="47244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ide">
  <p:cSld name="Vide">
    <p:spTree>
      <p:nvGrpSpPr>
        <p:cNvPr id="1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54"/>
          <p:cNvSpPr/>
          <p:nvPr/>
        </p:nvSpPr>
        <p:spPr>
          <a:xfrm>
            <a:off x="0" y="0"/>
            <a:ext cx="9144000" cy="476672"/>
          </a:xfrm>
          <a:prstGeom prst="rect">
            <a:avLst/>
          </a:prstGeom>
          <a:solidFill>
            <a:srgbClr val="FF9966"/>
          </a:solidFill>
          <a:ln w="12700" cap="flat" cmpd="sng">
            <a:solidFill>
              <a:srgbClr val="FF9966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99" name="Google Shape;99;p54"/>
          <p:cNvSpPr txBox="1">
            <a:spLocks noGrp="1"/>
          </p:cNvSpPr>
          <p:nvPr>
            <p:ph type="title"/>
          </p:nvPr>
        </p:nvSpPr>
        <p:spPr>
          <a:xfrm>
            <a:off x="0" y="0"/>
            <a:ext cx="6192570" cy="476673"/>
          </a:xfrm>
          <a:prstGeom prst="rect">
            <a:avLst/>
          </a:prstGeom>
          <a:noFill/>
          <a:ln w="9525" cap="flat" cmpd="sng">
            <a:solidFill>
              <a:srgbClr val="FF9966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Calibri"/>
              <a:buNone/>
              <a:defRPr sz="1800" b="1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pic>
        <p:nvPicPr>
          <p:cNvPr id="100" name="Google Shape;100;p5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885427" y="-1"/>
            <a:ext cx="2258573" cy="472441"/>
          </a:xfrm>
          <a:prstGeom prst="rect">
            <a:avLst/>
          </a:prstGeom>
          <a:noFill/>
          <a:ln>
            <a:noFill/>
          </a:ln>
        </p:spPr>
      </p:pic>
      <p:sp>
        <p:nvSpPr>
          <p:cNvPr id="101" name="Google Shape;101;p5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101600" cap="flat" cmpd="sng">
            <a:solidFill>
              <a:srgbClr val="FF9966"/>
            </a:solidFill>
            <a:prstDash val="solid"/>
            <a:miter lim="800000"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Font typeface="Arial"/>
              <a:buNone/>
            </a:pPr>
            <a:endParaRPr sz="18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4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5.xml"/></Relationships>
</file>

<file path=ppt/slideMasters/_rels/slideMaster4.xml.rels><?xml version="1.0" encoding="UTF-8" standalone="yes"?>
<Relationships xmlns="http://schemas.openxmlformats.org/package/2006/relationships"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6.xml"/></Relationships>
</file>

<file path=ppt/slideMasters/_rels/slideMaster5.xml.rels><?xml version="1.0" encoding="UTF-8" standalone="yes"?>
<Relationships xmlns="http://schemas.openxmlformats.org/package/2006/relationships"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33"/>
          <p:cNvSpPr txBox="1"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33"/>
          <p:cNvSpPr txBox="1"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33"/>
          <p:cNvSpPr txBox="1">
            <a:spLocks noGrp="1"/>
          </p:cNvSpPr>
          <p:nvPr>
            <p:ph type="dt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3" name="Google Shape;13;p33"/>
          <p:cNvSpPr txBox="1">
            <a:spLocks noGrp="1"/>
          </p:cNvSpPr>
          <p:nvPr>
            <p:ph type="ft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4" name="Google Shape;14;p33"/>
          <p:cNvSpPr txBox="1">
            <a:spLocks noGrp="1"/>
          </p:cNvSpPr>
          <p:nvPr>
            <p:ph type="sldNum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37"/>
          <p:cNvSpPr txBox="1"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4" name="Google Shape;34;p37"/>
          <p:cNvSpPr txBox="1"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5" name="Google Shape;35;p37"/>
          <p:cNvSpPr txBox="1">
            <a:spLocks noGrp="1"/>
          </p:cNvSpPr>
          <p:nvPr>
            <p:ph type="dt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6" name="Google Shape;36;p37"/>
          <p:cNvSpPr txBox="1">
            <a:spLocks noGrp="1"/>
          </p:cNvSpPr>
          <p:nvPr>
            <p:ph type="ft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7" name="Google Shape;37;p37"/>
          <p:cNvSpPr txBox="1">
            <a:spLocks noGrp="1"/>
          </p:cNvSpPr>
          <p:nvPr>
            <p:ph type="sldNum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3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39"/>
          <p:cNvSpPr txBox="1"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8" name="Google Shape;58;p39"/>
          <p:cNvSpPr txBox="1"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9" name="Google Shape;59;p39"/>
          <p:cNvSpPr txBox="1">
            <a:spLocks noGrp="1"/>
          </p:cNvSpPr>
          <p:nvPr>
            <p:ph type="dt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0" name="Google Shape;60;p39"/>
          <p:cNvSpPr txBox="1">
            <a:spLocks noGrp="1"/>
          </p:cNvSpPr>
          <p:nvPr>
            <p:ph type="ft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1" name="Google Shape;61;p39"/>
          <p:cNvSpPr txBox="1">
            <a:spLocks noGrp="1"/>
          </p:cNvSpPr>
          <p:nvPr>
            <p:ph type="sldNum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57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41"/>
          <p:cNvSpPr txBox="1"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76" name="Google Shape;76;p41"/>
          <p:cNvSpPr txBox="1"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7" name="Google Shape;77;p41"/>
          <p:cNvSpPr txBox="1">
            <a:spLocks noGrp="1"/>
          </p:cNvSpPr>
          <p:nvPr>
            <p:ph type="dt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8" name="Google Shape;78;p41"/>
          <p:cNvSpPr txBox="1">
            <a:spLocks noGrp="1"/>
          </p:cNvSpPr>
          <p:nvPr>
            <p:ph type="ft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9" name="Google Shape;79;p41"/>
          <p:cNvSpPr txBox="1">
            <a:spLocks noGrp="1"/>
          </p:cNvSpPr>
          <p:nvPr>
            <p:ph type="sldNum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0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53"/>
          <p:cNvSpPr txBox="1"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3" name="Google Shape;93;p53"/>
          <p:cNvSpPr txBox="1"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94" name="Google Shape;94;p53"/>
          <p:cNvSpPr txBox="1">
            <a:spLocks noGrp="1"/>
          </p:cNvSpPr>
          <p:nvPr>
            <p:ph type="dt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5" name="Google Shape;95;p53"/>
          <p:cNvSpPr txBox="1">
            <a:spLocks noGrp="1"/>
          </p:cNvSpPr>
          <p:nvPr>
            <p:ph type="ft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96" name="Google Shape;96;p53"/>
          <p:cNvSpPr txBox="1">
            <a:spLocks noGrp="1"/>
          </p:cNvSpPr>
          <p:nvPr>
            <p:ph type="sldNum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88888"/>
              </a:buClr>
              <a:buSzPts val="1200"/>
              <a:buFont typeface="Arial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‹N°›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3" r:id="rId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g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4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4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g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1"/>
          <p:cNvSpPr txBox="1">
            <a:spLocks noGrp="1"/>
          </p:cNvSpPr>
          <p:nvPr>
            <p:ph type="ctrTitle"/>
          </p:nvPr>
        </p:nvSpPr>
        <p:spPr>
          <a:xfrm>
            <a:off x="644652" y="3040905"/>
            <a:ext cx="7854696" cy="7761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 fontScale="90000"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A39491"/>
              </a:buClr>
              <a:buSzPct val="100000"/>
              <a:buFont typeface="Verdana"/>
              <a:buNone/>
            </a:pPr>
            <a:r>
              <a:rPr lang="fr-FR">
                <a:solidFill>
                  <a:schemeClr val="lt1"/>
                </a:solidFill>
              </a:rPr>
              <a:t>24. MULTIPLICATION : </a:t>
            </a:r>
            <a:br>
              <a:rPr lang="fr-FR">
                <a:solidFill>
                  <a:schemeClr val="lt1"/>
                </a:solidFill>
              </a:rPr>
            </a:br>
            <a:r>
              <a:rPr lang="fr-FR">
                <a:solidFill>
                  <a:schemeClr val="lt1"/>
                </a:solidFill>
              </a:rPr>
              <a:t>connaitre les tables de 2 et de 4</a:t>
            </a:r>
            <a:endParaRPr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C7F94E37-9236-2924-961F-8EE0FE27B1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7F66C1B7-35BA-043D-6024-C9128BEEEC99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56914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CEDB8A04-C592-A645-E9D9-3BA1251782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93EAC065-25B8-2CD7-3876-4E2FC87D242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8449ADAC-3BD6-5E69-D941-3011B963ADFC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F09DB07F-EB74-7910-283A-77C5F528AA4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CFF91F25-4483-0084-1F5F-3F216FABE24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5FF9A694-F5C8-9C70-B89A-50FEBD971368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B67BF237-984F-EE6E-CD87-7F9D27714D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576D4754-899A-4D2B-6BB4-D1C1E1461BA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2990E73C-90A4-8720-DC73-38C57517A923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>
            <a:extLst>
              <a:ext uri="{FF2B5EF4-FFF2-40B4-BE49-F238E27FC236}">
                <a16:creationId xmlns:a16="http://schemas.microsoft.com/office/drawing/2014/main" id="{5F577E54-100D-FDBB-DD6B-621DA72BDC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83BB896C-0F82-C597-3DCF-892B5E45A995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D5F1CD5B-2183-4000-0EF0-024C4E2B6C4F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5">
          <a:extLst>
            <a:ext uri="{FF2B5EF4-FFF2-40B4-BE49-F238E27FC236}">
              <a16:creationId xmlns:a16="http://schemas.microsoft.com/office/drawing/2014/main" id="{587F20DC-6E7D-AB24-A2CA-006BA5B6967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188F0DAF-02E0-0BD5-23FA-BC4E8E7DF9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8F19267B-3BF3-5E72-80FA-7C8AF050AD7B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031689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5">
          <a:extLst>
            <a:ext uri="{FF2B5EF4-FFF2-40B4-BE49-F238E27FC236}">
              <a16:creationId xmlns:a16="http://schemas.microsoft.com/office/drawing/2014/main" id="{825BA613-80A9-D0CE-675F-AFDB79D4A69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66716183-9A9A-1440-DA53-B079CA8F06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BF5143AA-3F9F-1D55-56F6-1A6AB57762E4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609937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5">
          <a:extLst>
            <a:ext uri="{FF2B5EF4-FFF2-40B4-BE49-F238E27FC236}">
              <a16:creationId xmlns:a16="http://schemas.microsoft.com/office/drawing/2014/main" id="{A48033FD-6ED4-6932-55D0-1FCB9C58E54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49D8688A-C599-09AB-5A3F-E40C116167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38ECF058-0DB9-A9C1-277D-0060CF0874E6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493522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5">
          <a:extLst>
            <a:ext uri="{FF2B5EF4-FFF2-40B4-BE49-F238E27FC236}">
              <a16:creationId xmlns:a16="http://schemas.microsoft.com/office/drawing/2014/main" id="{020439DF-FF0F-1D12-A286-96455103173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FABD561F-2C7B-F243-754C-2F14E5EE66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702DA01F-C505-3F3D-75E8-68859B3A0E58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421440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09A951CE-7ED9-1DD9-02FD-1275AF10AF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2BDA4F5E-C203-29CF-4740-6A7DB03A0DC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20D0B43C-DAEA-3FC7-16B3-AAAF46E8BA3A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Une image contenant texte, capture d’écran, affichage, diagramme&#10;&#10;Le contenu généré par l’IA peut être incorrect.">
            <a:extLst>
              <a:ext uri="{FF2B5EF4-FFF2-40B4-BE49-F238E27FC236}">
                <a16:creationId xmlns:a16="http://schemas.microsoft.com/office/drawing/2014/main" id="{9528CDC0-91AD-B7F5-2D8A-C906A6983FC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384513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129D5469-5DD1-73D2-EDDC-53EBE4BD55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E49528F2-EF7F-AC26-3EE7-AF23CA92B6F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29EBB62C-0D76-5521-F5CE-33B22DF1B102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AFD0B7DE-F1F1-CA9B-5858-E3445F6104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texte 5">
            <a:extLst>
              <a:ext uri="{FF2B5EF4-FFF2-40B4-BE49-F238E27FC236}">
                <a16:creationId xmlns:a16="http://schemas.microsoft.com/office/drawing/2014/main" id="{13D27A28-80EE-5382-80C1-7DF195307BB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07B2D748-B873-9DDD-352A-310CAF5CD4FC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5">
            <a:extLst>
              <a:ext uri="{FF2B5EF4-FFF2-40B4-BE49-F238E27FC236}">
                <a16:creationId xmlns:a16="http://schemas.microsoft.com/office/drawing/2014/main" id="{B5442A73-53B0-43BC-AE55-60FD0514A8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8" name="Espace réservé du texte 7">
            <a:extLst>
              <a:ext uri="{FF2B5EF4-FFF2-40B4-BE49-F238E27FC236}">
                <a16:creationId xmlns:a16="http://schemas.microsoft.com/office/drawing/2014/main" id="{B5F12782-303C-70A4-213F-DF8C0C826F4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10" name="Image 9">
            <a:extLst>
              <a:ext uri="{FF2B5EF4-FFF2-40B4-BE49-F238E27FC236}">
                <a16:creationId xmlns:a16="http://schemas.microsoft.com/office/drawing/2014/main" id="{DE86DF62-AAEA-3306-99C2-6E74C405411A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5">
          <a:extLst>
            <a:ext uri="{FF2B5EF4-FFF2-40B4-BE49-F238E27FC236}">
              <a16:creationId xmlns:a16="http://schemas.microsoft.com/office/drawing/2014/main" id="{A40DDF26-56BE-99CE-B89F-7B4C9FE1C09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B30E8A22-9919-BAE9-CEF7-908D1C8F68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5D09C97C-B183-0E06-C2A0-61DBF5AE21AA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003780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5">
          <a:extLst>
            <a:ext uri="{FF2B5EF4-FFF2-40B4-BE49-F238E27FC236}">
              <a16:creationId xmlns:a16="http://schemas.microsoft.com/office/drawing/2014/main" id="{2F021F03-B5DC-3DD7-6B82-DAFCCD4028F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74C2A80B-610D-11B7-1442-22663313DD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DDF0E20B-B440-AE85-22D1-984DCA03CEE3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959361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5">
          <a:extLst>
            <a:ext uri="{FF2B5EF4-FFF2-40B4-BE49-F238E27FC236}">
              <a16:creationId xmlns:a16="http://schemas.microsoft.com/office/drawing/2014/main" id="{2802D762-7F83-8106-7788-2B55157D288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02F0D228-8608-930E-87CA-ED69522DDFD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33A4F428-1D48-9DE8-AF8A-397A31797E7C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725821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5">
          <a:extLst>
            <a:ext uri="{FF2B5EF4-FFF2-40B4-BE49-F238E27FC236}">
              <a16:creationId xmlns:a16="http://schemas.microsoft.com/office/drawing/2014/main" id="{52F7CD04-9A91-9658-0B65-4D4FD5D5EC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B132359B-B1F5-2A48-EADA-AE51E3F2D9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77C834F5-D0DC-F40F-075B-64AE989095D4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383506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5">
          <a:extLst>
            <a:ext uri="{FF2B5EF4-FFF2-40B4-BE49-F238E27FC236}">
              <a16:creationId xmlns:a16="http://schemas.microsoft.com/office/drawing/2014/main" id="{76E50739-AA5F-B83E-692F-430EC414B4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D2A23CD2-EAA1-D01E-FE42-DA044030EF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6004EBE8-DD74-4DF1-1173-E82AB2BFB4FF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2268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5">
          <a:extLst>
            <a:ext uri="{FF2B5EF4-FFF2-40B4-BE49-F238E27FC236}">
              <a16:creationId xmlns:a16="http://schemas.microsoft.com/office/drawing/2014/main" id="{820CB672-0A9B-D337-A90D-56DF545590A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>
            <a:extLst>
              <a:ext uri="{FF2B5EF4-FFF2-40B4-BE49-F238E27FC236}">
                <a16:creationId xmlns:a16="http://schemas.microsoft.com/office/drawing/2014/main" id="{841F3EB8-90C0-997F-6717-B4D6F8CC34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3971EF1B-480A-9202-2400-D6BB29470152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606041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DB36203D-A942-326F-9C27-17C940CED2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D9518AEA-720C-4479-F818-1A47E2F10570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 descr="Une image contenant texte, capture d’écran, diagramme, ligne&#10;&#10;Le contenu généré par l’IA peut être incorrect.">
            <a:extLst>
              <a:ext uri="{FF2B5EF4-FFF2-40B4-BE49-F238E27FC236}">
                <a16:creationId xmlns:a16="http://schemas.microsoft.com/office/drawing/2014/main" id="{4B7C86D6-1DDC-F69F-18E1-BA33A48B3B1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556035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6CAF5DB6-797C-80EF-8C06-475203AA82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8F71513A-F275-6048-D1C9-A19E657846CD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05798EE6-3047-7280-E41D-73E9820722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400D6BCF-50F6-D959-8AD0-D9FBF321EB40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3B6F6B43-08D2-3AB9-E4B6-FF215C1B6D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8BBDBB51-DBFC-B3BF-D51D-CF7CFB48104E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E4C809B8-0821-27B8-B4CF-15CE18D8AF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97329BFE-AA24-7452-9619-A4A7ABFD22DE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900949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4F4D0E90-8B5A-AA4A-5243-0E1496150C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A630CF26-E056-4116-7EC1-C9976535947B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41CCFF5E-A91F-67BF-AB19-02AE7E4655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3753C409-70FD-C8AE-A97E-2AF4A9D75368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3EC511FF-7618-7B32-9599-C53328B04D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7ADEA06A-AA62-1259-4A5B-0F8BB5CBD92E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DEEEE6EF-51D7-7133-22FE-2C164985E7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E49B5308-3814-3755-50E6-E857AF36A584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5E2E5602-00E9-7D48-52DE-63E06961E1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78675F89-22C5-1BED-2F02-1DE4B0D1B161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7">
          <a:extLst>
            <a:ext uri="{FF2B5EF4-FFF2-40B4-BE49-F238E27FC236}">
              <a16:creationId xmlns:a16="http://schemas.microsoft.com/office/drawing/2014/main" id="{EDDBA984-C30A-13A6-9788-D73C8A829E0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>
            <a:extLst>
              <a:ext uri="{FF2B5EF4-FFF2-40B4-BE49-F238E27FC236}">
                <a16:creationId xmlns:a16="http://schemas.microsoft.com/office/drawing/2014/main" id="{2C2CD632-E8A0-BC91-227F-11D5715883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7" name="Image 6">
            <a:extLst>
              <a:ext uri="{FF2B5EF4-FFF2-40B4-BE49-F238E27FC236}">
                <a16:creationId xmlns:a16="http://schemas.microsoft.com/office/drawing/2014/main" id="{C0AC3870-BAE6-C3B7-E197-481B6BC75A9A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00407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278D7A6C-2BF3-B014-EA1E-B47F42DC4D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9" name="Image 8">
            <a:extLst>
              <a:ext uri="{FF2B5EF4-FFF2-40B4-BE49-F238E27FC236}">
                <a16:creationId xmlns:a16="http://schemas.microsoft.com/office/drawing/2014/main" id="{DC499838-7C82-5EA2-BA56-DAF4ECCE1E6C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re 3">
            <a:extLst>
              <a:ext uri="{FF2B5EF4-FFF2-40B4-BE49-F238E27FC236}">
                <a16:creationId xmlns:a16="http://schemas.microsoft.com/office/drawing/2014/main" id="{2C230006-7CAB-5476-E3E9-A4CAA8C2E0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6" name="Image 5">
            <a:extLst>
              <a:ext uri="{FF2B5EF4-FFF2-40B4-BE49-F238E27FC236}">
                <a16:creationId xmlns:a16="http://schemas.microsoft.com/office/drawing/2014/main" id="{8570953C-D313-2A7F-DEC8-176514DD8180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2">
            <a:extLst>
              <a:ext uri="{FF2B5EF4-FFF2-40B4-BE49-F238E27FC236}">
                <a16:creationId xmlns:a16="http://schemas.microsoft.com/office/drawing/2014/main" id="{3119D1A7-A4C3-F969-154B-87EBED8705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6CD9B574-E1AE-B45E-713E-9FCC22178DA5}"/>
              </a:ext>
            </a:extLst>
          </p:cNvPr>
          <p:cNvPicPr>
            <a:picLocks noGrp="1" noRot="1" noMove="1" noResize="1" noEditPoints="1" noAdjustHandles="1" noChangeArrowheads="1" noChangeShapeType="1" noCrop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879190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Thèm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Thème Office">
  <a:themeElements>
    <a:clrScheme name="Thèm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Thème Office">
  <a:themeElements>
    <a:clrScheme name="Thèm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Thème Office">
  <a:themeElements>
    <a:clrScheme name="Thèm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7_Thème Office">
  <a:themeElements>
    <a:clrScheme name="Thème 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Thème Offic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17CD5DE76E4230488D2ADF4C3851F92C" ma:contentTypeVersion="13" ma:contentTypeDescription="Create a new document." ma:contentTypeScope="" ma:versionID="e4dbe1c88525929ce5d3a0b279d97d2d">
  <xsd:schema xmlns:xsd="http://www.w3.org/2001/XMLSchema" xmlns:xs="http://www.w3.org/2001/XMLSchema" xmlns:p="http://schemas.microsoft.com/office/2006/metadata/properties" xmlns:ns2="be993d5a-5390-4a32-bd90-2a12d82b1d47" xmlns:ns3="78af4adf-cb3e-4732-bb85-653e85149c57" targetNamespace="http://schemas.microsoft.com/office/2006/metadata/properties" ma:root="true" ma:fieldsID="965bef247689c8172a4c58600ca5d56d" ns2:_="" ns3:_="">
    <xsd:import namespace="be993d5a-5390-4a32-bd90-2a12d82b1d47"/>
    <xsd:import namespace="78af4adf-cb3e-4732-bb85-653e85149c5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lcf76f155ced4ddcb4097134ff3c332f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SearchProperties" minOccurs="0"/>
                <xsd:element ref="ns2:MediaServiceDateTaken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e993d5a-5390-4a32-bd90-2a12d82b1d4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lcf76f155ced4ddcb4097134ff3c332f" ma:index="11" nillable="true" ma:taxonomy="true" ma:internalName="lcf76f155ced4ddcb4097134ff3c332f" ma:taxonomyFieldName="MediaServiceImageTags" ma:displayName="Image Tags" ma:readOnly="false" ma:fieldId="{5cf76f15-5ced-4ddc-b409-7134ff3c332f}" ma:taxonomyMulti="true" ma:sspId="e0316926-e272-4302-89b0-5e160602c2e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SearchProperties" ma:index="15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DateTaken" ma:index="16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ObjectDetectorVersions" ma:index="19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LengthInSeconds" ma:index="20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8af4adf-cb3e-4732-bb85-653e85149c57" elementFormDefault="qualified">
    <xsd:import namespace="http://schemas.microsoft.com/office/2006/documentManagement/types"/>
    <xsd:import namespace="http://schemas.microsoft.com/office/infopath/2007/PartnerControls"/>
    <xsd:element name="SharedWithUsers" ma:index="17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8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be993d5a-5390-4a32-bd90-2a12d82b1d4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8B563C96-0665-4DDF-80EF-D2A1B3DC04A9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35346C5-EEE0-4A81-9977-20DFF27AA58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e993d5a-5390-4a32-bd90-2a12d82b1d47"/>
    <ds:schemaRef ds:uri="78af4adf-cb3e-4732-bb85-653e85149c5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DAFC7D4C-3683-420A-BAA6-6D6FBDCE3F2A}">
  <ds:schemaRefs>
    <ds:schemaRef ds:uri="http://purl.org/dc/dcmitype/"/>
    <ds:schemaRef ds:uri="http://schemas.microsoft.com/office/2006/metadata/properties"/>
    <ds:schemaRef ds:uri="http://schemas.openxmlformats.org/package/2006/metadata/core-properties"/>
    <ds:schemaRef ds:uri="http://schemas.microsoft.com/office/2006/documentManagement/types"/>
    <ds:schemaRef ds:uri="http://purl.org/dc/terms/"/>
    <ds:schemaRef ds:uri="http://schemas.microsoft.com/office/infopath/2007/PartnerControls"/>
    <ds:schemaRef ds:uri="27f64e36-29aa-44d5-a3e0-06242cad7d4d"/>
    <ds:schemaRef ds:uri="cd84cc96-e4f0-4e7f-873a-a508fb658c41"/>
    <ds:schemaRef ds:uri="http://www.w3.org/XML/1998/namespace"/>
    <ds:schemaRef ds:uri="http://purl.org/dc/elements/1.1/"/>
    <ds:schemaRef ds:uri="be993d5a-5390-4a32-bd90-2a12d82b1d47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1449</Words>
  <Application>Microsoft Office PowerPoint</Application>
  <PresentationFormat>Affichage à l'écran (4:3)</PresentationFormat>
  <Paragraphs>96</Paragraphs>
  <Slides>36</Slides>
  <Notes>36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5</vt:i4>
      </vt:variant>
      <vt:variant>
        <vt:lpstr>Titres des diapositives</vt:lpstr>
      </vt:variant>
      <vt:variant>
        <vt:i4>36</vt:i4>
      </vt:variant>
    </vt:vector>
  </HeadingPairs>
  <TitlesOfParts>
    <vt:vector size="45" baseType="lpstr">
      <vt:lpstr>Arial</vt:lpstr>
      <vt:lpstr>Calibri</vt:lpstr>
      <vt:lpstr>Symbol</vt:lpstr>
      <vt:lpstr>Verdana</vt:lpstr>
      <vt:lpstr>Thème Office</vt:lpstr>
      <vt:lpstr>1_Thème Office</vt:lpstr>
      <vt:lpstr>2_Thème Office</vt:lpstr>
      <vt:lpstr>3_Thème Office</vt:lpstr>
      <vt:lpstr>7_Thème Office</vt:lpstr>
      <vt:lpstr>24. MULTIPLICATION :  connaitre les tables de 2 et de 4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28. MULTIPLICATION : la table de 2 et la table de 10</dc:title>
  <dc:creator>Éditions Hatier</dc:creator>
  <cp:lastModifiedBy>TAILLADE JUSTINE</cp:lastModifiedBy>
  <cp:revision>3</cp:revision>
  <dcterms:created xsi:type="dcterms:W3CDTF">2022-01-07T11:15:07Z</dcterms:created>
  <dcterms:modified xsi:type="dcterms:W3CDTF">2025-08-21T10:24:42Z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0x01010017CD5DE76E4230488D2ADF4C3851F92C</vt:lpwstr>
  </property>
  <property fmtid="{D5CDD505-2E9C-101B-9397-08002B2CF9AE}" pid="3" name="MediaServiceImageTags">
    <vt:lpwstr/>
  </property>
</Properties>
</file>