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58" r:id="rId6"/>
    <p:sldMasterId id="2147483662" r:id="rId7"/>
    <p:sldMasterId id="2147483666" r:id="rId8"/>
  </p:sldMasterIdLst>
  <p:notesMasterIdLst>
    <p:notesMasterId r:id="rId46"/>
  </p:notesMasterIdLst>
  <p:sldIdLst>
    <p:sldId id="472" r:id="rId9"/>
    <p:sldId id="518" r:id="rId10"/>
    <p:sldId id="519" r:id="rId11"/>
    <p:sldId id="500" r:id="rId12"/>
    <p:sldId id="507" r:id="rId13"/>
    <p:sldId id="508" r:id="rId14"/>
    <p:sldId id="520" r:id="rId15"/>
    <p:sldId id="509" r:id="rId16"/>
    <p:sldId id="510" r:id="rId17"/>
    <p:sldId id="512" r:id="rId18"/>
    <p:sldId id="517" r:id="rId19"/>
    <p:sldId id="490" r:id="rId20"/>
    <p:sldId id="454" r:id="rId21"/>
    <p:sldId id="487" r:id="rId22"/>
    <p:sldId id="451" r:id="rId23"/>
    <p:sldId id="457" r:id="rId24"/>
    <p:sldId id="521" r:id="rId25"/>
    <p:sldId id="522" r:id="rId26"/>
    <p:sldId id="523" r:id="rId27"/>
    <p:sldId id="467" r:id="rId28"/>
    <p:sldId id="453" r:id="rId29"/>
    <p:sldId id="460" r:id="rId30"/>
    <p:sldId id="458" r:id="rId31"/>
    <p:sldId id="464" r:id="rId32"/>
    <p:sldId id="524" r:id="rId33"/>
    <p:sldId id="486" r:id="rId34"/>
    <p:sldId id="525" r:id="rId35"/>
    <p:sldId id="466" r:id="rId36"/>
    <p:sldId id="526" r:id="rId37"/>
    <p:sldId id="469" r:id="rId38"/>
    <p:sldId id="470" r:id="rId39"/>
    <p:sldId id="332" r:id="rId40"/>
    <p:sldId id="285" r:id="rId41"/>
    <p:sldId id="331" r:id="rId42"/>
    <p:sldId id="286" r:id="rId43"/>
    <p:sldId id="471" r:id="rId44"/>
    <p:sldId id="287" r:id="rId4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33C2CF67-9BF0-36C3-EEE1-09B84C3469D6}" name="BELLEMIN SANDRA" initials="SB" userId="S::SBELLEMIN@editions-hatier.fr::5fe4e071-d3f4-40df-970f-ee8fcf898346" providerId="AD"/>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7" name="Christophe" initials="cd" lastIdx="1" clrIdx="7"/>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 id="6" name="Utilisateur de Microsoft Office" initials="Office"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E3008E"/>
    <a:srgbClr val="FF00FF"/>
    <a:srgbClr val="D2D3D5"/>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0"/>
    <p:restoredTop sz="90436" autoAdjust="0"/>
  </p:normalViewPr>
  <p:slideViewPr>
    <p:cSldViewPr snapToGrid="0">
      <p:cViewPr varScale="1">
        <p:scale>
          <a:sx n="100" d="100"/>
          <a:sy n="100" d="100"/>
        </p:scale>
        <p:origin x="2178" y="84"/>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56" Type="http://schemas.openxmlformats.org/officeDocument/2006/relationships/commentAuthors" Target="commentAuthors.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ILLADE JUSTINE" userId="7689be7a-6074-46a5-a6a4-f2fd3e4f6393" providerId="ADAL" clId="{CC994750-841D-4D14-9E5E-BFC6C38B3F29}"/>
    <pc:docChg chg="modSld">
      <pc:chgData name="TAILLADE JUSTINE" userId="7689be7a-6074-46a5-a6a4-f2fd3e4f6393" providerId="ADAL" clId="{CC994750-841D-4D14-9E5E-BFC6C38B3F29}" dt="2025-08-12T14:31:42.980" v="2" actId="20577"/>
      <pc:docMkLst>
        <pc:docMk/>
      </pc:docMkLst>
      <pc:sldChg chg="modNotesTx">
        <pc:chgData name="TAILLADE JUSTINE" userId="7689be7a-6074-46a5-a6a4-f2fd3e4f6393" providerId="ADAL" clId="{CC994750-841D-4D14-9E5E-BFC6C38B3F29}" dt="2025-08-12T14:31:42.980" v="2" actId="20577"/>
        <pc:sldMkLst>
          <pc:docMk/>
          <pc:sldMk cId="2050208065" sldId="467"/>
        </pc:sldMkLst>
      </pc:sldChg>
      <pc:sldChg chg="modNotesTx">
        <pc:chgData name="TAILLADE JUSTINE" userId="7689be7a-6074-46a5-a6a4-f2fd3e4f6393" providerId="ADAL" clId="{CC994750-841D-4D14-9E5E-BFC6C38B3F29}" dt="2025-08-12T14:31:25.541" v="0" actId="948"/>
        <pc:sldMkLst>
          <pc:docMk/>
          <pc:sldMk cId="2013148333" sldId="4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r>
              <a:rPr lang="fr-FR" i="1" dirty="0"/>
              <a:t>Aujourd’hui, nous allons travailler avec des nombres que vous avez déjà rencontrés au CE1 : les fractions. </a:t>
            </a:r>
            <a:r>
              <a:rPr lang="fr-FR" i="0" baseline="0" dirty="0"/>
              <a:t> </a:t>
            </a:r>
            <a:endParaRPr lang="fr-F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9397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Je vous demande désormais de comparer la moitié du gâteau avec la moitié de la pizza. </a:t>
            </a:r>
            <a:r>
              <a:rPr lang="fr-FR" i="0" u="none" baseline="0" dirty="0">
                <a:latin typeface="Calibri" panose="020F0502020204030204" pitchFamily="34" charset="0"/>
              </a:rPr>
              <a:t>Suivre avec le doigt le contour d’un demi du gâteau (part de gauche) et d’un demi de la pizza (part de gauche).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Est-ce que ces 2 moitiés sont de la même taille ?</a:t>
            </a:r>
            <a:r>
              <a:rPr lang="fr-FR" i="0" u="none" baseline="0" dirty="0">
                <a:latin typeface="Calibri" panose="020F0502020204030204" pitchFamily="34" charset="0"/>
              </a:rPr>
              <a:t> Laisser quelques secondes aux élèves pour faire des propositions, puis valider que les parties ne sont pas les mêmes. </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16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Faire justifier que </a:t>
            </a:r>
            <a:r>
              <a:rPr lang="fr-FR" b="1" i="0" u="none" baseline="0" dirty="0">
                <a:latin typeface="Calibri" panose="020F0502020204030204" pitchFamily="34" charset="0"/>
              </a:rPr>
              <a:t>ces deux fractions d’unité représentent la moitié, mais qu’elles ne sont pas identiques, car l’unité n’est pas la même </a:t>
            </a:r>
            <a:r>
              <a:rPr lang="fr-FR" i="0" u="none" baseline="0" dirty="0">
                <a:latin typeface="Calibri" panose="020F0502020204030204" pitchFamily="34" charset="0"/>
              </a:rPr>
              <a:t>: un rectangle dans un cas et un disque dans l’autre.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1" u="none" baseline="0" dirty="0">
                <a:latin typeface="Calibri" panose="020F0502020204030204" pitchFamily="34" charset="0"/>
              </a:rPr>
              <a:t>Quand on utilise les fractions, il est très important de savoir quelle unité on partage.</a:t>
            </a:r>
            <a:endParaRPr lang="fr-FR" i="0"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1750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Vous</a:t>
            </a:r>
            <a:r>
              <a:rPr lang="fr-FR" i="1" baseline="0" dirty="0">
                <a:latin typeface="Calibri" panose="020F0502020204030204" pitchFamily="34" charset="0"/>
              </a:rPr>
              <a:t> allez maintenant partager une unité qui est une bande de papier rectangulaire pour travailler sur différentes fractions déjà rencontrées au CE1.</a:t>
            </a:r>
            <a:endParaRPr lang="fr-FR" dirty="0">
              <a:latin typeface="Calibri" panose="020F0502020204030204" pitchFamily="34" charset="0"/>
            </a:endParaRPr>
          </a:p>
          <a:p>
            <a:pPr marL="0"/>
            <a:r>
              <a:rPr lang="fr-FR" dirty="0">
                <a:latin typeface="Calibri" panose="020F0502020204030204" pitchFamily="34" charset="0"/>
              </a:rPr>
              <a:t>Distribuer une bande de </a:t>
            </a:r>
            <a:r>
              <a:rPr lang="fr-FR" u="none" dirty="0">
                <a:latin typeface="Calibri" panose="020F0502020204030204" pitchFamily="34" charset="0"/>
              </a:rPr>
              <a:t>papier </a:t>
            </a:r>
            <a:r>
              <a:rPr lang="fr-FR" u="none" baseline="0" dirty="0">
                <a:latin typeface="Calibri" panose="020F0502020204030204" pitchFamily="34" charset="0"/>
              </a:rPr>
              <a:t>à chaque </a:t>
            </a:r>
            <a:r>
              <a:rPr lang="fr-FR" baseline="0" dirty="0">
                <a:latin typeface="Calibri" panose="020F0502020204030204" pitchFamily="34" charset="0"/>
              </a:rPr>
              <a:t>élève. </a:t>
            </a:r>
            <a:r>
              <a:rPr lang="fr-FR" u="none" dirty="0">
                <a:latin typeface="Calibri" panose="020F0502020204030204" pitchFamily="34" charset="0"/>
              </a:rPr>
              <a:t>Faire lire et expliciter la consigne.</a:t>
            </a:r>
            <a:r>
              <a:rPr lang="fr-FR" u="none" baseline="0" dirty="0">
                <a:latin typeface="Calibri" panose="020F0502020204030204" pitchFamily="34" charset="0"/>
              </a:rPr>
              <a:t> </a:t>
            </a:r>
            <a:r>
              <a:rPr lang="fr-FR" u="none" dirty="0">
                <a:latin typeface="Calibri" panose="020F0502020204030204" pitchFamily="34" charset="0"/>
              </a:rPr>
              <a:t>Laisser quelques secondes de recherche. Observer les propositions des élèves pour</a:t>
            </a:r>
            <a:r>
              <a:rPr lang="fr-FR" u="none" baseline="0" dirty="0">
                <a:latin typeface="Calibri" panose="020F0502020204030204" pitchFamily="34" charset="0"/>
              </a:rPr>
              <a:t> repérer celles à discuter pendant les échanges collectifs, </a:t>
            </a:r>
            <a:r>
              <a:rPr lang="fr-FR" u="none" dirty="0">
                <a:latin typeface="Calibri" panose="020F0502020204030204" pitchFamily="34" charset="0"/>
              </a:rPr>
              <a:t>puis interroger un</a:t>
            </a:r>
            <a:r>
              <a:rPr lang="fr-FR" u="none" baseline="0" dirty="0">
                <a:latin typeface="Calibri" panose="020F0502020204030204" pitchFamily="34" charset="0"/>
              </a:rPr>
              <a:t> ou plusieurs élèves. </a:t>
            </a:r>
          </a:p>
          <a:p>
            <a:pPr marL="0"/>
            <a:r>
              <a:rPr lang="fr-FR" u="none" baseline="0" dirty="0">
                <a:latin typeface="Calibri" panose="020F0502020204030204" pitchFamily="34" charset="0"/>
              </a:rPr>
              <a:t>Accrocher des propositions d’élèves au tableau. Écarter les propositions erronées en pliant ou en découpant et en superposant les 2 parties, pour faire remarquer qu’elles ne sont pas égales puisqu’elles ne se superposent pas. Valider les propositions correctes en utilisant les mêmes méthodes (plier ou découper).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Au tableau, plier une bande dans sa longueur et reprendre les explications, puis faire reformuler la procédure par un élève ou plusieurs. Demander aux élèves qui n’avaient pas plié leur bande dans la longueur ou en 2 parts égales de le faire en même temps. On peut demander aux élèves de repasser en couleur la ligne de pliage. Insister sur l’unité qui est matérialisée par les traits roses épais (suivre le contour de la bande unité).</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5639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a:latin typeface="Calibri" panose="020F0502020204030204" pitchFamily="34" charset="0"/>
              </a:rPr>
              <a:t>La bande unité est partagée en 2 parts égales, on a trouvé la moitié.</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657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lnSpc>
                <a:spcPct val="100000"/>
              </a:lnSpc>
              <a:spcBef>
                <a:spcPts val="0"/>
              </a:spcBef>
            </a:pPr>
            <a:r>
              <a:rPr lang="fr-FR" i="1" dirty="0">
                <a:latin typeface="Calibri" panose="020F0502020204030204" pitchFamily="34" charset="0"/>
              </a:rPr>
              <a:t>En mathématiques, on peut exprimer la moitié avec une fraction. Est-ce que vous savez comment se nomme cette moitié avec une fraction ? </a:t>
            </a:r>
            <a:r>
              <a:rPr lang="fr-FR" dirty="0">
                <a:latin typeface="Calibri" panose="020F0502020204030204" pitchFamily="34" charset="0"/>
              </a:rPr>
              <a:t>→ </a:t>
            </a:r>
            <a:r>
              <a:rPr lang="fr-FR" b="1" i="1" dirty="0">
                <a:latin typeface="Calibri" panose="020F0502020204030204" pitchFamily="34" charset="0"/>
              </a:rPr>
              <a:t>un demi</a:t>
            </a:r>
            <a:r>
              <a:rPr lang="fr-FR" dirty="0">
                <a:latin typeface="Calibri" panose="020F0502020204030204" pitchFamily="34" charset="0"/>
              </a:rPr>
              <a:t>. </a:t>
            </a:r>
            <a:r>
              <a:rPr lang="fr-FR" i="1" dirty="0">
                <a:latin typeface="Calibri" panose="020F0502020204030204" pitchFamily="34" charset="0"/>
              </a:rPr>
              <a:t>On peut s’en rappeler facilement grâce à la </a:t>
            </a:r>
            <a:r>
              <a:rPr lang="fr-FR" b="1" i="1" dirty="0">
                <a:latin typeface="Calibri" panose="020F0502020204030204" pitchFamily="34" charset="0"/>
              </a:rPr>
              <a:t>demi</a:t>
            </a:r>
            <a:r>
              <a:rPr lang="fr-FR" i="1" dirty="0">
                <a:latin typeface="Calibri" panose="020F0502020204030204" pitchFamily="34" charset="0"/>
              </a:rPr>
              <a:t> heure qui correspond à la moitié d’une heure.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Un demi se note ½ </a:t>
            </a:r>
            <a:r>
              <a:rPr lang="fr-FR" dirty="0">
                <a:latin typeface="Calibri" panose="020F0502020204030204" pitchFamily="34" charset="0"/>
              </a:rPr>
              <a:t>(pointer la fraction écrite sur la slide) : </a:t>
            </a:r>
            <a:r>
              <a:rPr lang="fr-FR" i="1" dirty="0">
                <a:latin typeface="Calibri" panose="020F0502020204030204" pitchFamily="34" charset="0"/>
              </a:rPr>
              <a:t>on écrit 2 en dessous de la barre de fraction </a:t>
            </a:r>
            <a:r>
              <a:rPr lang="fr-FR" i="0" baseline="0" dirty="0">
                <a:latin typeface="Calibri" panose="020F0502020204030204" pitchFamily="34" charset="0"/>
              </a:rPr>
              <a:t>(le pointer)</a:t>
            </a:r>
            <a:r>
              <a:rPr lang="fr-FR" i="1" baseline="0" dirty="0">
                <a:latin typeface="Calibri" panose="020F0502020204030204" pitchFamily="34" charset="0"/>
              </a:rPr>
              <a:t> car l’unité, ici la bande</a:t>
            </a:r>
            <a:r>
              <a:rPr lang="fr-FR" i="0" baseline="0" dirty="0">
                <a:latin typeface="Calibri" panose="020F0502020204030204" pitchFamily="34" charset="0"/>
              </a:rPr>
              <a:t> (la pointer), </a:t>
            </a:r>
            <a:r>
              <a:rPr lang="fr-FR" i="1" dirty="0">
                <a:latin typeface="Calibri" panose="020F0502020204030204" pitchFamily="34" charset="0"/>
              </a:rPr>
              <a:t>est partagée en deux parts égales, et </a:t>
            </a:r>
            <a:r>
              <a:rPr lang="fr-FR" i="1" baseline="0" dirty="0">
                <a:latin typeface="Calibri" panose="020F0502020204030204" pitchFamily="34" charset="0"/>
              </a:rPr>
              <a:t>on écrit 1 au-dessus de la barre de fraction </a:t>
            </a:r>
            <a:r>
              <a:rPr lang="fr-FR" i="0" baseline="0" dirty="0">
                <a:latin typeface="Calibri" panose="020F0502020204030204" pitchFamily="34" charset="0"/>
              </a:rPr>
              <a:t>(le pointer),</a:t>
            </a:r>
            <a:r>
              <a:rPr lang="fr-FR" i="1" baseline="0" dirty="0">
                <a:latin typeface="Calibri" panose="020F0502020204030204" pitchFamily="34" charset="0"/>
              </a:rPr>
              <a:t> car on a pris une seule part.</a:t>
            </a:r>
            <a:endParaRPr lang="fr-FR" baseline="0" dirty="0">
              <a:latin typeface="Calibri" panose="020F0502020204030204" pitchFamily="34" charset="0"/>
            </a:endParaRPr>
          </a:p>
          <a:p>
            <a:pPr marL="0" indent="0">
              <a:lnSpc>
                <a:spcPct val="100000"/>
              </a:lnSpc>
              <a:spcBef>
                <a:spcPts val="0"/>
              </a:spcBef>
            </a:pPr>
            <a:r>
              <a:rPr lang="fr-FR" i="1" baseline="0" dirty="0">
                <a:latin typeface="Calibri" panose="020F0502020204030204" pitchFamily="34" charset="0"/>
              </a:rPr>
              <a:t>On a ici un demi </a:t>
            </a:r>
            <a:r>
              <a:rPr lang="fr-FR" i="0" baseline="0" dirty="0">
                <a:latin typeface="Calibri" panose="020F0502020204030204" pitchFamily="34" charset="0"/>
              </a:rPr>
              <a:t>(pointer la première fraction ½ </a:t>
            </a:r>
            <a:r>
              <a:rPr lang="fr-FR" i="0" dirty="0">
                <a:latin typeface="Calibri" panose="020F0502020204030204" pitchFamily="34" charset="0"/>
              </a:rPr>
              <a:t>en</a:t>
            </a:r>
            <a:r>
              <a:rPr lang="fr-FR" i="0" baseline="0" dirty="0">
                <a:latin typeface="Calibri" panose="020F0502020204030204" pitchFamily="34" charset="0"/>
              </a:rPr>
              <a:t> bornant avec vos mains la fraction de la bande unité correspondante), </a:t>
            </a:r>
            <a:r>
              <a:rPr lang="fr-FR" i="1" baseline="0" dirty="0">
                <a:latin typeface="Calibri" panose="020F0502020204030204" pitchFamily="34" charset="0"/>
              </a:rPr>
              <a:t>et ici un autre demi </a:t>
            </a:r>
            <a:r>
              <a:rPr lang="fr-FR" i="0" baseline="0" dirty="0">
                <a:latin typeface="Calibri" panose="020F0502020204030204" pitchFamily="34" charset="0"/>
              </a:rPr>
              <a:t>(idem pour la seconde fraction de l’unité). </a:t>
            </a:r>
            <a:r>
              <a:rPr lang="fr-FR" i="1" u="none" baseline="0" dirty="0">
                <a:latin typeface="Calibri" panose="020F0502020204030204" pitchFamily="34" charset="0"/>
              </a:rPr>
              <a:t>Un demi et un demi, c’est égal à la bande unité </a:t>
            </a:r>
            <a:r>
              <a:rPr lang="fr-FR" i="0" u="none" baseline="0" dirty="0">
                <a:latin typeface="Calibri" panose="020F0502020204030204" pitchFamily="34" charset="0"/>
              </a:rPr>
              <a:t>(</a:t>
            </a:r>
            <a:r>
              <a:rPr lang="fr-FR" i="0" baseline="0" dirty="0">
                <a:latin typeface="Calibri" panose="020F0502020204030204" pitchFamily="34" charset="0"/>
              </a:rPr>
              <a:t>borner avec vos mains la bande unité). </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0757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dirty="0">
                <a:latin typeface="Calibri" panose="020F0502020204030204" pitchFamily="34" charset="0"/>
              </a:rPr>
              <a:t>Distribuer une autre bande et suivre la même démarche. Lors</a:t>
            </a:r>
            <a:r>
              <a:rPr lang="fr-FR" baseline="0" dirty="0">
                <a:latin typeface="Calibri" panose="020F0502020204030204" pitchFamily="34" charset="0"/>
              </a:rPr>
              <a:t> de la mise en commun, faire reformuler la procédure de double pliage et la faire effectuer à tous les élèves le cas échéant. </a:t>
            </a:r>
            <a:endParaRPr lang="fr-FR"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8207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À</a:t>
            </a:r>
            <a:r>
              <a:rPr lang="fr-FR" i="1" baseline="0" dirty="0">
                <a:latin typeface="Calibri" panose="020F0502020204030204" pitchFamily="34" charset="0"/>
              </a:rPr>
              <a:t> quelle fraction de l’unité correspond la partie grise ?</a:t>
            </a:r>
            <a:r>
              <a:rPr lang="fr-FR" i="0" baseline="0" dirty="0">
                <a:latin typeface="Calibri" panose="020F0502020204030204" pitchFamily="34" charset="0"/>
              </a:rPr>
              <a:t> </a:t>
            </a:r>
            <a:r>
              <a:rPr lang="fr-FR" i="1" baseline="0" dirty="0">
                <a:latin typeface="Calibri" panose="020F0502020204030204" pitchFamily="34" charset="0"/>
              </a:rPr>
              <a:t>Écrivez votre proposition sur l’ardoise.</a:t>
            </a:r>
          </a:p>
          <a:p>
            <a:pPr marL="0"/>
            <a:r>
              <a:rPr lang="fr-FR" i="0" baseline="0" dirty="0">
                <a:latin typeface="Calibri" panose="020F0502020204030204" pitchFamily="34" charset="0"/>
              </a:rPr>
              <a:t>Repérer toutes les propositions différentes et les écrire au tableau. Interroger un ou plusieurs élèves en leur demandant de justifier leur proposition. Valider collectivement en reprenant la définition de la fraction d’un tout (partage de l’unité en un nombre donné de parts égales).</a:t>
            </a:r>
          </a:p>
          <a:p>
            <a:pPr marL="0"/>
            <a:r>
              <a:rPr lang="fr-FR" i="0" baseline="0" dirty="0">
                <a:latin typeface="Calibri" panose="020F0502020204030204" pitchFamily="34" charset="0"/>
              </a:rPr>
              <a:t>Expliciter le dénominateur « quart » : </a:t>
            </a:r>
            <a:r>
              <a:rPr lang="fr-FR" b="1" i="1" baseline="0" dirty="0">
                <a:latin typeface="Calibri" panose="020F0502020204030204" pitchFamily="34" charset="0"/>
              </a:rPr>
              <a:t>l'unité est partagée en quatre parts égales, on écrit donc 4 en dessous de la barre de fraction, au dénominateur, et on parle de « quarts »</a:t>
            </a:r>
            <a:r>
              <a:rPr lang="fr-FR" b="1" i="0" baseline="0" dirty="0">
                <a:latin typeface="Calibri" panose="020F0502020204030204" pitchFamily="34" charset="0"/>
              </a:rPr>
              <a:t>. </a:t>
            </a:r>
          </a:p>
          <a:p>
            <a:pPr marL="0"/>
            <a:r>
              <a:rPr lang="fr-FR" b="0" i="1" baseline="0" dirty="0">
                <a:latin typeface="Calibri" panose="020F0502020204030204" pitchFamily="34" charset="0"/>
              </a:rPr>
              <a:t>Vous connaissez aussi ce mot dans l’expression « un quart d’heure », qui correspond à l’heure partagée en 4.</a:t>
            </a:r>
          </a:p>
          <a:p>
            <a:pPr marL="0"/>
            <a:r>
              <a:rPr lang="fr-FR" b="0" i="1" baseline="0" dirty="0">
                <a:latin typeface="Calibri" panose="020F0502020204030204" pitchFamily="34" charset="0"/>
              </a:rPr>
              <a:t>Combien y a-t-il de quarts dans la bande unité ?</a:t>
            </a:r>
            <a:endParaRPr lang="fr-FR" b="0"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222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84D30-9CE1-D876-8AAE-EFF8FCB1769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69172A1-DD7B-59A1-AFC3-2BC2CBE28FBE}"/>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368D83C7-1C5A-59E3-1C49-9B7561EA99F4}"/>
              </a:ext>
            </a:extLst>
          </p:cNvPr>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Dans une</a:t>
            </a:r>
            <a:r>
              <a:rPr lang="fr-FR" i="1" baseline="0">
                <a:latin typeface="Calibri" panose="020F0502020204030204" pitchFamily="34" charset="0"/>
              </a:rPr>
              <a:t> unité, il y a donc 1 quart… </a:t>
            </a:r>
            <a:r>
              <a:rPr lang="fr-FR" i="0" baseline="0">
                <a:latin typeface="Calibri" panose="020F0502020204030204" pitchFamily="34" charset="0"/>
              </a:rPr>
              <a:t>(passer slide suivante)</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E57B2AC0-DAB6-551F-8D53-5950A4A69C13}"/>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880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4031B-006F-FD55-E3A6-AF2BC4B0B8B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82E2D6E-C3C2-43A2-A545-B334F8DA6BC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92FEDF6-A781-7B84-0309-82CF232935CF}"/>
              </a:ext>
            </a:extLst>
          </p:cNvPr>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 plus </a:t>
            </a:r>
            <a:r>
              <a:rPr lang="fr-FR" i="1" baseline="0">
                <a:latin typeface="Calibri" panose="020F0502020204030204" pitchFamily="34" charset="0"/>
              </a:rPr>
              <a:t>1 quart… </a:t>
            </a:r>
            <a:r>
              <a:rPr lang="fr-FR" i="0" baseline="0">
                <a:latin typeface="Calibri" panose="020F0502020204030204" pitchFamily="34" charset="0"/>
              </a:rPr>
              <a:t>(passer slide suivante)</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C35B2A7B-23D5-80BF-D3B4-983698DAB17C}"/>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0819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150C1-61A2-8D21-00DC-99F601BFCF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56AC60-EE51-5663-8AFA-8599BFE1DA4C}"/>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E8CC9BAE-F478-366D-BD0C-D70197CB91B3}"/>
              </a:ext>
            </a:extLst>
          </p:cNvPr>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 plus </a:t>
            </a:r>
            <a:r>
              <a:rPr lang="fr-FR" i="1" baseline="0">
                <a:latin typeface="Calibri" panose="020F0502020204030204" pitchFamily="34" charset="0"/>
              </a:rPr>
              <a:t>1 quart… </a:t>
            </a:r>
            <a:r>
              <a:rPr lang="fr-FR" i="0" baseline="0">
                <a:latin typeface="Calibri" panose="020F0502020204030204" pitchFamily="34" charset="0"/>
              </a:rPr>
              <a:t>(passer slide suivante)</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272DD8FE-B484-9F7F-5CA2-EE1984F4447D}"/>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163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DEB60-A2A2-D889-BD35-DFD60A56DF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B5C9FC2-249D-AC5E-2EA8-8005246B48A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AEAFC456-8ECB-210C-17D5-0402C83A2C94}"/>
              </a:ext>
            </a:extLst>
          </p:cNvPr>
          <p:cNvSpPr>
            <a:spLocks noGrp="1"/>
          </p:cNvSpPr>
          <p:nvPr>
            <p:ph type="body" idx="1"/>
          </p:nvPr>
        </p:nvSpPr>
        <p:spPr/>
        <p:txBody>
          <a:bodyPr/>
          <a:lstStyle/>
          <a:p>
            <a:pPr marL="0"/>
            <a:r>
              <a:rPr lang="fr-FR" u="none" baseline="0" dirty="0">
                <a:latin typeface="Calibri" panose="020F0502020204030204" pitchFamily="34" charset="0"/>
              </a:rPr>
              <a:t>Laisser rapidement les élèves s’exprimer sur ce qu’ils voient : un gâteau et une pizza. </a:t>
            </a:r>
          </a:p>
          <a:p>
            <a:pPr marL="0"/>
            <a:r>
              <a:rPr lang="fr-FR" i="1" u="none" baseline="0" dirty="0">
                <a:latin typeface="Calibri" panose="020F0502020204030204" pitchFamily="34" charset="0"/>
              </a:rPr>
              <a:t>Combien de gâteau y a-t-il ? → 1.</a:t>
            </a:r>
          </a:p>
          <a:p>
            <a:pPr marL="0"/>
            <a:r>
              <a:rPr lang="fr-FR" i="1" u="none" baseline="0" dirty="0">
                <a:latin typeface="Calibri" panose="020F0502020204030204" pitchFamily="34" charset="0"/>
              </a:rPr>
              <a:t>Combien de pizza y a-t-il ? → 1.</a:t>
            </a:r>
          </a:p>
          <a:p>
            <a:pPr marL="0"/>
            <a:endParaRPr lang="fr-FR" u="none" baseline="0" dirty="0"/>
          </a:p>
        </p:txBody>
      </p:sp>
      <p:sp>
        <p:nvSpPr>
          <p:cNvPr id="4" name="Espace réservé du numéro de diapositive 3">
            <a:extLst>
              <a:ext uri="{FF2B5EF4-FFF2-40B4-BE49-F238E27FC236}">
                <a16:creationId xmlns:a16="http://schemas.microsoft.com/office/drawing/2014/main" id="{A81205F3-70C2-2379-6C30-1BC33CFFBBEF}"/>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9745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 plus </a:t>
            </a:r>
            <a:r>
              <a:rPr lang="fr-FR" i="1" baseline="0" dirty="0">
                <a:latin typeface="Calibri" panose="020F0502020204030204" pitchFamily="34" charset="0"/>
              </a:rPr>
              <a:t>1 </a:t>
            </a:r>
            <a:r>
              <a:rPr lang="fr-FR" i="1" baseline="0">
                <a:latin typeface="Calibri" panose="020F0502020204030204" pitchFamily="34" charset="0"/>
              </a:rPr>
              <a:t>quart.</a:t>
            </a:r>
            <a:endParaRPr lang="fr-FR" i="1" baseline="0" dirty="0">
              <a:latin typeface="Calibri" panose="020F0502020204030204" pitchFamily="34"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Dans une</a:t>
            </a:r>
            <a:r>
              <a:rPr lang="fr-FR" i="1" baseline="0" dirty="0">
                <a:latin typeface="Calibri" panose="020F0502020204030204" pitchFamily="34" charset="0"/>
              </a:rPr>
              <a:t> unité, il y a donc 4 parts qui représentent chacune 1/4 de l’unité : il y a quatre quarts. Un quart plus un quart plus un quart plus encore un quart est égal à la bande unité </a:t>
            </a:r>
            <a:r>
              <a:rPr lang="fr-FR" i="0" baseline="0" dirty="0">
                <a:latin typeface="Calibri" panose="020F0502020204030204" pitchFamily="34" charset="0"/>
              </a:rPr>
              <a:t>(borner chaque fraction avec vos mains en l’énonçant ainsi que la bande unité). </a:t>
            </a:r>
            <a:r>
              <a:rPr lang="fr-FR" i="1" baseline="0" dirty="0">
                <a:latin typeface="Calibri" panose="020F0502020204030204" pitchFamily="34" charset="0"/>
              </a:rPr>
              <a:t>C’est quatre fois un quart</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1832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Même démarche avec une nouvelle bande et un partage en 8.</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2604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À</a:t>
            </a:r>
            <a:r>
              <a:rPr lang="fr-FR" i="1" baseline="0" dirty="0">
                <a:latin typeface="Calibri" panose="020F0502020204030204" pitchFamily="34" charset="0"/>
              </a:rPr>
              <a:t> quelle fraction de l’unité correspond la partie grisée ?</a:t>
            </a:r>
            <a:r>
              <a:rPr lang="fr-FR" i="0" baseline="0" dirty="0">
                <a:latin typeface="Calibri" panose="020F0502020204030204" pitchFamily="34" charset="0"/>
              </a:rPr>
              <a:t> </a:t>
            </a:r>
            <a:r>
              <a:rPr lang="fr-FR" i="1" baseline="0" dirty="0">
                <a:latin typeface="Calibri" panose="020F0502020204030204" pitchFamily="34" charset="0"/>
              </a:rPr>
              <a:t>Écrivez votre proposition sur l’ardoise.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Même démarche, introduire le vocabulaire « huitièmes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Combien de huitième y </a:t>
            </a:r>
            <a:r>
              <a:rPr lang="fr-FR" i="1" dirty="0" err="1">
                <a:latin typeface="Calibri" panose="020F0502020204030204" pitchFamily="34" charset="0"/>
              </a:rPr>
              <a:t>a-t-il</a:t>
            </a:r>
            <a:r>
              <a:rPr lang="fr-FR" i="1" dirty="0">
                <a:latin typeface="Calibri" panose="020F0502020204030204" pitchFamily="34" charset="0"/>
              </a:rPr>
              <a:t> dans une unité ? </a:t>
            </a:r>
            <a:r>
              <a:rPr lang="fr-FR" dirty="0">
                <a:latin typeface="Calibri" panose="020F0502020204030204" pitchFamily="34" charset="0"/>
              </a:rPr>
              <a:t>→ </a:t>
            </a:r>
            <a:r>
              <a:rPr lang="fr-FR" i="1" dirty="0">
                <a:latin typeface="Calibri" panose="020F0502020204030204" pitchFamily="34" charset="0"/>
              </a:rPr>
              <a:t>il y en a 8 </a:t>
            </a:r>
            <a:r>
              <a:rPr lang="fr-FR" dirty="0">
                <a:latin typeface="Calibri" panose="020F0502020204030204" pitchFamily="34" charset="0"/>
              </a:rPr>
              <a:t>(les pointer un à un en énonçant « </a:t>
            </a:r>
            <a:r>
              <a:rPr lang="fr-FR" i="1" dirty="0">
                <a:latin typeface="Calibri" panose="020F0502020204030204" pitchFamily="34" charset="0"/>
              </a:rPr>
              <a:t>un huitième + un huitième + une huitième…. = 8 huitièmes en tout </a:t>
            </a:r>
            <a:r>
              <a:rPr lang="fr-FR" i="0" dirty="0">
                <a:latin typeface="Calibri" panose="020F0502020204030204" pitchFamily="34" charset="0"/>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alibri" panose="020F0502020204030204" pitchFamily="34" charset="0"/>
              </a:rPr>
              <a:t>Verbaliser</a:t>
            </a:r>
            <a:r>
              <a:rPr lang="fr-FR" i="0" baseline="0" dirty="0">
                <a:latin typeface="Calibri" panose="020F0502020204030204" pitchFamily="34" charset="0"/>
              </a:rPr>
              <a:t> que cela représente également huit fois un huitième.</a:t>
            </a:r>
            <a:endParaRPr lang="fr-FR" i="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5797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La bande </a:t>
            </a:r>
            <a:r>
              <a:rPr lang="fr-FR" i="1" baseline="0" dirty="0">
                <a:latin typeface="Calibri" panose="020F0502020204030204" pitchFamily="34" charset="0"/>
              </a:rPr>
              <a:t>est l’unité, donc elle vaut 1 </a:t>
            </a:r>
            <a:r>
              <a:rPr lang="fr-FR" baseline="0" dirty="0">
                <a:latin typeface="Calibri" panose="020F0502020204030204" pitchFamily="34" charset="0"/>
              </a:rPr>
              <a:t>(le pointer). </a:t>
            </a:r>
            <a:r>
              <a:rPr lang="fr-FR" i="1" baseline="0" dirty="0">
                <a:latin typeface="Calibri" panose="020F0502020204030204" pitchFamily="34" charset="0"/>
              </a:rPr>
              <a:t>L’unité </a:t>
            </a:r>
            <a:r>
              <a:rPr lang="fr-FR" i="1" u="none" baseline="0" dirty="0">
                <a:latin typeface="Calibri" panose="020F0502020204030204" pitchFamily="34" charset="0"/>
              </a:rPr>
              <a:t>est matérialisée par les traits roses épais </a:t>
            </a:r>
            <a:r>
              <a:rPr lang="fr-FR" u="none" baseline="0" dirty="0">
                <a:latin typeface="Calibri" panose="020F0502020204030204" pitchFamily="34" charset="0"/>
              </a:rPr>
              <a:t>(suivre le contour de chaque bande unité), </a:t>
            </a:r>
            <a:r>
              <a:rPr lang="fr-FR" i="1" u="none" baseline="0" dirty="0">
                <a:latin typeface="Calibri" panose="020F0502020204030204" pitchFamily="34" charset="0"/>
              </a:rPr>
              <a:t>vous retrouverez ça dans le fichier.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C’est toujours la même bande unité que je vous ai distribuée mais on l’a partagée équitablement de différentes manières. On aurait pu la partager encore de bien d’autres manières, une fraction permet de partager équitablement une unité en autant de fois qu’on le désire.</a:t>
            </a:r>
            <a:endParaRPr lang="fr-FR" i="1"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Pointer la bande partagée en demi et demander : </a:t>
            </a:r>
            <a:r>
              <a:rPr lang="fr-FR" i="1" dirty="0">
                <a:latin typeface="Calibri" panose="020F0502020204030204" pitchFamily="34" charset="0"/>
              </a:rPr>
              <a:t>en combien de parts égales cette bande a été partagée ? </a:t>
            </a:r>
            <a:r>
              <a:rPr lang="fr-FR" dirty="0">
                <a:latin typeface="Calibri" panose="020F0502020204030204" pitchFamily="34" charset="0"/>
              </a:rPr>
              <a:t>→ </a:t>
            </a:r>
            <a:r>
              <a:rPr lang="fr-FR" i="1" dirty="0">
                <a:latin typeface="Calibri" panose="020F0502020204030204" pitchFamily="34" charset="0"/>
              </a:rPr>
              <a:t>en 2</a:t>
            </a:r>
            <a:r>
              <a:rPr lang="fr-FR" dirty="0">
                <a:latin typeface="Calibri" panose="020F0502020204030204" pitchFamily="34" charset="0"/>
              </a:rPr>
              <a:t>. Expliciter que c’est pour cela qu’il y a un 2 au dénominateur (en dessous de la barre de fraction). </a:t>
            </a:r>
            <a:r>
              <a:rPr lang="fr-FR" baseline="0" dirty="0">
                <a:latin typeface="Calibri" panose="020F0502020204030204" pitchFamily="34" charset="0"/>
              </a:rPr>
              <a:t>Pointer c</a:t>
            </a:r>
            <a:r>
              <a:rPr lang="fr-FR" dirty="0">
                <a:latin typeface="Calibri" panose="020F0502020204030204" pitchFamily="34" charset="0"/>
              </a:rPr>
              <a:t>ette fraction </a:t>
            </a:r>
            <a:r>
              <a:rPr lang="fr-FR" baseline="0" dirty="0">
                <a:latin typeface="Calibri" panose="020F0502020204030204" pitchFamily="34" charset="0"/>
              </a:rPr>
              <a:t>et demander aux élèves de la lire. </a:t>
            </a:r>
            <a:r>
              <a:rPr lang="fr-FR" dirty="0">
                <a:latin typeface="Calibri" panose="020F0502020204030204" pitchFamily="34" charset="0"/>
              </a:rPr>
              <a:t>→ </a:t>
            </a:r>
            <a:r>
              <a:rPr lang="fr-FR" i="1" dirty="0">
                <a:latin typeface="Calibri" panose="020F0502020204030204" pitchFamily="34" charset="0"/>
              </a:rPr>
              <a:t>un demi</a:t>
            </a:r>
            <a:r>
              <a:rPr lang="fr-FR" dirty="0">
                <a:latin typeface="Calibri" panose="020F0502020204030204" pitchFamily="34" charset="0"/>
              </a:rPr>
              <a: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Même démarche avec la bande partagée en quarts et en huitièmes.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Faire remarquer qu’un demi est plus petit que 1, qu’un quart est plus petit qu’un demi et qu’un huitième est plus petit qu’un quart.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u="none" baseline="0"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4819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Une fraction va s’afficher, vous allez devoir colorier la partie de la figure qui correspond à cette fraction. Rappelez-vous, </a:t>
            </a:r>
            <a:r>
              <a:rPr lang="fr-FR" b="1" i="1" u="none" baseline="0" dirty="0">
                <a:latin typeface="Calibri" panose="020F0502020204030204" pitchFamily="34" charset="0"/>
              </a:rPr>
              <a:t>le nombre au dénominateur, en dessous de la barre de fraction, indique en combien de parts égales on partage l’unité. Au numérateur, au-dessus de la barre de fraction, le nombre indique combien de parts on prend.</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1761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0" i="1" u="none" baseline="0" dirty="0">
                <a:latin typeface="Calibri" panose="020F0502020204030204" pitchFamily="34" charset="0"/>
              </a:rPr>
              <a:t>Nous allons faire le premier ensemble.</a:t>
            </a:r>
          </a:p>
          <a:p>
            <a:pPr marL="0"/>
            <a:r>
              <a:rPr lang="fr-FR" b="0" i="1" u="none" baseline="0" dirty="0">
                <a:latin typeface="Calibri" panose="020F0502020204030204" pitchFamily="34" charset="0"/>
              </a:rPr>
              <a:t>Qui peut lire la fraction demandée ? </a:t>
            </a:r>
            <a:r>
              <a:rPr lang="fr-FR" b="0" i="0" u="none" baseline="0" dirty="0">
                <a:latin typeface="Calibri" panose="020F0502020204030204" pitchFamily="34" charset="0"/>
              </a:rPr>
              <a:t>→ deux quarts. </a:t>
            </a:r>
          </a:p>
          <a:p>
            <a:pPr marL="0"/>
            <a:r>
              <a:rPr lang="fr-FR" b="0" i="1" u="none" baseline="0" dirty="0">
                <a:latin typeface="Calibri" panose="020F0502020204030204" pitchFamily="34" charset="0"/>
              </a:rPr>
              <a:t>Que signifie cette fraction ? </a:t>
            </a:r>
            <a:r>
              <a:rPr lang="fr-FR" b="0" i="0" u="none" baseline="0" dirty="0">
                <a:latin typeface="Calibri" panose="020F0502020204030204" pitchFamily="34" charset="0"/>
              </a:rPr>
              <a:t>→ </a:t>
            </a:r>
            <a:r>
              <a:rPr lang="fr-FR" b="0" i="1" u="none" baseline="0" dirty="0">
                <a:latin typeface="Calibri" panose="020F0502020204030204" pitchFamily="34" charset="0"/>
              </a:rPr>
              <a:t>le disque représente 1 unité </a:t>
            </a:r>
            <a:r>
              <a:rPr lang="fr-FR" b="0" i="0" u="none" baseline="0" dirty="0">
                <a:latin typeface="Calibri" panose="020F0502020204030204" pitchFamily="34" charset="0"/>
              </a:rPr>
              <a:t>(suivre du doigt le contour rose), </a:t>
            </a:r>
            <a:r>
              <a:rPr lang="fr-FR" b="0" i="1" u="none" baseline="0" dirty="0">
                <a:latin typeface="Calibri" panose="020F0502020204030204" pitchFamily="34" charset="0"/>
              </a:rPr>
              <a:t>il est partagé en 4 parts égales </a:t>
            </a:r>
            <a:r>
              <a:rPr lang="fr-FR" b="0" i="0" u="none" baseline="0" dirty="0">
                <a:latin typeface="Calibri" panose="020F0502020204030204" pitchFamily="34" charset="0"/>
              </a:rPr>
              <a:t>(les montrer) </a:t>
            </a:r>
            <a:r>
              <a:rPr lang="fr-FR" b="0" i="1" u="none" baseline="0" dirty="0">
                <a:latin typeface="Calibri" panose="020F0502020204030204" pitchFamily="34" charset="0"/>
              </a:rPr>
              <a:t>et il faut </a:t>
            </a:r>
            <a:r>
              <a:rPr lang="fr-FR" i="1" u="none" baseline="0" dirty="0">
                <a:latin typeface="Calibri" panose="020F0502020204030204" pitchFamily="34" charset="0"/>
              </a:rPr>
              <a:t>colorier deux quarts de l’unité.</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Interroger un élève et suivre ses instructions. Faire valider par les autres élèves. </a:t>
            </a:r>
            <a:r>
              <a:rPr lang="fr-FR" i="0" u="none" baseline="0" dirty="0">
                <a:effectLst/>
                <a:latin typeface="Calibri" panose="020F0502020204030204" pitchFamily="34" charset="0"/>
              </a:rPr>
              <a:t>P</a:t>
            </a:r>
            <a:r>
              <a:rPr lang="fr-FR" dirty="0">
                <a:effectLst/>
                <a:latin typeface="Calibri" panose="020F0502020204030204" pitchFamily="34" charset="0"/>
              </a:rPr>
              <a:t>ointer</a:t>
            </a:r>
            <a:r>
              <a:rPr lang="fr-FR" baseline="0" dirty="0">
                <a:effectLst/>
                <a:latin typeface="Calibri" panose="020F0502020204030204" pitchFamily="34" charset="0"/>
              </a:rPr>
              <a:t> que des parties différentes peuvent être coloriées mais que leur nombre est toujours égal à 2, toutes représentent bien deux parts sur le total de 4 parts. </a:t>
            </a:r>
            <a:endParaRPr lang="fr-FR" dirty="0">
              <a:effectLst/>
              <a:latin typeface="Calibri" panose="020F0502020204030204" pitchFamily="34" charset="0"/>
            </a:endParaRPr>
          </a:p>
          <a:p>
            <a:pPr marL="0"/>
            <a:endParaRPr lang="fr-FR" i="0" u="sng" baseline="0"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7743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Distribuer la fiche photocopiable n° 20. Lire et expliciter la consigne. </a:t>
            </a:r>
            <a:r>
              <a:rPr lang="fr-FR" b="0" i="1" u="none" strike="noStrike" cap="none" dirty="0">
                <a:solidFill>
                  <a:schemeClr val="dk1"/>
                </a:solidFill>
                <a:effectLst/>
                <a:latin typeface="Calibri" panose="020F0502020204030204" pitchFamily="34" charset="0"/>
                <a:ea typeface="Calibri"/>
                <a:cs typeface="Calibri"/>
                <a:sym typeface="Calibri"/>
              </a:rPr>
              <a:t>Maintenant,</a:t>
            </a:r>
            <a:r>
              <a:rPr lang="fr-FR" b="0" i="1" u="none" strike="noStrike" cap="none" baseline="0" dirty="0">
                <a:solidFill>
                  <a:schemeClr val="dk1"/>
                </a:solidFill>
                <a:effectLst/>
                <a:latin typeface="Calibri" panose="020F0502020204030204" pitchFamily="34" charset="0"/>
                <a:ea typeface="Calibri"/>
                <a:cs typeface="Calibri"/>
                <a:sym typeface="Calibri"/>
              </a:rPr>
              <a:t> c’est à vous de colorier la partie de chaque figure qui correspond aux fractions données. </a:t>
            </a:r>
            <a:endParaRPr lang="fr-FR" b="0" i="0" u="none" strike="noStrike" cap="none" dirty="0">
              <a:solidFill>
                <a:schemeClr val="dk1"/>
              </a:solidFill>
              <a:effectLst/>
              <a:latin typeface="Calibri" panose="020F0502020204030204" pitchFamily="34" charset="0"/>
              <a:ea typeface="Calibri"/>
              <a:cs typeface="Calibri"/>
              <a:sym typeface="Calibri"/>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Laisser</a:t>
            </a:r>
            <a:r>
              <a:rPr lang="fr-FR" b="0" i="0" u="none" strike="noStrike" cap="none" baseline="0" dirty="0">
                <a:solidFill>
                  <a:schemeClr val="dk1"/>
                </a:solidFill>
                <a:effectLst/>
                <a:latin typeface="Calibri" panose="020F0502020204030204" pitchFamily="34" charset="0"/>
                <a:ea typeface="Calibri"/>
                <a:cs typeface="Calibri"/>
                <a:sym typeface="Calibri"/>
              </a:rPr>
              <a:t> un temps de travail individuel, puis interroger un élève par item en lui demandant de justifier. Faire valider par d’autres élèves et enfin corriger au tableau.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baseline="0" dirty="0">
                <a:solidFill>
                  <a:schemeClr val="dk1"/>
                </a:solidFill>
                <a:effectLst/>
                <a:latin typeface="Calibri" panose="020F0502020204030204" pitchFamily="34" charset="0"/>
                <a:ea typeface="Calibri"/>
                <a:cs typeface="Calibri"/>
                <a:sym typeface="Calibri"/>
              </a:rPr>
              <a:t>T</a:t>
            </a:r>
            <a:r>
              <a:rPr lang="fr-FR" dirty="0">
                <a:effectLst/>
                <a:latin typeface="Calibri" panose="020F0502020204030204" pitchFamily="34" charset="0"/>
              </a:rPr>
              <a:t>raiter plusieurs réponses correctes pour chaque item en pointant les éléments communs des réponses : le nombre de parts coloriées.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baseline="0" dirty="0">
                <a:solidFill>
                  <a:schemeClr val="dk1"/>
                </a:solidFill>
                <a:effectLst/>
                <a:latin typeface="Calibri" panose="020F0502020204030204" pitchFamily="34" charset="0"/>
                <a:ea typeface="Calibri"/>
                <a:cs typeface="Calibri"/>
                <a:sym typeface="Calibri"/>
              </a:rPr>
              <a:t>Après la correction, faire relire les fractions à voix haute par plusieurs élèves.</a:t>
            </a:r>
            <a:endParaRPr lang="fr-FR" b="0" i="0" u="none" strike="noStrike" cap="none" baseline="0" dirty="0">
              <a:solidFill>
                <a:schemeClr val="dk1"/>
              </a:solidFill>
              <a:effectLst/>
              <a:latin typeface="Calibri" panose="020F0502020204030204" pitchFamily="34" charset="0"/>
              <a:ea typeface="Calibri"/>
              <a:cs typeface="Calibri"/>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7166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7610C-7313-C1DE-5FFA-BB967B873D6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6E7FC69-7D92-5055-6F95-E60E9C7394A1}"/>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C29D5F0-E72E-EEC3-A993-015A30B7A6A4}"/>
              </a:ext>
            </a:extLst>
          </p:cNvPr>
          <p:cNvSpPr>
            <a:spLocks noGrp="1"/>
          </p:cNvSpPr>
          <p:nvPr>
            <p:ph type="body" idx="1"/>
          </p:nvPr>
        </p:nvSpPr>
        <p:spPr/>
        <p:txBody>
          <a:bodyPr/>
          <a:lstStyle/>
          <a:p>
            <a:pPr marL="0"/>
            <a:r>
              <a:rPr lang="fr-FR" i="1" u="none" baseline="0">
                <a:latin typeface="Calibri" panose="020F0502020204030204" pitchFamily="34" charset="0"/>
              </a:rPr>
              <a:t>Vous allez désormais faire l’inverse. Je vais afficher une unité partagée équitablement, et dont une partie a été coloriée en gris.</a:t>
            </a:r>
          </a:p>
          <a:p>
            <a:pPr marL="0"/>
            <a:r>
              <a:rPr lang="fr-FR" i="1" u="none" baseline="0">
                <a:latin typeface="Calibri" panose="020F0502020204030204" pitchFamily="34" charset="0"/>
              </a:rPr>
              <a:t>Vous devrez écrire sur vos ardoises la fraction qui correspond à cette partie grisée.</a:t>
            </a:r>
          </a:p>
        </p:txBody>
      </p:sp>
      <p:sp>
        <p:nvSpPr>
          <p:cNvPr id="4" name="Espace réservé du numéro de diapositive 3">
            <a:extLst>
              <a:ext uri="{FF2B5EF4-FFF2-40B4-BE49-F238E27FC236}">
                <a16:creationId xmlns:a16="http://schemas.microsoft.com/office/drawing/2014/main" id="{8C55F0D1-A6CD-56ED-5E13-F6D9D52E78BC}"/>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5477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u="none" baseline="0" dirty="0">
                <a:latin typeface="Calibri" panose="020F0502020204030204" pitchFamily="34" charset="0"/>
              </a:rPr>
              <a:t>Identifier explicitement l’unité, en suivre le contour avec le doigt.</a:t>
            </a:r>
          </a:p>
          <a:p>
            <a:pPr marL="0"/>
            <a:r>
              <a:rPr lang="fr-FR" i="1" baseline="0" dirty="0">
                <a:latin typeface="Calibri" panose="020F0502020204030204" pitchFamily="34" charset="0"/>
              </a:rPr>
              <a:t>Écrivez la fraction qui correspond à la partie grisée. </a:t>
            </a:r>
            <a:r>
              <a:rPr lang="fr-FR" i="0" baseline="0" dirty="0">
                <a:latin typeface="Calibri" panose="020F0502020204030204" pitchFamily="34" charset="0"/>
              </a:rPr>
              <a:t>Repérer les propositions, puis interroger un ou plusieurs élèves en leur demandant de justifier. Corriger sur les pointillés.</a:t>
            </a:r>
          </a:p>
          <a:p>
            <a:pPr marL="0"/>
            <a:r>
              <a:rPr lang="fr-FR" b="1" i="0" u="none" baseline="0" dirty="0">
                <a:latin typeface="Calibri" panose="020F0502020204030204" pitchFamily="34" charset="0"/>
              </a:rPr>
              <a:t>Réponse attendue </a:t>
            </a:r>
            <a:r>
              <a:rPr lang="fr-FR" i="0" u="none" baseline="0" dirty="0">
                <a:latin typeface="Calibri" panose="020F0502020204030204" pitchFamily="34" charset="0"/>
              </a:rPr>
              <a:t>: 2/8.</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49626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EA20B-D233-5C8C-7FFF-A77CDE49C18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628AEC-7915-B6D7-A2F7-840E71A14874}"/>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9DFD72AC-9BD8-ED08-5CD9-684C564BB513}"/>
              </a:ext>
            </a:extLst>
          </p:cNvPr>
          <p:cNvSpPr>
            <a:spLocks noGrp="1"/>
          </p:cNvSpPr>
          <p:nvPr>
            <p:ph type="body" idx="1"/>
          </p:nvPr>
        </p:nvSpPr>
        <p:spPr/>
        <p:txBody>
          <a:bodyPr/>
          <a:lstStyle/>
          <a:p>
            <a:pPr marL="0"/>
            <a:r>
              <a:rPr lang="fr-FR" i="0" u="none" baseline="0" dirty="0">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latin typeface="Calibri" panose="020F0502020204030204" pitchFamily="34" charset="0"/>
              </a:rPr>
              <a:t>Réponse attendue </a:t>
            </a:r>
            <a:r>
              <a:rPr lang="fr-FR" i="0" u="none" baseline="0" dirty="0">
                <a:latin typeface="Calibri" panose="020F0502020204030204" pitchFamily="34" charset="0"/>
              </a:rPr>
              <a:t>: 4/6.</a:t>
            </a:r>
          </a:p>
        </p:txBody>
      </p:sp>
      <p:sp>
        <p:nvSpPr>
          <p:cNvPr id="4" name="Espace réservé du numéro de diapositive 3">
            <a:extLst>
              <a:ext uri="{FF2B5EF4-FFF2-40B4-BE49-F238E27FC236}">
                <a16:creationId xmlns:a16="http://schemas.microsoft.com/office/drawing/2014/main" id="{F00787CC-080D-5010-85B6-FA21869B3F1F}"/>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614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B6F5B-7DE9-0629-62B8-3F58C69600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113D971-75C7-408D-472C-7C0F5962A51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790B17BD-4B9F-229B-9F5E-A07CE33F7040}"/>
              </a:ext>
            </a:extLst>
          </p:cNvPr>
          <p:cNvSpPr>
            <a:spLocks noGrp="1"/>
          </p:cNvSpPr>
          <p:nvPr>
            <p:ph type="body" idx="1"/>
          </p:nvPr>
        </p:nvSpPr>
        <p:spPr/>
        <p:txBody>
          <a:bodyPr/>
          <a:lstStyle/>
          <a:p>
            <a:pPr marL="0"/>
            <a:r>
              <a:rPr lang="fr-FR" i="1" u="none" baseline="0" dirty="0">
                <a:latin typeface="Calibri" panose="020F0502020204030204" pitchFamily="34" charset="0"/>
              </a:rPr>
              <a:t>En </a:t>
            </a:r>
            <a:r>
              <a:rPr lang="fr-FR" i="1" dirty="0">
                <a:latin typeface="Calibri" panose="020F0502020204030204" pitchFamily="34" charset="0"/>
              </a:rPr>
              <a:t>mathématiques</a:t>
            </a:r>
            <a:r>
              <a:rPr lang="fr-FR" i="1" u="none" baseline="0" dirty="0">
                <a:latin typeface="Calibri" panose="020F0502020204030204" pitchFamily="34" charset="0"/>
              </a:rPr>
              <a:t>, on appelle ça 1 unité.</a:t>
            </a:r>
          </a:p>
          <a:p>
            <a:pPr marL="0"/>
            <a:r>
              <a:rPr lang="fr-FR" i="1" u="none" baseline="0" dirty="0">
                <a:latin typeface="Calibri" panose="020F0502020204030204" pitchFamily="34" charset="0"/>
              </a:rPr>
              <a:t>C’est « 1 » de ce qu’on est en train de compter. Il y a un gâteau, le gâteau représente 1 unité. Il y a une pizza, la pizza représente 1 unité.</a:t>
            </a:r>
          </a:p>
          <a:p>
            <a:pPr marL="0"/>
            <a:r>
              <a:rPr lang="fr-FR" i="1" u="none" baseline="0" dirty="0">
                <a:latin typeface="Calibri" panose="020F0502020204030204" pitchFamily="34" charset="0"/>
              </a:rPr>
              <a:t>On voit que l’unité peut prendre </a:t>
            </a:r>
            <a:r>
              <a:rPr lang="fr-FR" i="1" dirty="0">
                <a:latin typeface="Calibri" panose="020F0502020204030204" pitchFamily="34" charset="0"/>
              </a:rPr>
              <a:t>différentes</a:t>
            </a:r>
            <a:r>
              <a:rPr lang="fr-FR" i="1" u="none" baseline="0" dirty="0">
                <a:latin typeface="Calibri" panose="020F0502020204030204" pitchFamily="34" charset="0"/>
              </a:rPr>
              <a:t> </a:t>
            </a:r>
            <a:r>
              <a:rPr lang="fr-FR" i="1" dirty="0">
                <a:latin typeface="Calibri" panose="020F0502020204030204" pitchFamily="34" charset="0"/>
              </a:rPr>
              <a:t>formes</a:t>
            </a:r>
            <a:r>
              <a:rPr lang="fr-FR" i="1" u="none" baseline="0" dirty="0">
                <a:latin typeface="Calibri" panose="020F0502020204030204" pitchFamily="34" charset="0"/>
              </a:rPr>
              <a:t> : 1 bâtonnet, 1 cube, 1 gâteau, 1 pizza, etc.</a:t>
            </a:r>
          </a:p>
        </p:txBody>
      </p:sp>
      <p:sp>
        <p:nvSpPr>
          <p:cNvPr id="4" name="Espace réservé du numéro de diapositive 3">
            <a:extLst>
              <a:ext uri="{FF2B5EF4-FFF2-40B4-BE49-F238E27FC236}">
                <a16:creationId xmlns:a16="http://schemas.microsoft.com/office/drawing/2014/main" id="{8B9F6EAB-6F17-8C8B-5183-C8E5717C3B2B}"/>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18011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a:latin typeface="Calibri" panose="020F0502020204030204" pitchFamily="34" charset="0"/>
              </a:rPr>
              <a:t>Réponse attendue </a:t>
            </a:r>
            <a:r>
              <a:rPr lang="fr-FR" i="0" u="none" baseline="0">
                <a:latin typeface="Calibri" panose="020F0502020204030204" pitchFamily="34" charset="0"/>
              </a:rPr>
              <a:t>: 5/10.</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0388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a:latin typeface="Calibri" panose="020F0502020204030204" pitchFamily="34" charset="0"/>
              </a:rPr>
              <a:t>Réponse attendue </a:t>
            </a:r>
            <a:r>
              <a:rPr lang="fr-FR" i="0" u="none" baseline="0">
                <a:latin typeface="Calibri" panose="020F0502020204030204" pitchFamily="34" charset="0"/>
              </a:rPr>
              <a:t>: 2/4.</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3887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43612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u="none"/>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72885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endParaRPr lang="fr-FR" dirty="0"/>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094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Qu’a-t-on fait ?</a:t>
            </a:r>
            <a:r>
              <a:rPr lang="fr-FR" u="none" baseline="0" dirty="0">
                <a:latin typeface="Calibri" panose="020F0502020204030204" pitchFamily="34" charset="0"/>
              </a:rPr>
              <a:t> Laisser les élèves s’exprimer. Faire verbaliser que c’est le même gâteau, qu’on le voit entier, puis partagé en deux parts égales, puis en quatre parts égales.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2</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 gâteau en 2, c’est-à-dire que les 2</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le gâteau de gauche).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4</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 gâteau en 4, c’est-à-dire que les 4</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le gâteau de droite). </a:t>
            </a:r>
          </a:p>
          <a:p>
            <a:pPr marL="0"/>
            <a:r>
              <a:rPr lang="fr-FR" u="none" baseline="0" dirty="0">
                <a:latin typeface="Calibri" panose="020F0502020204030204" pitchFamily="34" charset="0"/>
              </a:rPr>
              <a:t>Expliquer : </a:t>
            </a:r>
            <a:r>
              <a:rPr lang="fr-FR" i="1" u="none" baseline="0" dirty="0">
                <a:latin typeface="Calibri" panose="020F0502020204030204" pitchFamily="34" charset="0"/>
              </a:rPr>
              <a:t>on pourrait partager ce gâteau de bien d’autres manières, </a:t>
            </a:r>
            <a:r>
              <a:rPr lang="fr-FR" b="1" i="1" u="none" baseline="0" dirty="0">
                <a:latin typeface="Calibri" panose="020F0502020204030204" pitchFamily="34" charset="0"/>
              </a:rPr>
              <a:t>une fraction permet de partager équitablement une unité en autant de parts que l’on veut</a:t>
            </a:r>
            <a:r>
              <a:rPr lang="fr-FR" i="1" u="none" baseline="0" dirty="0">
                <a:latin typeface="Calibri" panose="020F0502020204030204" pitchFamily="34" charset="0"/>
              </a:rPr>
              <a:t>.</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2436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Pour repérer facilement l’unité, nous repassons son contour en rose. </a:t>
            </a:r>
            <a:endParaRPr lang="fr-FR"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5948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On enlève les images, on obtient des rectangles qui sont donc des unités. On les appelle </a:t>
            </a:r>
            <a:r>
              <a:rPr lang="fr-FR" b="1" i="1" u="none" baseline="0" dirty="0">
                <a:latin typeface="Calibri" panose="020F0502020204030204" pitchFamily="34" charset="0"/>
              </a:rPr>
              <a:t>des rectangles unités</a:t>
            </a:r>
            <a:r>
              <a:rPr lang="fr-FR" i="1" u="none" baseline="0" dirty="0">
                <a:latin typeface="Calibri" panose="020F0502020204030204" pitchFamily="34" charset="0"/>
              </a:rPr>
              <a:t>. Nous les utiliserons cette année pour travailler les fractions.</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Faire le lien avec le partage des gâteaux : </a:t>
            </a:r>
            <a:r>
              <a:rPr lang="fr-FR" i="1" u="none" baseline="0" dirty="0">
                <a:latin typeface="Calibri" panose="020F0502020204030204" pitchFamily="34" charset="0"/>
              </a:rPr>
              <a:t>on a bien une unité partagée en deux parts égales et la même unité partagée en quatre parts égales</a:t>
            </a:r>
            <a:r>
              <a:rPr lang="fr-FR" i="0" u="none" baseline="0" dirty="0">
                <a:latin typeface="Calibri" panose="020F0502020204030204" pitchFamily="34" charset="0"/>
              </a:rPr>
              <a:t>.</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5667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C1096-2559-796C-0871-0D46967E58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5924803-FA5F-59CE-AE20-CFF7C79834EB}"/>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858A6D4E-15BE-589F-ACEF-A21924BF6854}"/>
              </a:ext>
            </a:extLst>
          </p:cNvPr>
          <p:cNvSpPr>
            <a:spLocks noGrp="1"/>
          </p:cNvSpPr>
          <p:nvPr>
            <p:ph type="body" idx="1"/>
          </p:nvPr>
        </p:nvSpPr>
        <p:spPr/>
        <p:txBody>
          <a:bodyPr/>
          <a:lstStyle/>
          <a:p>
            <a:pPr marL="0"/>
            <a:r>
              <a:rPr lang="fr-FR" u="none" baseline="0" dirty="0">
                <a:latin typeface="Calibri" panose="020F0502020204030204" pitchFamily="34" charset="0"/>
              </a:rPr>
              <a:t>Même démarche avec la pizza.</a:t>
            </a:r>
          </a:p>
          <a:p>
            <a:pPr marL="0"/>
            <a:r>
              <a:rPr lang="fr-FR" i="1" u="none" baseline="0" dirty="0">
                <a:latin typeface="Calibri" panose="020F0502020204030204" pitchFamily="34" charset="0"/>
              </a:rPr>
              <a:t>Qu’a-t-on fait ?</a:t>
            </a:r>
            <a:r>
              <a:rPr lang="fr-FR" u="none" baseline="0" dirty="0">
                <a:latin typeface="Calibri" panose="020F0502020204030204" pitchFamily="34" charset="0"/>
              </a:rPr>
              <a:t> Laisser les élèves s’exprimer. Faire verbaliser que c’est la même pizza, qu’on la voit entière, puis partagée en deux parts égales, puis en huit parts égales.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2</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cette pizza en 2, c’est-à-dire que les 2</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la pizza de gauche).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8</a:t>
            </a:r>
            <a:r>
              <a:rPr lang="fr-FR" i="1" u="none" baseline="0" dirty="0">
                <a:latin typeface="Calibri" panose="020F0502020204030204" pitchFamily="34" charset="0"/>
              </a:rPr>
              <a:t> </a:t>
            </a:r>
            <a:r>
              <a:rPr lang="fr-FR" i="1" dirty="0">
                <a:latin typeface="Calibri" panose="020F0502020204030204" pitchFamily="34" charset="0"/>
              </a:rPr>
              <a:t>personnes, nous pouvons partager équitablement cette pizza en 8, c’est-à-dire que les 8</a:t>
            </a:r>
            <a:r>
              <a:rPr lang="fr-FR" i="1" u="none" baseline="0" dirty="0">
                <a:latin typeface="Calibri" panose="020F0502020204030204" pitchFamily="34" charset="0"/>
              </a:rPr>
              <a:t> </a:t>
            </a:r>
            <a:r>
              <a:rPr lang="fr-FR" i="1" dirty="0">
                <a:latin typeface="Calibri" panose="020F0502020204030204" pitchFamily="34" charset="0"/>
              </a:rPr>
              <a:t>parts sont égales </a:t>
            </a:r>
            <a:r>
              <a:rPr lang="fr-FR" dirty="0">
                <a:latin typeface="Calibri" panose="020F0502020204030204" pitchFamily="34" charset="0"/>
              </a:rPr>
              <a:t>(pointer la pizza de droite).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On pourrait bien sûr partager </a:t>
            </a:r>
            <a:r>
              <a:rPr lang="fr-FR" i="1" dirty="0">
                <a:latin typeface="Calibri" panose="020F0502020204030204" pitchFamily="34" charset="0"/>
              </a:rPr>
              <a:t>cette pizza </a:t>
            </a:r>
            <a:r>
              <a:rPr lang="fr-FR" i="1" u="none" baseline="0" dirty="0">
                <a:latin typeface="Calibri" panose="020F0502020204030204" pitchFamily="34" charset="0"/>
              </a:rPr>
              <a:t>de plusieurs autres manières.</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D9A65661-7B00-BF79-C77A-957D119FF278}"/>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0510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Comme pour les gâteaux, on repasse en rose le contour des pizzas pour repérer facilement l’unité.</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3148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Si on supprime les pizzas, on obtient alors une unité en forme de disque que nous utiliserons également cette année pour travailler les fractions</a:t>
            </a:r>
            <a:r>
              <a:rPr lang="fr-FR" i="0" u="none" baseline="0" dirty="0">
                <a:latin typeface="Calibri" panose="020F0502020204030204" pitchFamily="34" charset="0"/>
              </a:rPr>
              <a:t>. </a:t>
            </a:r>
          </a:p>
          <a:p>
            <a:pPr marL="0"/>
            <a:r>
              <a:rPr lang="fr-FR" i="1" u="none" baseline="0" dirty="0">
                <a:latin typeface="Calibri" panose="020F0502020204030204" pitchFamily="34" charset="0"/>
              </a:rPr>
              <a:t>Chaque disque représente ici 1 unité. </a:t>
            </a:r>
          </a:p>
          <a:p>
            <a:pPr marL="0"/>
            <a:r>
              <a:rPr lang="fr-FR" i="0" u="none" baseline="0" dirty="0">
                <a:latin typeface="Calibri" panose="020F0502020204030204" pitchFamily="34" charset="0"/>
              </a:rPr>
              <a:t>Faire le lien avec le partage des pizzas : </a:t>
            </a:r>
            <a:r>
              <a:rPr lang="fr-FR" i="1" u="none" baseline="0" dirty="0">
                <a:latin typeface="Calibri" panose="020F0502020204030204" pitchFamily="34" charset="0"/>
              </a:rPr>
              <a:t>on a bien une unité partagée en deux parts égales </a:t>
            </a:r>
            <a:r>
              <a:rPr lang="fr-FR" i="0" u="none" baseline="0" dirty="0">
                <a:latin typeface="Calibri" panose="020F0502020204030204" pitchFamily="34" charset="0"/>
              </a:rPr>
              <a:t>(la montrer) </a:t>
            </a:r>
            <a:r>
              <a:rPr lang="fr-FR" i="1" u="none" baseline="0" dirty="0">
                <a:latin typeface="Calibri" panose="020F0502020204030204" pitchFamily="34" charset="0"/>
              </a:rPr>
              <a:t>et la même unité partagée en huit parts égales </a:t>
            </a:r>
            <a:r>
              <a:rPr lang="fr-FR" i="0" u="none" baseline="0" dirty="0">
                <a:latin typeface="Calibri" panose="020F0502020204030204" pitchFamily="34" charset="0"/>
              </a:rPr>
              <a:t>(la montrer).</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37935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DE7B6F9C-5F17-A8CC-E072-8EF7DDC560C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hasCustomPrompt="1"/>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bg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3. Les tables d’addition jusqu’à 10</a:t>
            </a:r>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hasCustomPrompt="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fr-FR"/>
              <a:t>Calcule.</a:t>
            </a:r>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7" name="Image 6">
            <a:extLst>
              <a:ext uri="{FF2B5EF4-FFF2-40B4-BE49-F238E27FC236}">
                <a16:creationId xmlns:a16="http://schemas.microsoft.com/office/drawing/2014/main" id="{A55BA86F-BE0D-CB8E-B504-102F1957DF7F}"/>
              </a:ext>
            </a:extLst>
          </p:cNvPr>
          <p:cNvPicPr preferRelativeResize="0">
            <a:picLocks/>
          </p:cNvPicPr>
          <p:nvPr userDrawn="1"/>
        </p:nvPicPr>
        <p:blipFill>
          <a:blip r:embed="rId3">
            <a:extLst>
              <a:ext uri="{28A0092B-C50C-407E-A947-70E740481C1C}">
                <a14:useLocalDpi xmlns:a14="http://schemas.microsoft.com/office/drawing/2010/main" val="0"/>
              </a:ext>
            </a:extLst>
          </a:blip>
          <a:srcRect/>
          <a:stretch/>
        </p:blipFill>
        <p:spPr>
          <a:xfrm>
            <a:off x="3467840" y="1734532"/>
            <a:ext cx="2131447" cy="1660601"/>
          </a:xfrm>
          <a:prstGeom prst="rect">
            <a:avLst/>
          </a:prstGeom>
          <a:ln>
            <a:noFill/>
          </a:ln>
        </p:spPr>
      </p:pic>
      <p:pic>
        <p:nvPicPr>
          <p:cNvPr id="8" name="Image 7">
            <a:extLst>
              <a:ext uri="{FF2B5EF4-FFF2-40B4-BE49-F238E27FC236}">
                <a16:creationId xmlns:a16="http://schemas.microsoft.com/office/drawing/2014/main" id="{CC5EA09C-7D38-4036-984C-0DAC19512D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84788" y="4580462"/>
            <a:ext cx="1897549" cy="9799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sp>
        <p:nvSpPr>
          <p:cNvPr id="47" name="Google Shape;47;p3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Exercice des champions</a:t>
            </a:r>
            <a:endParaRPr/>
          </a:p>
        </p:txBody>
      </p:sp>
      <p:pic>
        <p:nvPicPr>
          <p:cNvPr id="4" name="Image 3" descr="Une image contenant symbole, Graphique, logo, cercle&#10;&#10;Le contenu généré par l’IA peut être incorrect.">
            <a:extLst>
              <a:ext uri="{FF2B5EF4-FFF2-40B4-BE49-F238E27FC236}">
                <a16:creationId xmlns:a16="http://schemas.microsoft.com/office/drawing/2014/main" id="{315242CD-C3E8-A1D9-9C0E-158162E6857B}"/>
              </a:ext>
            </a:extLst>
          </p:cNvPr>
          <p:cNvPicPr>
            <a:picLocks noChangeAspect="1"/>
          </p:cNvPicPr>
          <p:nvPr userDrawn="1"/>
        </p:nvPicPr>
        <p:blipFill>
          <a:blip r:embed="rId2"/>
          <a:stretch>
            <a:fillRect/>
          </a:stretch>
        </p:blipFill>
        <p:spPr>
          <a:xfrm>
            <a:off x="8125047" y="30641"/>
            <a:ext cx="1074101" cy="1260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68"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12/08/2025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774091" y="3040905"/>
            <a:ext cx="7772400" cy="776190"/>
          </a:xfrm>
        </p:spPr>
        <p:txBody>
          <a:bodyPr>
            <a:normAutofit fontScale="90000"/>
          </a:bodyPr>
          <a:lstStyle/>
          <a:p>
            <a:pPr lvl="0"/>
            <a:r>
              <a:rPr lang="fr-FR" dirty="0"/>
              <a:t>20. </a:t>
            </a:r>
            <a:r>
              <a:rPr lang="fr-FR" dirty="0">
                <a:effectLst/>
                <a:latin typeface="Verdana" panose="020B0604030504040204" pitchFamily="34" charset="0"/>
                <a:ea typeface="Verdana" panose="020B0604030504040204" pitchFamily="34" charset="0"/>
                <a:cs typeface="Times New Roman" panose="02020603050405020304" pitchFamily="18" charset="0"/>
              </a:rPr>
              <a:t>Interpréter, représenter </a:t>
            </a:r>
            <a:br>
              <a:rPr lang="fr-FR" dirty="0">
                <a:effectLst/>
                <a:latin typeface="Verdana" panose="020B0604030504040204" pitchFamily="34" charset="0"/>
                <a:ea typeface="Verdana" panose="020B0604030504040204" pitchFamily="34" charset="0"/>
                <a:cs typeface="Times New Roman" panose="02020603050405020304" pitchFamily="18" charset="0"/>
              </a:rPr>
            </a:br>
            <a:r>
              <a:rPr lang="fr-FR" dirty="0">
                <a:effectLst/>
                <a:latin typeface="Verdana" panose="020B0604030504040204" pitchFamily="34" charset="0"/>
                <a:ea typeface="Verdana" panose="020B0604030504040204" pitchFamily="34" charset="0"/>
                <a:cs typeface="Times New Roman" panose="02020603050405020304" pitchFamily="18" charset="0"/>
              </a:rPr>
              <a:t>et écrire des fractions</a:t>
            </a:r>
            <a:endParaRPr lang="fr-FR" dirty="0"/>
          </a:p>
        </p:txBody>
      </p:sp>
    </p:spTree>
    <p:extLst>
      <p:ext uri="{BB962C8B-B14F-4D97-AF65-F5344CB8AC3E}">
        <p14:creationId xmlns:p14="http://schemas.microsoft.com/office/powerpoint/2010/main" val="1581485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space réservé du texte 14">
            <a:extLst>
              <a:ext uri="{FF2B5EF4-FFF2-40B4-BE49-F238E27FC236}">
                <a16:creationId xmlns:a16="http://schemas.microsoft.com/office/drawing/2014/main" id="{CF09954E-5598-9B66-3265-95F73E906936}"/>
              </a:ext>
            </a:extLst>
          </p:cNvPr>
          <p:cNvSpPr>
            <a:spLocks noGrp="1"/>
          </p:cNvSpPr>
          <p:nvPr>
            <p:ph type="body" idx="1"/>
          </p:nvPr>
        </p:nvSpPr>
        <p:spPr/>
        <p:txBody>
          <a:bodyPr/>
          <a:lstStyle/>
          <a:p>
            <a:endParaRPr lang="fr-FR"/>
          </a:p>
        </p:txBody>
      </p:sp>
      <p:sp>
        <p:nvSpPr>
          <p:cNvPr id="17" name="Titre 16">
            <a:extLst>
              <a:ext uri="{FF2B5EF4-FFF2-40B4-BE49-F238E27FC236}">
                <a16:creationId xmlns:a16="http://schemas.microsoft.com/office/drawing/2014/main" id="{AA7EDFF2-3F91-39D8-43F1-FCBA140DC474}"/>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072211E2-35EA-B213-C58B-8C8A36444B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66257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5BE1415-1E42-A61E-8B63-323D0668BC47}"/>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7BB3004-D238-F59E-F34C-7DF543A449C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D6691A2-C873-6331-9183-2D3FFED22E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48587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218F8AC-B888-B224-2E47-7FC8AFE443A3}"/>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592933B-9317-8EE1-4A80-7242236CA76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7A6F9C7-4BCE-EE79-DEB4-83BB7A71D42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4271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DA78347-5B78-CC1A-FDAB-DFF7E1429025}"/>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264AF0C6-2EE7-59E0-0B46-CF2B217B1D07}"/>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541FA576-E3DF-1C74-E60C-1407A5959D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41519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574826D5-9032-0059-C685-48C72CEF227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8A74DBA-09C9-EFE1-C4D2-F44B90598F7B}"/>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F34B357-88F5-76CB-0658-5534D348989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4327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EAB3198-8054-9DF0-5D6B-94193559FFDB}"/>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53D6B2C-59EE-D2AB-B239-3538782B3F0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755CBD1A-2948-0476-A6A8-CFE93203A8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17399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6AD3348-B480-2142-0BBE-32CC876878AE}"/>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FEFAF586-8B75-2C98-61F9-CA834C44D6F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DD5C0294-3288-DDA3-8ABF-07E340AB7E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848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D3499-224B-1804-013F-00AB251DBB61}"/>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2957D0ED-86ED-D339-21A1-ECAD41CEE751}"/>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F36BCE6F-6A06-7B36-597D-8C94DEC4F3A3}"/>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E337C92C-E38C-500D-1F17-6071C03948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77707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F9A8-BC0C-787C-C7D7-FDEAC330A739}"/>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966BB2E-FDB0-B607-BD29-89F47C10F3F6}"/>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165A09FE-68F6-8E51-D82E-99F419F378E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379F67F-C588-5498-CF29-9D87AA7DA5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335908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4D4F2-E952-566C-1995-DEFE48C1C20C}"/>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61E8235-2E23-7F54-6E95-AE19B7BB7F92}"/>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A0EDC7A5-13DF-F13A-034B-E1347AC30C0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13A41D1-BF40-2FB5-3789-CF0B1AD991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2734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98121-D983-6CF4-5CB9-24823AF9DBB8}"/>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F21AA71F-D6C6-2EED-80E8-38C27E6B354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708213FF-62B0-C568-B52A-219B82B928C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67FF853-4839-00A5-241C-4969130B3B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89015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3EE62AD-8FE1-DC0C-3FA5-69756D105CAE}"/>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3090D4E4-96A9-A51D-C68D-43F3701200D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C44C5AA-F346-D065-3B89-E5114093449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0208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F0D9CFF6-0790-90EA-9E65-0762CECA22EF}"/>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4E5A7014-59E9-C01D-7CC4-927847A34A55}"/>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7B6C994-D18D-2978-6797-E5784858CB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81728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37673E26-D231-9040-3151-F5D3ECA066A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396CADB6-394E-18A5-336F-26E011E0B7E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73FAFA6-D81A-3ED3-9776-C7159C1D82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71712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FFC5996-BE77-DDC9-3C65-C7376DC5ECF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B4C25BAC-752A-E19C-FF72-2AE79C1F80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54679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AD29489-3421-0CEC-7B29-502DDB250C16}"/>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54C22FDD-6D3C-24B9-DEB1-82D2A1012EC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0F6C805-CA79-7CF0-909F-FDECA954A2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4777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127BDBD2-39CE-9332-C2EC-11AA9FF3B061}"/>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624AC7BA-3C71-BE13-2F9A-C96CE72B28F1}"/>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6CDA6020-F4EE-7331-E06D-2AF8B4E8BA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3209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C9CBE29-944E-9564-6A0F-90B10CE3E1C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059EFD57-838F-CFE9-182F-2D80910B85B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447F734-C10C-D50D-8D61-DEAE07B41D8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73822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DE959-A7F6-DD8E-EC05-97A2C898E1C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4AFE6F8-4297-2A92-9CD1-8AB1E6B6E9B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A76BD61-4C3A-E9FE-EE24-9C655F610E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99563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A9FEBBC9-E6F3-FA59-8E4D-28F4CA17E01C}"/>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326514F6-9DDE-3D93-8D70-12B0823B713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2950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53C44-830B-7CE8-DEF4-55260AED18A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8F1D5E0-F06E-D289-516C-EEC9CF2E56C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865BD99-1898-2FFF-5E51-233D3BC33FC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7158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15694-BA87-C46B-D4FA-D958A2EE5947}"/>
            </a:ext>
          </a:extLst>
        </p:cNvPr>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C98E4F01-BAD8-A343-C086-0F584E89E12A}"/>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9E0CED7C-84BE-034B-01B3-F82A9DDCAAF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E5A58128-6D0A-C560-3519-509D6A320C4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032697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74AFADE4-E1C4-EDDA-AC59-5AFE1F2356B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CB61924B-B971-7B26-EA83-DA6DBCA0C6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22663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D597DB9A-4DCC-6080-E6CF-2B947636D6D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83A52F8B-25EB-F845-682F-8F148328A39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81517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9D4086A1-4EC4-BFE4-45A1-0005E79A110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357E717-68DF-58B9-959D-764EBC91D0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2336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DDF3B67E-509E-D680-91E4-DCFDEE2E302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6333787-CE80-9361-56C1-C7456AB27CE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6D24B529-4DF5-8EE0-A059-EFD1D1DAA8A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A45AFF4-959F-3A28-D4F8-52B9AD2190F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66608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D00833E8-1C9E-BB9B-AA06-35A179A140E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FF864032-E6A5-6591-3AD6-9F633F9780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E146884-6804-1D76-C5A5-AA7E61A3A98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54EC9D5-2697-6E26-9138-7B4EA36997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131483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64173989-57CE-222E-9970-496A2C24AE3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355588A-7011-B060-AA1C-08EBCF012E3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38D858BB-D73B-2767-5B03-62A53F42DC40}"/>
              </a:ext>
            </a:extLst>
          </p:cNvPr>
          <p:cNvSpPr>
            <a:spLocks noGrp="1"/>
          </p:cNvSpPr>
          <p:nvPr>
            <p:ph type="body" idx="1"/>
          </p:nvPr>
        </p:nvSpPr>
        <p:spPr/>
        <p:txBody>
          <a:bodyPr/>
          <a:lstStyle/>
          <a:p>
            <a:endParaRPr lang="fr-FR"/>
          </a:p>
        </p:txBody>
      </p:sp>
      <p:sp>
        <p:nvSpPr>
          <p:cNvPr id="15" name="Titre 14">
            <a:extLst>
              <a:ext uri="{FF2B5EF4-FFF2-40B4-BE49-F238E27FC236}">
                <a16:creationId xmlns:a16="http://schemas.microsoft.com/office/drawing/2014/main" id="{AEE45A51-95A4-B9C3-AAA6-55B705B1A4F7}"/>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F06C5CB1-2B8C-D78A-877C-37A701653C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47248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D1745F5-A698-9888-2E70-118EEC51B216}"/>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B5B4CDE5-C767-9DB9-E38F-40F1AC13D9F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778925E-B316-7DE7-5B7C-4841457943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50991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450B586D-75D9-3FDB-3465-03C15E394F4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8DAD342-9867-390B-58FD-47D1EDABD6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2195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DF55B-F0FA-CE43-44B9-581271573D42}"/>
            </a:ext>
          </a:extLst>
        </p:cNvPr>
        <p:cNvGrpSpPr/>
        <p:nvPr/>
      </p:nvGrpSpPr>
      <p:grpSpPr>
        <a:xfrm>
          <a:off x="0" y="0"/>
          <a:ext cx="0" cy="0"/>
          <a:chOff x="0" y="0"/>
          <a:chExt cx="0" cy="0"/>
        </a:xfrm>
      </p:grpSpPr>
      <p:sp>
        <p:nvSpPr>
          <p:cNvPr id="11" name="Espace réservé du texte 10">
            <a:extLst>
              <a:ext uri="{FF2B5EF4-FFF2-40B4-BE49-F238E27FC236}">
                <a16:creationId xmlns:a16="http://schemas.microsoft.com/office/drawing/2014/main" id="{034B0CDF-AF8C-1627-5867-01700C7D6F64}"/>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EF4C0B38-1A66-B5F7-6D0C-C0BF0F69CBE3}"/>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C7A428E0-7155-2ACC-7DAD-C10C373E0E3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96600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Espace réservé du texte 17">
            <a:extLst>
              <a:ext uri="{FF2B5EF4-FFF2-40B4-BE49-F238E27FC236}">
                <a16:creationId xmlns:a16="http://schemas.microsoft.com/office/drawing/2014/main" id="{A539148B-5A27-84D1-2ABB-E01B8069F5E5}"/>
              </a:ext>
            </a:extLst>
          </p:cNvPr>
          <p:cNvSpPr>
            <a:spLocks noGrp="1"/>
          </p:cNvSpPr>
          <p:nvPr>
            <p:ph type="body" idx="1"/>
          </p:nvPr>
        </p:nvSpPr>
        <p:spPr/>
        <p:txBody>
          <a:bodyPr/>
          <a:lstStyle/>
          <a:p>
            <a:endParaRPr lang="fr-FR"/>
          </a:p>
        </p:txBody>
      </p:sp>
      <p:sp>
        <p:nvSpPr>
          <p:cNvPr id="26" name="Titre 25">
            <a:extLst>
              <a:ext uri="{FF2B5EF4-FFF2-40B4-BE49-F238E27FC236}">
                <a16:creationId xmlns:a16="http://schemas.microsoft.com/office/drawing/2014/main" id="{35651101-FC00-7A93-B606-01E21046C1CC}"/>
              </a:ext>
            </a:extLst>
          </p:cNvPr>
          <p:cNvSpPr>
            <a:spLocks noGrp="1"/>
          </p:cNvSpPr>
          <p:nvPr>
            <p:ph type="title"/>
          </p:nvPr>
        </p:nvSpPr>
        <p:spPr/>
        <p:txBody>
          <a:bodyPr/>
          <a:lstStyle/>
          <a:p>
            <a:endParaRPr lang="fr-FR"/>
          </a:p>
        </p:txBody>
      </p:sp>
      <p:pic>
        <p:nvPicPr>
          <p:cNvPr id="28" name="Image 27">
            <a:extLst>
              <a:ext uri="{FF2B5EF4-FFF2-40B4-BE49-F238E27FC236}">
                <a16:creationId xmlns:a16="http://schemas.microsoft.com/office/drawing/2014/main" id="{65652AAE-0ACD-595D-5081-0D4A3BAC0E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00127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657827E-0ECD-BE58-D2AE-2BBA76B16DD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BB20B43-427D-76DA-78E1-412D75BC163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18426559"/>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e993d5a-5390-4a32-bd90-2a12d82b1d4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CD5DE76E4230488D2ADF4C3851F92C" ma:contentTypeVersion="13" ma:contentTypeDescription="Create a new document." ma:contentTypeScope="" ma:versionID="e4dbe1c88525929ce5d3a0b279d97d2d">
  <xsd:schema xmlns:xsd="http://www.w3.org/2001/XMLSchema" xmlns:xs="http://www.w3.org/2001/XMLSchema" xmlns:p="http://schemas.microsoft.com/office/2006/metadata/properties" xmlns:ns2="be993d5a-5390-4a32-bd90-2a12d82b1d47" xmlns:ns3="78af4adf-cb3e-4732-bb85-653e85149c57" targetNamespace="http://schemas.microsoft.com/office/2006/metadata/properties" ma:root="true" ma:fieldsID="965bef247689c8172a4c58600ca5d56d" ns2:_="" ns3:_="">
    <xsd:import namespace="be993d5a-5390-4a32-bd90-2a12d82b1d47"/>
    <xsd:import namespace="78af4adf-cb3e-4732-bb85-653e85149c5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3:SharedWithUsers" minOccurs="0"/>
                <xsd:element ref="ns3:SharedWithDetails" minOccurs="0"/>
                <xsd:element ref="ns2:MediaServiceObjectDetectorVersion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993d5a-5390-4a32-bd90-2a12d82b1d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af4adf-cb3e-4732-bb85-653e85149c5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B6929A-325D-48F6-9877-191C169E6107}">
  <ds:schemaRef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purl.org/dc/terms/"/>
    <ds:schemaRef ds:uri="78af4adf-cb3e-4732-bb85-653e85149c57"/>
    <ds:schemaRef ds:uri="be993d5a-5390-4a32-bd90-2a12d82b1d47"/>
    <ds:schemaRef ds:uri="http://www.w3.org/XML/1998/namespace"/>
  </ds:schemaRefs>
</ds:datastoreItem>
</file>

<file path=customXml/itemProps2.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3.xml><?xml version="1.0" encoding="utf-8"?>
<ds:datastoreItem xmlns:ds="http://schemas.openxmlformats.org/officeDocument/2006/customXml" ds:itemID="{D83D90CE-4A1A-4CC9-B9F3-617CB36E20FF}"/>
</file>

<file path=docProps/app.xml><?xml version="1.0" encoding="utf-8"?>
<Properties xmlns="http://schemas.openxmlformats.org/officeDocument/2006/extended-properties" xmlns:vt="http://schemas.openxmlformats.org/officeDocument/2006/docPropsVTypes">
  <TotalTime>0</TotalTime>
  <Words>1978</Words>
  <Application>Microsoft Office PowerPoint</Application>
  <PresentationFormat>Affichage à l'écran (4:3)</PresentationFormat>
  <Paragraphs>107</Paragraphs>
  <Slides>37</Slides>
  <Notes>37</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37</vt:i4>
      </vt:variant>
    </vt:vector>
  </HeadingPairs>
  <TitlesOfParts>
    <vt:vector size="46" baseType="lpstr">
      <vt:lpstr>Arial</vt:lpstr>
      <vt:lpstr>Calibri</vt:lpstr>
      <vt:lpstr>Calibri Light</vt:lpstr>
      <vt:lpstr>Verdana</vt:lpstr>
      <vt:lpstr>Thème Office</vt:lpstr>
      <vt:lpstr>1_Thème Office</vt:lpstr>
      <vt:lpstr>2_Thème Office</vt:lpstr>
      <vt:lpstr>3_Thème Office</vt:lpstr>
      <vt:lpstr>7_Thème Office</vt:lpstr>
      <vt:lpstr>20. Interpréter, représenter  et écrire des fractions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TAILLADE JUSTINE</cp:lastModifiedBy>
  <cp:revision>2</cp:revision>
  <dcterms:created xsi:type="dcterms:W3CDTF">2022-01-07T11:15:07Z</dcterms:created>
  <dcterms:modified xsi:type="dcterms:W3CDTF">2025-08-12T14:31:44Z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0x01010017CD5DE76E4230488D2ADF4C3851F92C</vt:lpwstr>
  </property>
  <property fmtid="{D5CDD505-2E9C-101B-9397-08002B2CF9AE}" pid="3" name="MediaServiceImageTags">
    <vt:lpwstr/>
  </property>
</Properties>
</file>