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35"/>
  </p:notesMasterIdLst>
  <p:sldIdLst>
    <p:sldId id="256" r:id="rId9"/>
    <p:sldId id="346" r:id="rId10"/>
    <p:sldId id="368" r:id="rId11"/>
    <p:sldId id="371" r:id="rId12"/>
    <p:sldId id="372" r:id="rId13"/>
    <p:sldId id="364" r:id="rId14"/>
    <p:sldId id="365" r:id="rId15"/>
    <p:sldId id="366" r:id="rId16"/>
    <p:sldId id="367" r:id="rId17"/>
    <p:sldId id="373" r:id="rId18"/>
    <p:sldId id="356" r:id="rId19"/>
    <p:sldId id="374" r:id="rId20"/>
    <p:sldId id="391" r:id="rId21"/>
    <p:sldId id="397" r:id="rId22"/>
    <p:sldId id="390" r:id="rId23"/>
    <p:sldId id="392" r:id="rId24"/>
    <p:sldId id="393" r:id="rId25"/>
    <p:sldId id="394" r:id="rId26"/>
    <p:sldId id="395" r:id="rId27"/>
    <p:sldId id="285" r:id="rId28"/>
    <p:sldId id="315" r:id="rId29"/>
    <p:sldId id="316" r:id="rId30"/>
    <p:sldId id="317" r:id="rId31"/>
    <p:sldId id="286" r:id="rId32"/>
    <p:sldId id="396" r:id="rId33"/>
    <p:sldId id="287" r:id="rId34"/>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mc="http://schemas.openxmlformats.org/markup-compatibility/2006" xmlns:mv="urn:schemas-microsoft-com:mac:vml"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xmlns:go="http://customooxmlschemas.google.com/" r:id="rId55"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1" name="jennifer r" initials="" lastIdx="10" clrIdx="1"/>
  <p:cmAuthor id="2" name="Catherine MALLARD" initials="" lastIdx="7" clrIdx="2"/>
  <p:cmAuthor id="3" name="Pauline Negrel-Lion" initials="" lastIdx="10" clrIdx="3"/>
  <p:cmAuthor id="4" name="HACHE Caroline" initials="" lastIdx="3" clrIdx="4"/>
  <p:cmAuthor id="5" name="Harmonie Tessier" initials="" lastIdx="3" clrIdx="5"/>
  <p:cmAuthor id="6" name="Christophe" initials="cd" lastIdx="3"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2069" autoAdjust="0"/>
    <p:restoredTop sz="90557" autoAdjust="0"/>
  </p:normalViewPr>
  <p:slideViewPr>
    <p:cSldViewPr snapToGrid="0">
      <p:cViewPr varScale="1">
        <p:scale>
          <a:sx n="100" d="100"/>
          <a:sy n="100" d="100"/>
        </p:scale>
        <p:origin x="2118" y="84"/>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Master" Target="slideMasters/slideMaster5.xml"/><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55" Type="http://customschemas.google.com/relationships/presentationmetadata" Target="metadata"/><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59"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62" Type="http://schemas.microsoft.com/office/2018/10/relationships/authors" Target="author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58" Type="http://schemas.openxmlformats.org/officeDocument/2006/relationships/viewProps" Target="view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57" Type="http://schemas.openxmlformats.org/officeDocument/2006/relationships/presProps" Target="presProps.xml"/><Relationship Id="rId61" Type="http://schemas.microsoft.com/office/2016/11/relationships/changesInfo" Target="changesInfos/changesInfo1.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60"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notesMaster" Target="notesMasters/notesMaster1.xml"/><Relationship Id="rId56" Type="http://schemas.openxmlformats.org/officeDocument/2006/relationships/commentAuthors" Target="commentAuthor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FE5DD5B3-A6DA-40F1-A762-D6726378F5E0}"/>
    <pc:docChg chg="modSld">
      <pc:chgData name="TAILLADE JUSTINE" userId="7689be7a-6074-46a5-a6a4-f2fd3e4f6393" providerId="ADAL" clId="{FE5DD5B3-A6DA-40F1-A762-D6726378F5E0}" dt="2025-08-12T14:30:40.075" v="1" actId="20577"/>
      <pc:docMkLst>
        <pc:docMk/>
      </pc:docMkLst>
      <pc:sldChg chg="modNotesTx">
        <pc:chgData name="TAILLADE JUSTINE" userId="7689be7a-6074-46a5-a6a4-f2fd3e4f6393" providerId="ADAL" clId="{FE5DD5B3-A6DA-40F1-A762-D6726378F5E0}" dt="2025-08-12T14:30:40.075" v="1" actId="20577"/>
        <pc:sldMkLst>
          <pc:docMk/>
          <pc:sldMk cId="793487261" sldId="395"/>
        </pc:sldMkLst>
      </pc:sldChg>
      <pc:sldChg chg="modNotesTx">
        <pc:chgData name="TAILLADE JUSTINE" userId="7689be7a-6074-46a5-a6a4-f2fd3e4f6393" providerId="ADAL" clId="{FE5DD5B3-A6DA-40F1-A762-D6726378F5E0}" dt="2025-08-12T14:30:21.331" v="0" actId="948"/>
        <pc:sldMkLst>
          <pc:docMk/>
          <pc:sldMk cId="1060688000" sldId="396"/>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36000" lvl="0" indent="0"/>
            <a:r>
              <a:rPr lang="fr-FR" i="1" dirty="0"/>
              <a:t>Aujourd’hui, nous allons travailler</a:t>
            </a:r>
            <a:r>
              <a:rPr lang="fr-FR" i="1" baseline="0" dirty="0"/>
              <a:t> sur les mesures de longueurs et apprendre ce qu’est le périmètre d’une figure.</a:t>
            </a:r>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baseline="0" dirty="0">
                <a:solidFill>
                  <a:schemeClr val="dk1"/>
                </a:solidFill>
                <a:latin typeface="Calibri" panose="020F0502020204030204" pitchFamily="34" charset="0"/>
                <a:ea typeface="Calibri"/>
                <a:cs typeface="Calibri"/>
                <a:sym typeface="Calibri"/>
              </a:rPr>
              <a:t>→ Le segment mesure 7 centimètres.</a:t>
            </a:r>
            <a:endParaRPr lang="fr-FR" i="1"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7904720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dirty="0">
                <a:latin typeface="+mn-lt"/>
              </a:rPr>
              <a:t>Faire lire et expliciter la consigne.</a:t>
            </a:r>
          </a:p>
          <a:p>
            <a:pPr marL="0" lvl="0" indent="0" algn="l" rtl="0">
              <a:spcBef>
                <a:spcPts val="0"/>
              </a:spcBef>
              <a:spcAft>
                <a:spcPts val="0"/>
              </a:spcAft>
              <a:buNone/>
            </a:pPr>
            <a:r>
              <a:rPr lang="fr-FR" i="0" dirty="0">
                <a:latin typeface="+mn-lt"/>
              </a:rPr>
              <a:t>Distribuer à chaque élève la fiche photocopiable n°</a:t>
            </a:r>
            <a:r>
              <a:rPr lang="fr-FR" i="0" dirty="0">
                <a:latin typeface="+mn-lt"/>
                <a:cs typeface="Calibri" panose="020F0502020204030204" pitchFamily="34" charset="0"/>
              </a:rPr>
              <a:t> </a:t>
            </a:r>
            <a:r>
              <a:rPr lang="fr-FR" i="0" dirty="0">
                <a:latin typeface="+mn-lt"/>
                <a:cs typeface="Calibri"/>
              </a:rPr>
              <a:t>19.</a:t>
            </a:r>
            <a:r>
              <a:rPr lang="fr-FR" i="0" baseline="0" dirty="0">
                <a:latin typeface="+mn-lt"/>
                <a:cs typeface="Calibri"/>
              </a:rPr>
              <a:t> </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11</a:t>
            </a:fld>
            <a:endParaRPr/>
          </a:p>
        </p:txBody>
      </p:sp>
    </p:spTree>
    <p:extLst>
      <p:ext uri="{BB962C8B-B14F-4D97-AF65-F5344CB8AC3E}">
        <p14:creationId xmlns:p14="http://schemas.microsoft.com/office/powerpoint/2010/main" val="104115823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latin typeface="+mn-lt"/>
              </a:rPr>
              <a:t>Demander aux élèves de mesurer les segments </a:t>
            </a:r>
            <a:r>
              <a:rPr lang="fr-FR" i="1" baseline="0" dirty="0">
                <a:latin typeface="+mn-lt"/>
              </a:rPr>
              <a:t>a</a:t>
            </a:r>
            <a:r>
              <a:rPr lang="fr-FR" i="0" baseline="0" dirty="0">
                <a:latin typeface="+mn-lt"/>
              </a:rPr>
              <a:t> et </a:t>
            </a:r>
            <a:r>
              <a:rPr lang="fr-FR" i="1" baseline="0" dirty="0">
                <a:latin typeface="+mn-lt"/>
              </a:rPr>
              <a:t>b</a:t>
            </a:r>
            <a:r>
              <a:rPr lang="fr-FR" i="0" baseline="0" dirty="0">
                <a:latin typeface="+mn-lt"/>
              </a:rPr>
              <a:t>, puis d’écrire leurs mesures sur les pointillés correspondants. </a:t>
            </a:r>
            <a:r>
              <a:rPr lang="fr-FR" i="0" baseline="0" dirty="0"/>
              <a:t>Laisser environ 1 minute aux élèves. Circuler dans la classe pour aider les élèves à positionner leur règle et à lire la mesure.</a:t>
            </a:r>
            <a:endParaRPr lang="fr-FR" i="0" u="none"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baseline="0" dirty="0"/>
              <a:t>Puis, interroger un élève et écrire les mesures sous chaque segment.</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latin typeface="+mn-lt"/>
              </a:rPr>
              <a:t>Réponses attendues</a:t>
            </a:r>
            <a:r>
              <a:rPr lang="fr-FR" i="0" baseline="0" dirty="0">
                <a:latin typeface="+mn-lt"/>
              </a:rPr>
              <a:t> : </a:t>
            </a:r>
            <a:r>
              <a:rPr lang="fr-FR" i="1" baseline="0" dirty="0">
                <a:latin typeface="+mn-lt"/>
              </a:rPr>
              <a:t>segment</a:t>
            </a:r>
            <a:r>
              <a:rPr lang="fr-FR" sz="1200" b="0" i="1" u="none" strike="noStrike" cap="none" baseline="0" dirty="0">
                <a:solidFill>
                  <a:schemeClr val="dk1"/>
                </a:solidFill>
                <a:latin typeface="Calibri"/>
                <a:ea typeface="Calibri"/>
                <a:cs typeface="Calibri"/>
                <a:sym typeface="Calibri"/>
              </a:rPr>
              <a:t> </a:t>
            </a:r>
            <a:r>
              <a:rPr lang="fr-FR" i="0" baseline="0" dirty="0">
                <a:latin typeface="+mn-lt"/>
              </a:rPr>
              <a:t>a</a:t>
            </a:r>
            <a:r>
              <a:rPr lang="fr-FR" i="1" baseline="0" dirty="0">
                <a:latin typeface="+mn-lt"/>
              </a:rPr>
              <a:t> =</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5</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cm et segment</a:t>
            </a:r>
            <a:r>
              <a:rPr lang="fr-FR" sz="1200" b="0" i="1" u="none" strike="noStrike" cap="none" baseline="0" dirty="0">
                <a:solidFill>
                  <a:schemeClr val="dk1"/>
                </a:solidFill>
                <a:latin typeface="Calibri"/>
                <a:ea typeface="Calibri"/>
                <a:cs typeface="Calibri"/>
                <a:sym typeface="Calibri"/>
              </a:rPr>
              <a:t> </a:t>
            </a:r>
            <a:r>
              <a:rPr lang="fr-FR" i="0" baseline="0" dirty="0">
                <a:latin typeface="+mn-lt"/>
              </a:rPr>
              <a:t>b</a:t>
            </a:r>
            <a:r>
              <a:rPr lang="fr-FR" i="1" baseline="0" dirty="0">
                <a:latin typeface="+mn-lt"/>
              </a:rPr>
              <a:t> =</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8</a:t>
            </a:r>
            <a:r>
              <a:rPr lang="fr-FR" sz="1200" b="0" i="1" u="none" strike="noStrike" cap="none" baseline="0" dirty="0">
                <a:solidFill>
                  <a:schemeClr val="dk1"/>
                </a:solidFill>
                <a:latin typeface="Calibri"/>
                <a:ea typeface="Calibri"/>
                <a:cs typeface="Calibri"/>
                <a:sym typeface="Calibri"/>
              </a:rPr>
              <a:t> </a:t>
            </a:r>
            <a:r>
              <a:rPr lang="fr-FR" i="1" baseline="0" dirty="0">
                <a:latin typeface="+mn-lt"/>
              </a:rPr>
              <a:t>cm.</a:t>
            </a:r>
            <a:endParaRPr lang="fr-FR" i="0" baseline="0" dirty="0"/>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12</a:t>
            </a:fld>
            <a:endParaRPr/>
          </a:p>
        </p:txBody>
      </p:sp>
    </p:spTree>
    <p:extLst>
      <p:ext uri="{BB962C8B-B14F-4D97-AF65-F5344CB8AC3E}">
        <p14:creationId xmlns:p14="http://schemas.microsoft.com/office/powerpoint/2010/main" val="210257462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Faire lire la consigne. </a:t>
            </a:r>
            <a:r>
              <a:rPr lang="fr-FR" i="1" baseline="0" dirty="0"/>
              <a:t>À votre avis, que signifie le mot « périmètre » ? Qu'est-ce qu'on pourrait calculer sur ce polygone ?</a:t>
            </a:r>
          </a:p>
          <a:p>
            <a:pPr marL="0" lvl="0" indent="0" algn="l" rtl="0">
              <a:spcBef>
                <a:spcPts val="0"/>
              </a:spcBef>
              <a:spcAft>
                <a:spcPts val="0"/>
              </a:spcAft>
              <a:buNone/>
            </a:pPr>
            <a:r>
              <a:rPr lang="fr-FR" i="0" baseline="0" dirty="0"/>
              <a:t>Guider les échanges en introduisant le terme de « contour » si besoin, puis faire expliciter la consigne. </a:t>
            </a:r>
            <a:r>
              <a:rPr lang="fr-FR" i="1" baseline="0" dirty="0"/>
              <a:t>→ Il s’agit de mesurer le contour de la figure.</a:t>
            </a:r>
          </a:p>
          <a:p>
            <a:pPr marL="0" lvl="0" indent="0" algn="l" rtl="0">
              <a:spcBef>
                <a:spcPts val="0"/>
              </a:spcBef>
              <a:spcAft>
                <a:spcPts val="0"/>
              </a:spcAft>
              <a:buNone/>
            </a:pPr>
            <a:r>
              <a:rPr lang="fr-FR" i="1" baseline="0" dirty="0"/>
              <a:t>Le périmètre de ce polygone est donc la longueur du contour </a:t>
            </a:r>
            <a:r>
              <a:rPr lang="fr-FR" i="0" baseline="0" dirty="0"/>
              <a:t>(Suivre le contour du polygone avec le doigt).</a:t>
            </a:r>
            <a:endParaRPr lang="fr-FR" i="1" baseline="0" dirty="0"/>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baseline="0" dirty="0"/>
              <a:t>Comment allez-vous faire pour calculer le contour de ce polygone, c’est-à-dire son périmètre</a:t>
            </a:r>
            <a:r>
              <a:rPr lang="fr-FR" i="0" baseline="0" dirty="0"/>
              <a:t> </a:t>
            </a:r>
            <a:r>
              <a:rPr lang="fr-FR" i="1" baseline="0" dirty="0"/>
              <a:t>?</a:t>
            </a:r>
            <a:r>
              <a:rPr lang="fr-FR" i="0" baseline="0" dirty="0"/>
              <a:t> </a:t>
            </a:r>
          </a:p>
          <a:p>
            <a:pPr marL="0" lvl="0" indent="0" algn="l" rtl="0">
              <a:spcBef>
                <a:spcPts val="0"/>
              </a:spcBef>
              <a:spcAft>
                <a:spcPts val="0"/>
              </a:spcAft>
              <a:buNone/>
            </a:pPr>
            <a:r>
              <a:rPr lang="fr-FR" i="1" baseline="0" dirty="0"/>
              <a:t>→ Il faut connaitre la mesure de chaque côté et les additionner.</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13</a:t>
            </a:fld>
            <a:endParaRPr/>
          </a:p>
        </p:txBody>
      </p:sp>
    </p:spTree>
    <p:extLst>
      <p:ext uri="{BB962C8B-B14F-4D97-AF65-F5344CB8AC3E}">
        <p14:creationId xmlns:p14="http://schemas.microsoft.com/office/powerpoint/2010/main" val="4780006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Voici la mesure de chacun des côtés de ce polygone.</a:t>
            </a:r>
          </a:p>
          <a:p>
            <a:pPr marL="0" lvl="0" indent="0" algn="l" rtl="0">
              <a:spcBef>
                <a:spcPts val="0"/>
              </a:spcBef>
              <a:spcAft>
                <a:spcPts val="0"/>
              </a:spcAft>
              <a:buNone/>
            </a:pPr>
            <a:r>
              <a:rPr lang="fr-FR" i="0" baseline="0" dirty="0"/>
              <a:t>Demander aux élèves de calculer le périmètre du polygone et de l’écrire sur leur ardoise. Les élèves lèvent leur ardoise. Valider d’un discret signe de tête.</a:t>
            </a:r>
          </a:p>
          <a:p>
            <a:pPr marL="0" lvl="0" indent="0" algn="l" rtl="0">
              <a:spcBef>
                <a:spcPts val="0"/>
              </a:spcBef>
              <a:spcAft>
                <a:spcPts val="0"/>
              </a:spcAft>
              <a:buNone/>
            </a:pPr>
            <a:r>
              <a:rPr lang="fr-FR" b="1" i="0" baseline="0" dirty="0"/>
              <a:t>Réponse attendue</a:t>
            </a:r>
            <a:r>
              <a:rPr lang="fr-FR" i="0" baseline="0" dirty="0"/>
              <a:t> : 15 cm.</a:t>
            </a:r>
          </a:p>
          <a:p>
            <a:pPr marL="0" lvl="0" indent="0" algn="l" rtl="0">
              <a:spcBef>
                <a:spcPts val="0"/>
              </a:spcBef>
              <a:spcAft>
                <a:spcPts val="0"/>
              </a:spcAft>
              <a:buNone/>
            </a:pPr>
            <a:r>
              <a:rPr lang="fr-FR" i="0" baseline="0" dirty="0"/>
              <a:t>Puis, interroger un élève en lui demandant d’indiquer le calcul effectué. Compléter les pointillés. </a:t>
            </a:r>
          </a:p>
          <a:p>
            <a:pPr marL="0" lvl="0" indent="0" algn="l" rtl="0">
              <a:spcBef>
                <a:spcPts val="0"/>
              </a:spcBef>
              <a:spcAft>
                <a:spcPts val="0"/>
              </a:spcAft>
              <a:buNone/>
            </a:pPr>
            <a:endParaRPr lang="fr-FR" i="0" baseline="0" dirty="0"/>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14</a:t>
            </a:fld>
            <a:endParaRPr/>
          </a:p>
        </p:txBody>
      </p:sp>
    </p:spTree>
    <p:extLst>
      <p:ext uri="{BB962C8B-B14F-4D97-AF65-F5344CB8AC3E}">
        <p14:creationId xmlns:p14="http://schemas.microsoft.com/office/powerpoint/2010/main" val="90909461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d’écrire la mesure de chaque côté du polygone de la fiche photocopiable. Préciser qu’ils doivent écrire les mesures sur les pointillés. Puis, laisser quelques minutes de travail individuel. Circuler pour les aider à mesurer (positionner leur règle, repérer la mesure de la longueur de chaque côté).</a:t>
            </a: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1" i="0" baseline="0" dirty="0"/>
              <a:t>Réponses attendues</a:t>
            </a:r>
            <a:r>
              <a:rPr lang="fr-FR" i="0" baseline="0" dirty="0"/>
              <a:t> : 6 cm et 3 cm.</a:t>
            </a:r>
          </a:p>
          <a:p>
            <a:pPr marL="0" lvl="0" indent="0" algn="l" rtl="0">
              <a:spcBef>
                <a:spcPts val="0"/>
              </a:spcBef>
              <a:spcAft>
                <a:spcPts val="0"/>
              </a:spcAft>
              <a:buNone/>
            </a:pPr>
            <a:r>
              <a:rPr lang="fr-FR" i="0" baseline="0" dirty="0"/>
              <a:t>Au bout de quelques minutes, interroger plusieurs élèves en faisant valider par d’autres et corriger sur les pointillés. Si cela n’émerge pas, faire remarquer que les côtés opposés ont la même longueur. Conclure que lorsqu’on sait qu’une figure est un rectangle, il n’est pas nécessaire de mesurer les 2 côtés opposés : la mesure d’un côté permet de connaitre la mesure de son côté opposé.</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15</a:t>
            </a:fld>
            <a:endParaRPr/>
          </a:p>
        </p:txBody>
      </p:sp>
    </p:spTree>
    <p:extLst>
      <p:ext uri="{BB962C8B-B14F-4D97-AF65-F5344CB8AC3E}">
        <p14:creationId xmlns:p14="http://schemas.microsoft.com/office/powerpoint/2010/main" val="142374301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sz="1200" i="1" baseline="0" dirty="0">
                <a:latin typeface="Calibri" panose="020F0502020204030204" pitchFamily="34" charset="0"/>
                <a:ea typeface="Calibri" panose="020F0502020204030204" pitchFamily="34" charset="0"/>
                <a:cs typeface="Calibri" panose="020F0502020204030204" pitchFamily="34" charset="0"/>
              </a:rPr>
              <a:t>Nous allons maintenant ajouter les mesures des côtés du rectangle pour trouver son périmètre. </a:t>
            </a:r>
            <a:r>
              <a:rPr lang="fr-FR" sz="1200" i="0" baseline="0" dirty="0">
                <a:latin typeface="Calibri" panose="020F0502020204030204" pitchFamily="34" charset="0"/>
                <a:ea typeface="Calibri" panose="020F0502020204030204" pitchFamily="34" charset="0"/>
                <a:cs typeface="Calibri" panose="020F0502020204030204" pitchFamily="34" charset="0"/>
              </a:rPr>
              <a:t>Demander aux élèves de recopier et de compléter la ligne de calcul sur leur ardoise.</a:t>
            </a:r>
          </a:p>
          <a:p>
            <a:pPr marL="0" lvl="0" indent="0" algn="l" rtl="0">
              <a:spcBef>
                <a:spcPts val="0"/>
              </a:spcBef>
              <a:spcAft>
                <a:spcPts val="0"/>
              </a:spcAft>
              <a:buNone/>
            </a:pPr>
            <a:r>
              <a:rPr lang="fr-FR" sz="1200" dirty="0">
                <a:effectLst/>
                <a:latin typeface="Calibri" panose="020F0502020204030204" pitchFamily="34" charset="0"/>
                <a:ea typeface="Calibri" panose="020F0502020204030204" pitchFamily="34" charset="0"/>
                <a:cs typeface="Calibri" panose="020F0502020204030204" pitchFamily="34" charset="0"/>
              </a:rPr>
              <a:t>Laisser quelques secondes de recherche individuelle, puis interroger un élève et compléter les pointillés.</a:t>
            </a:r>
            <a:endParaRPr lang="fr-FR" sz="1200" i="1" baseline="0" dirty="0">
              <a:latin typeface="Calibri" panose="020F0502020204030204" pitchFamily="34" charset="0"/>
              <a:ea typeface="Calibri" panose="020F0502020204030204" pitchFamily="34" charset="0"/>
              <a:cs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sz="1200" b="1" i="0" baseline="0" dirty="0">
                <a:latin typeface="Calibri" panose="020F0502020204030204" pitchFamily="34" charset="0"/>
                <a:ea typeface="Calibri" panose="020F0502020204030204" pitchFamily="34" charset="0"/>
                <a:cs typeface="Calibri" panose="020F0502020204030204" pitchFamily="34" charset="0"/>
              </a:rPr>
              <a:t>Réponse attendue </a:t>
            </a:r>
            <a:r>
              <a:rPr lang="fr-FR" sz="1200" i="0" baseline="0" dirty="0">
                <a:latin typeface="Calibri" panose="020F0502020204030204" pitchFamily="34" charset="0"/>
                <a:ea typeface="Calibri" panose="020F0502020204030204" pitchFamily="34" charset="0"/>
                <a:cs typeface="Calibri" panose="020F0502020204030204" pitchFamily="34" charset="0"/>
              </a:rPr>
              <a:t>: 6 cm + 3 cm + 6 cm + 3 cm = 18 cm.</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16</a:t>
            </a:fld>
            <a:endParaRPr/>
          </a:p>
        </p:txBody>
      </p:sp>
    </p:spTree>
    <p:extLst>
      <p:ext uri="{BB962C8B-B14F-4D97-AF65-F5344CB8AC3E}">
        <p14:creationId xmlns:p14="http://schemas.microsoft.com/office/powerpoint/2010/main" val="69770840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de recopier la phrase et de la compléter </a:t>
            </a:r>
            <a:r>
              <a:rPr lang="fr-FR" sz="1200" i="0" baseline="0" dirty="0">
                <a:latin typeface="Calibri" panose="020F0502020204030204" pitchFamily="34" charset="0"/>
                <a:ea typeface="Calibri" panose="020F0502020204030204" pitchFamily="34" charset="0"/>
                <a:cs typeface="Calibri" panose="020F0502020204030204" pitchFamily="34" charset="0"/>
              </a:rPr>
              <a:t>sur leur ardoise</a:t>
            </a:r>
            <a:r>
              <a:rPr lang="fr-FR" i="0" baseline="0" dirty="0"/>
              <a:t>. </a:t>
            </a:r>
          </a:p>
          <a:p>
            <a:pPr marL="0" lvl="0" indent="0" algn="l" rtl="0">
              <a:spcBef>
                <a:spcPts val="0"/>
              </a:spcBef>
              <a:spcAft>
                <a:spcPts val="0"/>
              </a:spcAft>
              <a:buNone/>
            </a:pPr>
            <a:r>
              <a:rPr lang="fr-FR" i="0" baseline="0" dirty="0"/>
              <a:t>Laisser quelques secondes, puis interroger un élève et corriger.</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17</a:t>
            </a:fld>
            <a:endParaRPr/>
          </a:p>
        </p:txBody>
      </p:sp>
    </p:spTree>
    <p:extLst>
      <p:ext uri="{BB962C8B-B14F-4D97-AF65-F5344CB8AC3E}">
        <p14:creationId xmlns:p14="http://schemas.microsoft.com/office/powerpoint/2010/main" val="16534412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Lire la consigne en précisant que c’est la seconde figure de la fiche photocopiable. Laisser un temps de travail individuel. Circuler pour aider et repérer les difficultés des élèves. </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18</a:t>
            </a:fld>
            <a:endParaRPr/>
          </a:p>
        </p:txBody>
      </p:sp>
    </p:spTree>
    <p:extLst>
      <p:ext uri="{BB962C8B-B14F-4D97-AF65-F5344CB8AC3E}">
        <p14:creationId xmlns:p14="http://schemas.microsoft.com/office/powerpoint/2010/main" val="39372377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6"/>
        <p:cNvGrpSpPr/>
        <p:nvPr/>
      </p:nvGrpSpPr>
      <p:grpSpPr>
        <a:xfrm>
          <a:off x="0" y="0"/>
          <a:ext cx="0" cy="0"/>
          <a:chOff x="0" y="0"/>
          <a:chExt cx="0" cy="0"/>
        </a:xfrm>
      </p:grpSpPr>
      <p:sp>
        <p:nvSpPr>
          <p:cNvPr id="157" name="Google Shape;157;p5: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8" name="Google Shape;158;p5: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fr-FR" i="0" baseline="0" dirty="0"/>
              <a:t>Demander aux élèves de recopier et de compléter l'égalité et la phrase réponse sur l'ardoise. Laisser un temps de travail individuel. </a:t>
            </a:r>
          </a:p>
          <a:p>
            <a:pPr marL="0" lvl="0" indent="0" algn="l" rtl="0">
              <a:spcBef>
                <a:spcPts val="0"/>
              </a:spcBef>
              <a:spcAft>
                <a:spcPts val="0"/>
              </a:spcAft>
              <a:buNone/>
            </a:pPr>
            <a:r>
              <a:rPr lang="fr-FR" i="0" baseline="0" dirty="0"/>
              <a:t>Circuler pour aider et repérer les difficultés des </a:t>
            </a:r>
            <a:r>
              <a:rPr lang="fr-FR" i="0" baseline="0"/>
              <a:t>élèves.</a:t>
            </a:r>
            <a:endParaRPr lang="fr-FR" i="0" baseline="0" dirty="0"/>
          </a:p>
          <a:p>
            <a:pPr marL="0" lvl="0" indent="0" algn="l" rtl="0">
              <a:spcBef>
                <a:spcPts val="0"/>
              </a:spcBef>
              <a:spcAft>
                <a:spcPts val="0"/>
              </a:spcAft>
              <a:buNone/>
            </a:pPr>
            <a:r>
              <a:rPr lang="fr-FR" i="0" baseline="0" dirty="0"/>
              <a:t>Au bout de quelques minutes, interroger un élève et faire valider par d’autres. </a:t>
            </a:r>
          </a:p>
          <a:p>
            <a:pPr marL="0" lvl="0" indent="0" algn="l" rtl="0">
              <a:spcBef>
                <a:spcPts val="0"/>
              </a:spcBef>
              <a:spcAft>
                <a:spcPts val="0"/>
              </a:spcAft>
              <a:buNone/>
            </a:pPr>
            <a:r>
              <a:rPr lang="fr-FR" b="1" i="0" baseline="0" dirty="0"/>
              <a:t>Réponse attendue </a:t>
            </a:r>
            <a:r>
              <a:rPr lang="fr-FR" i="0" baseline="0" dirty="0"/>
              <a:t>: </a:t>
            </a:r>
            <a:r>
              <a:rPr lang="fr-FR" b="1" i="0" baseline="0" dirty="0"/>
              <a:t>3</a:t>
            </a:r>
            <a:r>
              <a:rPr lang="fr-FR" i="0" baseline="0" dirty="0"/>
              <a:t> cm + </a:t>
            </a:r>
            <a:r>
              <a:rPr lang="fr-FR" b="1" i="0" baseline="0" dirty="0"/>
              <a:t>4</a:t>
            </a:r>
            <a:r>
              <a:rPr lang="fr-FR" i="0" baseline="0" dirty="0"/>
              <a:t> cm + </a:t>
            </a:r>
            <a:r>
              <a:rPr lang="fr-FR" b="1" i="0" baseline="0" dirty="0"/>
              <a:t>5</a:t>
            </a:r>
            <a:r>
              <a:rPr lang="fr-FR" i="0" baseline="0" dirty="0"/>
              <a:t> cm = </a:t>
            </a:r>
            <a:r>
              <a:rPr lang="fr-FR" b="1" i="0" baseline="0" dirty="0"/>
              <a:t>12</a:t>
            </a:r>
            <a:r>
              <a:rPr lang="fr-FR" i="0" baseline="0" dirty="0"/>
              <a:t> cm.</a:t>
            </a:r>
          </a:p>
          <a:p>
            <a:pPr marL="0" lvl="0" indent="0" algn="l" rtl="0">
              <a:spcBef>
                <a:spcPts val="0"/>
              </a:spcBef>
              <a:spcAft>
                <a:spcPts val="0"/>
              </a:spcAft>
              <a:buNone/>
            </a:pPr>
            <a:r>
              <a:rPr lang="fr-FR" i="0" baseline="0" dirty="0"/>
              <a:t>Corriger sur les pointillés.</a:t>
            </a:r>
          </a:p>
        </p:txBody>
      </p:sp>
      <p:sp>
        <p:nvSpPr>
          <p:cNvPr id="159" name="Google Shape;159;p5: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algn="r"/>
            <a:fld id="{00000000-1234-1234-1234-123412341234}" type="slidenum">
              <a:rPr lang="fr-FR"/>
              <a:pPr algn="r"/>
              <a:t>19</a:t>
            </a:fld>
            <a:endParaRPr/>
          </a:p>
        </p:txBody>
      </p:sp>
    </p:spTree>
    <p:extLst>
      <p:ext uri="{BB962C8B-B14F-4D97-AF65-F5344CB8AC3E}">
        <p14:creationId xmlns:p14="http://schemas.microsoft.com/office/powerpoint/2010/main" val="26694775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strike="noStrike" cap="none" dirty="0">
                <a:solidFill>
                  <a:schemeClr val="dk1"/>
                </a:solidFill>
                <a:latin typeface="Calibri" panose="020F0502020204030204" pitchFamily="34" charset="0"/>
                <a:ea typeface="Calibri"/>
                <a:cs typeface="Calibri"/>
                <a:sym typeface="Calibri"/>
              </a:rPr>
              <a:t>Demander</a:t>
            </a:r>
            <a:r>
              <a:rPr lang="fr-FR" b="0" i="0" u="none" strike="noStrike" cap="none" baseline="0" dirty="0">
                <a:solidFill>
                  <a:schemeClr val="dk1"/>
                </a:solidFill>
                <a:latin typeface="Calibri" panose="020F0502020204030204" pitchFamily="34" charset="0"/>
                <a:ea typeface="Calibri"/>
                <a:cs typeface="Calibri"/>
                <a:sym typeface="Calibri"/>
              </a:rPr>
              <a:t> aux élèves de prendre leur règle habituelle pour qu’ils puissent faire le parallèle entre la règle du tableau et la leur.</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Que voyez-vous sur la règle qui est au tableau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Les élèves peuvent s’attacher à des caractéristiques telles que la couleur, la présence d’une écriture, </a:t>
            </a:r>
            <a:r>
              <a:rPr lang="mr-IN" i="0" baseline="0" dirty="0">
                <a:latin typeface="Calibri" panose="020F0502020204030204" pitchFamily="34" charset="0"/>
              </a:rPr>
              <a:t>…</a:t>
            </a:r>
            <a:r>
              <a:rPr lang="fr-FR" i="0" baseline="0" dirty="0">
                <a:latin typeface="Calibri" panose="020F0502020204030204" pitchFamily="34" charset="0"/>
              </a:rPr>
              <a:t> laissez-les s’exprimer, mais écartez ces propositions. Ce qui est attendu des élèves, c’est de remarquer : </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i="0" baseline="0" dirty="0">
                <a:latin typeface="Calibri" panose="020F0502020204030204" pitchFamily="34" charset="0"/>
              </a:rPr>
              <a:t>la présence de graduations « 0 ; 1 ; </a:t>
            </a:r>
            <a:r>
              <a:rPr lang="mr-IN" i="0" baseline="0" dirty="0">
                <a:latin typeface="Calibri" panose="020F0502020204030204" pitchFamily="34" charset="0"/>
              </a:rPr>
              <a:t>…</a:t>
            </a:r>
            <a:r>
              <a:rPr lang="fr-FR" i="0" baseline="0" dirty="0">
                <a:latin typeface="Calibri" panose="020F0502020204030204" pitchFamily="34" charset="0"/>
              </a:rPr>
              <a:t> »  ;</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i="0" baseline="0" dirty="0">
                <a:latin typeface="Calibri" panose="020F0502020204030204" pitchFamily="34" charset="0"/>
              </a:rPr>
              <a:t>la présence de graduations intermédiaires </a:t>
            </a:r>
            <a:r>
              <a:rPr lang="fr-FR" i="1" baseline="0" dirty="0">
                <a:latin typeface="Calibri" panose="020F0502020204030204" pitchFamily="34" charset="0"/>
              </a:rPr>
              <a:t>;</a:t>
            </a:r>
          </a:p>
          <a:p>
            <a:pPr marL="216000" marR="0" lvl="0" indent="-180000" algn="l" defTabSz="914400" rtl="0" eaLnBrk="1" fontAlgn="auto" latinLnBrk="0" hangingPunct="1">
              <a:lnSpc>
                <a:spcPct val="100000"/>
              </a:lnSpc>
              <a:spcBef>
                <a:spcPts val="0"/>
              </a:spcBef>
              <a:spcAft>
                <a:spcPts val="0"/>
              </a:spcAft>
              <a:buClrTx/>
              <a:buSzTx/>
              <a:buFontTx/>
              <a:buChar char="-"/>
              <a:tabLst/>
              <a:defRPr/>
            </a:pPr>
            <a:r>
              <a:rPr lang="fr-FR" dirty="0">
                <a:effectLst/>
                <a:latin typeface="Calibri" panose="020F0502020204030204" pitchFamily="34" charset="0"/>
              </a:rPr>
              <a:t>la graduation 0 ne correspondant pas au </a:t>
            </a:r>
            <a:r>
              <a:rPr lang="fr-FR" i="0" baseline="0" dirty="0">
                <a:latin typeface="Calibri" panose="020F0502020204030204" pitchFamily="34" charset="0"/>
              </a:rPr>
              <a:t>bord de la règle. (Il n’est pas prévu que cette proposition émerge à ce moment-là mais si c’est le cas, vous pouvez la faire expliciter.)</a:t>
            </a:r>
            <a:endParaRPr lang="fr-FR" i="1" baseline="0" dirty="0">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À quoi sert cette règle ? → Elle sert à mesurer la longueur de segments.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Expliciter que cette règle est dite « graduée », car des graduations y sont inscrites. </a:t>
            </a:r>
            <a:r>
              <a:rPr lang="fr-FR" i="1" baseline="0" dirty="0">
                <a:latin typeface="Calibri" panose="020F0502020204030204" pitchFamily="34" charset="0"/>
              </a:rPr>
              <a:t>Celles-ci sont régulières et numérotées de 1 en 1, dans l'ordre croissant.</a:t>
            </a:r>
            <a:endParaRPr lang="fr-FR" i="0" baseline="0" dirty="0">
              <a:latin typeface="Calibri" panose="020F0502020204030204" pitchFamily="34" charset="0"/>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524818768"/>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711336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49220668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200210530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dirty="0"/>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25</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22554877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u="none" baseline="0" dirty="0">
                <a:latin typeface="Calibri" panose="020F0502020204030204" pitchFamily="34" charset="0"/>
              </a:rPr>
              <a:t>Entre 0 et 1, il y a 1 unité. </a:t>
            </a:r>
            <a:r>
              <a:rPr lang="fr-FR" i="0" u="none" baseline="0" dirty="0">
                <a:latin typeface="Calibri" panose="020F0502020204030204" pitchFamily="34" charset="0"/>
              </a:rPr>
              <a:t>(Montrer l’écart entre 0 et 1 en posant le pouce et l’index sur les extrémités en rouge, faire de même entre 2 et 3, puis entre 6 et 7)</a:t>
            </a:r>
            <a:r>
              <a:rPr lang="fr-FR" i="1" u="none" baseline="0" dirty="0">
                <a:latin typeface="Calibri" panose="020F0502020204030204" pitchFamily="34" charset="0"/>
              </a:rPr>
              <a:t>. Entre 2 et 3, il y aussi 1 unité et c’est la même qu’entre 0 et 1, tout comme entre 6 et 7.</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u="none" baseline="0" dirty="0">
                <a:latin typeface="Calibri" panose="020F0502020204030204" pitchFamily="34" charset="0"/>
              </a:rPr>
              <a:t>Comment s’appelle cette unité ? </a:t>
            </a:r>
            <a:r>
              <a:rPr lang="fr-FR" i="0" u="none" baseline="0" dirty="0">
                <a:latin typeface="Calibri" panose="020F0502020204030204" pitchFamily="34" charset="0"/>
              </a:rPr>
              <a:t>→</a:t>
            </a:r>
            <a:r>
              <a:rPr lang="fr-FR" i="1" u="none" baseline="0" dirty="0">
                <a:latin typeface="Calibri" panose="020F0502020204030204" pitchFamily="34" charset="0"/>
              </a:rPr>
              <a:t> Le centimètre.</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2466474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On appelle cette unité le centimètre. On écrit cm</a:t>
            </a:r>
            <a:r>
              <a:rPr lang="fr-FR" i="1" u="none" baseline="0" dirty="0">
                <a:latin typeface="Calibri" panose="020F0502020204030204" pitchFamily="34" charset="0"/>
              </a:rPr>
              <a:t> </a:t>
            </a:r>
            <a:r>
              <a:rPr lang="fr-FR" i="1" dirty="0">
                <a:latin typeface="Calibri" panose="020F0502020204030204" pitchFamily="34" charset="0"/>
              </a:rPr>
              <a:t>:</a:t>
            </a:r>
            <a:r>
              <a:rPr lang="fr-FR" i="1" baseline="0" dirty="0">
                <a:latin typeface="Calibri" panose="020F0502020204030204" pitchFamily="34" charset="0"/>
              </a:rPr>
              <a:t> «</a:t>
            </a:r>
            <a:r>
              <a:rPr lang="fr-FR" i="1" u="none" baseline="0" dirty="0">
                <a:latin typeface="Calibri" panose="020F0502020204030204" pitchFamily="34" charset="0"/>
              </a:rPr>
              <a:t> </a:t>
            </a:r>
            <a:r>
              <a:rPr lang="fr-FR" i="1" dirty="0">
                <a:latin typeface="Calibri" panose="020F0502020204030204" pitchFamily="34" charset="0"/>
              </a:rPr>
              <a:t>c</a:t>
            </a:r>
            <a:r>
              <a:rPr lang="fr-FR" i="1" u="none" baseline="0" dirty="0">
                <a:latin typeface="Calibri" panose="020F0502020204030204" pitchFamily="34" charset="0"/>
              </a:rPr>
              <a:t> </a:t>
            </a:r>
            <a:r>
              <a:rPr lang="fr-FR" i="1" dirty="0">
                <a:latin typeface="Calibri" panose="020F0502020204030204" pitchFamily="34" charset="0"/>
              </a:rPr>
              <a:t>» </a:t>
            </a:r>
            <a:r>
              <a:rPr lang="fr-FR" i="0" dirty="0">
                <a:latin typeface="Calibri" panose="020F0502020204030204" pitchFamily="34" charset="0"/>
              </a:rPr>
              <a:t>(le montrer sur le tableau) </a:t>
            </a:r>
            <a:r>
              <a:rPr lang="fr-FR" i="1" dirty="0">
                <a:latin typeface="Calibri" panose="020F0502020204030204" pitchFamily="34" charset="0"/>
              </a:rPr>
              <a:t>pour «</a:t>
            </a:r>
            <a:r>
              <a:rPr lang="fr-FR" i="1" u="none" baseline="0" dirty="0">
                <a:latin typeface="Calibri" panose="020F0502020204030204" pitchFamily="34" charset="0"/>
              </a:rPr>
              <a:t> </a:t>
            </a:r>
            <a:r>
              <a:rPr lang="fr-FR" i="1" dirty="0" err="1">
                <a:latin typeface="Calibri" panose="020F0502020204030204" pitchFamily="34" charset="0"/>
              </a:rPr>
              <a:t>centi</a:t>
            </a:r>
            <a:r>
              <a:rPr lang="fr-FR" i="1" u="none" baseline="0" dirty="0">
                <a:latin typeface="Calibri" panose="020F0502020204030204" pitchFamily="34" charset="0"/>
              </a:rPr>
              <a:t> </a:t>
            </a:r>
            <a:r>
              <a:rPr lang="fr-FR" i="1" dirty="0">
                <a:latin typeface="Calibri" panose="020F0502020204030204" pitchFamily="34" charset="0"/>
              </a:rPr>
              <a:t>» et «</a:t>
            </a:r>
            <a:r>
              <a:rPr lang="fr-FR" i="1" u="none" baseline="0" dirty="0">
                <a:latin typeface="Calibri" panose="020F0502020204030204" pitchFamily="34" charset="0"/>
              </a:rPr>
              <a:t> </a:t>
            </a:r>
            <a:r>
              <a:rPr lang="fr-FR" i="1" dirty="0">
                <a:latin typeface="Calibri" panose="020F0502020204030204" pitchFamily="34" charset="0"/>
              </a:rPr>
              <a:t>m</a:t>
            </a:r>
            <a:r>
              <a:rPr lang="fr-FR" i="1" u="none" baseline="0" dirty="0">
                <a:latin typeface="Calibri" panose="020F0502020204030204" pitchFamily="34" charset="0"/>
              </a:rPr>
              <a:t> </a:t>
            </a:r>
            <a:r>
              <a:rPr lang="fr-FR" i="1" dirty="0">
                <a:latin typeface="Calibri" panose="020F0502020204030204" pitchFamily="34" charset="0"/>
              </a:rPr>
              <a:t>» </a:t>
            </a:r>
            <a:r>
              <a:rPr lang="fr-FR" i="0" dirty="0">
                <a:latin typeface="Calibri" panose="020F0502020204030204" pitchFamily="34" charset="0"/>
              </a:rPr>
              <a:t>(le montrer sur le tableau) </a:t>
            </a:r>
            <a:r>
              <a:rPr lang="fr-FR" i="1" dirty="0">
                <a:latin typeface="Calibri" panose="020F0502020204030204" pitchFamily="34" charset="0"/>
              </a:rPr>
              <a:t>pour «</a:t>
            </a:r>
            <a:r>
              <a:rPr lang="fr-FR" i="1" u="none" baseline="0" dirty="0">
                <a:latin typeface="Calibri" panose="020F0502020204030204" pitchFamily="34" charset="0"/>
              </a:rPr>
              <a:t> </a:t>
            </a:r>
            <a:r>
              <a:rPr lang="fr-FR" i="1" dirty="0">
                <a:latin typeface="Calibri" panose="020F0502020204030204" pitchFamily="34" charset="0"/>
              </a:rPr>
              <a:t>mètre</a:t>
            </a:r>
            <a:r>
              <a:rPr lang="fr-FR" i="1" u="none" baseline="0" dirty="0">
                <a:latin typeface="Calibri" panose="020F0502020204030204" pitchFamily="34" charset="0"/>
              </a:rPr>
              <a:t> </a:t>
            </a:r>
            <a:r>
              <a:rPr lang="fr-FR" i="1"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dirty="0">
                <a:latin typeface="Calibri" panose="020F0502020204030204" pitchFamily="34" charset="0"/>
              </a:rPr>
              <a:t>Chaque bande </a:t>
            </a:r>
            <a:r>
              <a:rPr lang="fr-FR" i="1" baseline="0" dirty="0">
                <a:latin typeface="Calibri" panose="020F0502020204030204" pitchFamily="34" charset="0"/>
              </a:rPr>
              <a:t>verte mesure 1</a:t>
            </a:r>
            <a:r>
              <a:rPr lang="fr-FR" i="1" u="none" baseline="0" dirty="0">
                <a:latin typeface="Calibri" panose="020F0502020204030204" pitchFamily="34" charset="0"/>
              </a:rPr>
              <a:t> </a:t>
            </a:r>
            <a:r>
              <a:rPr lang="fr-FR" i="1" baseline="0" dirty="0">
                <a:latin typeface="Calibri" panose="020F0502020204030204" pitchFamily="34" charset="0"/>
              </a:rPr>
              <a:t>cm de longueur </a:t>
            </a:r>
            <a:r>
              <a:rPr lang="fr-FR" i="0" baseline="0" dirty="0">
                <a:latin typeface="Calibri" panose="020F0502020204030204" pitchFamily="34" charset="0"/>
              </a:rPr>
              <a:t>(montrer avec vos mains les extrémités en rouge de chaque bande unité). </a:t>
            </a:r>
            <a:r>
              <a:rPr lang="fr-FR" i="1" baseline="0" dirty="0">
                <a:latin typeface="Calibri" panose="020F0502020204030204" pitchFamily="34" charset="0"/>
              </a:rPr>
              <a:t>Cela veut dire qu’il y a le même écartement entre deux graduations qui se suivent</a:t>
            </a:r>
            <a:r>
              <a:rPr lang="fr-FR" i="1" u="none" baseline="0" dirty="0">
                <a:latin typeface="Calibri" panose="020F0502020204030204" pitchFamily="34" charset="0"/>
              </a:rPr>
              <a:t> </a:t>
            </a:r>
            <a:r>
              <a:rPr lang="fr-FR" i="1" baseline="0" dirty="0">
                <a:latin typeface="Calibri" panose="020F0502020204030204" pitchFamily="34" charset="0"/>
              </a:rPr>
              <a:t>: par exemple entre les graduations</a:t>
            </a:r>
            <a:r>
              <a:rPr lang="fr-FR" i="1" u="none" baseline="0" dirty="0">
                <a:latin typeface="Calibri" panose="020F0502020204030204" pitchFamily="34" charset="0"/>
              </a:rPr>
              <a:t> </a:t>
            </a:r>
            <a:r>
              <a:rPr lang="fr-FR" i="1" baseline="0" dirty="0">
                <a:latin typeface="Calibri" panose="020F0502020204030204" pitchFamily="34" charset="0"/>
              </a:rPr>
              <a:t>0 et 1, il y a 1</a:t>
            </a:r>
            <a:r>
              <a:rPr lang="fr-FR" i="1" u="none" baseline="0" dirty="0">
                <a:latin typeface="Calibri" panose="020F0502020204030204" pitchFamily="34" charset="0"/>
              </a:rPr>
              <a:t> </a:t>
            </a:r>
            <a:r>
              <a:rPr lang="fr-FR" i="1" baseline="0" dirty="0">
                <a:latin typeface="Calibri" panose="020F0502020204030204" pitchFamily="34" charset="0"/>
              </a:rPr>
              <a:t>cm. Entre les graduations</a:t>
            </a:r>
            <a:r>
              <a:rPr lang="fr-FR" i="1" u="none" baseline="0" dirty="0">
                <a:latin typeface="Calibri" panose="020F0502020204030204" pitchFamily="34" charset="0"/>
              </a:rPr>
              <a:t> </a:t>
            </a:r>
            <a:r>
              <a:rPr lang="fr-FR" i="1" baseline="0" dirty="0">
                <a:latin typeface="Calibri" panose="020F0502020204030204" pitchFamily="34" charset="0"/>
              </a:rPr>
              <a:t>2 et 3, il y a 1</a:t>
            </a:r>
            <a:r>
              <a:rPr lang="fr-FR" i="1" u="none" baseline="0" dirty="0">
                <a:latin typeface="Calibri" panose="020F0502020204030204" pitchFamily="34" charset="0"/>
              </a:rPr>
              <a:t> </a:t>
            </a:r>
            <a:r>
              <a:rPr lang="fr-FR" i="1" baseline="0" dirty="0">
                <a:latin typeface="Calibri" panose="020F0502020204030204" pitchFamily="34" charset="0"/>
              </a:rPr>
              <a:t>cm et entre 6 et 7, il y a aussi 1</a:t>
            </a:r>
            <a:r>
              <a:rPr lang="fr-FR" i="1" u="none" baseline="0" dirty="0">
                <a:latin typeface="Calibri" panose="020F0502020204030204" pitchFamily="34" charset="0"/>
              </a:rPr>
              <a:t> </a:t>
            </a:r>
            <a:r>
              <a:rPr lang="fr-FR" i="1" baseline="0" dirty="0">
                <a:latin typeface="Calibri" panose="020F0502020204030204" pitchFamily="34" charset="0"/>
              </a:rPr>
              <a:t>cm.</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Citez 2</a:t>
            </a:r>
            <a:r>
              <a:rPr lang="fr-FR" i="1" u="none" baseline="0" dirty="0">
                <a:latin typeface="Calibri" panose="020F0502020204030204" pitchFamily="34" charset="0"/>
              </a:rPr>
              <a:t> </a:t>
            </a:r>
            <a:r>
              <a:rPr lang="fr-FR" i="1" baseline="0" dirty="0">
                <a:latin typeface="Calibri" panose="020F0502020204030204" pitchFamily="34" charset="0"/>
              </a:rPr>
              <a:t>graduations qui ont un écart de 1</a:t>
            </a:r>
            <a:r>
              <a:rPr lang="fr-FR" i="1" u="none" baseline="0" dirty="0">
                <a:latin typeface="Calibri" panose="020F0502020204030204" pitchFamily="34" charset="0"/>
              </a:rPr>
              <a:t> </a:t>
            </a:r>
            <a:r>
              <a:rPr lang="fr-FR" i="1" baseline="0" dirty="0">
                <a:latin typeface="Calibri" panose="020F0502020204030204" pitchFamily="34" charset="0"/>
              </a:rPr>
              <a:t>cm</a:t>
            </a:r>
            <a:r>
              <a:rPr lang="fr-FR" i="1" u="none" baseline="0" dirty="0">
                <a:latin typeface="Calibri" panose="020F0502020204030204" pitchFamily="34" charset="0"/>
              </a:rPr>
              <a:t> </a:t>
            </a:r>
            <a:r>
              <a:rPr lang="fr-FR" i="1" baseline="0" dirty="0">
                <a:latin typeface="Calibri" panose="020F0502020204030204" pitchFamily="34" charset="0"/>
              </a:rPr>
              <a:t>? </a:t>
            </a:r>
            <a:r>
              <a:rPr lang="fr-FR" i="0" baseline="0" dirty="0">
                <a:latin typeface="Calibri" panose="020F0502020204030204" pitchFamily="34" charset="0"/>
              </a:rPr>
              <a:t>Interroger plusieurs élèves et faire valider, à chaque fois, par un autre élève.</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13574760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1" u="none" strike="noStrike" cap="none" dirty="0">
                <a:solidFill>
                  <a:schemeClr val="dk1"/>
                </a:solidFill>
                <a:latin typeface="Calibri" panose="020F0502020204030204" pitchFamily="34" charset="0"/>
                <a:ea typeface="Calibri"/>
                <a:cs typeface="Calibri"/>
                <a:sym typeface="Calibri"/>
              </a:rPr>
              <a:t>Entre la graduation 0 et la graduation 6, il y a 6 unités,</a:t>
            </a:r>
            <a:r>
              <a:rPr lang="fr-FR" b="0" i="1" u="none" strike="noStrike" cap="none" baseline="0" dirty="0">
                <a:solidFill>
                  <a:schemeClr val="dk1"/>
                </a:solidFill>
                <a:latin typeface="Calibri" panose="020F0502020204030204" pitchFamily="34" charset="0"/>
                <a:ea typeface="Calibri"/>
                <a:cs typeface="Calibri"/>
                <a:sym typeface="Calibri"/>
              </a:rPr>
              <a:t> c’est-à-dire 6</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fois</a:t>
            </a:r>
            <a:r>
              <a:rPr lang="fr-FR" b="0" i="1" u="none" strike="noStrike" cap="none" baseline="0" dirty="0">
                <a:solidFill>
                  <a:schemeClr val="dk1"/>
                </a:solidFill>
                <a:latin typeface="Calibri" panose="020F0502020204030204" pitchFamily="34" charset="0"/>
                <a:ea typeface="Calibri"/>
                <a:cs typeface="Calibri" panose="020F0502020204030204" pitchFamily="34" charset="0"/>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1</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cm, donc 6</a:t>
            </a:r>
            <a:r>
              <a:rPr lang="fr-FR" b="0" i="1" u="none" strike="noStrike" cap="none" dirty="0">
                <a:solidFill>
                  <a:schemeClr val="dk1"/>
                </a:solidFill>
                <a:latin typeface="Calibri" panose="020F0502020204030204" pitchFamily="34" charset="0"/>
                <a:ea typeface="Calibri"/>
                <a:cs typeface="Calibri"/>
                <a:sym typeface="Calibri"/>
              </a:rPr>
              <a:t> </a:t>
            </a:r>
            <a:r>
              <a:rPr lang="fr-FR" b="0" i="1" u="none" strike="noStrike" cap="none" baseline="0" dirty="0">
                <a:solidFill>
                  <a:schemeClr val="dk1"/>
                </a:solidFill>
                <a:latin typeface="Calibri" panose="020F0502020204030204" pitchFamily="34" charset="0"/>
                <a:ea typeface="Calibri"/>
                <a:cs typeface="Calibri"/>
                <a:sym typeface="Calibri"/>
              </a:rPr>
              <a:t>cm.</a:t>
            </a:r>
            <a:endParaRPr lang="fr-FR" b="0" i="1" u="none" strike="noStrike" cap="none" dirty="0">
              <a:solidFill>
                <a:schemeClr val="dk1"/>
              </a:solidFill>
              <a:latin typeface="Calibri" panose="020F0502020204030204" pitchFamily="34" charset="0"/>
              <a:ea typeface="Calibri"/>
              <a:cs typeface="Calibri"/>
              <a:sym typeface="Calibri"/>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sz="1200" i="0" baseline="0" dirty="0">
              <a:latin typeface="+mn-lt"/>
            </a:endParaRP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82278961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Comment faire </a:t>
            </a:r>
            <a:r>
              <a:rPr lang="fr-FR" i="0" baseline="0" dirty="0">
                <a:latin typeface="Calibri" panose="020F0502020204030204" pitchFamily="34" charset="0"/>
              </a:rPr>
              <a:t>pour</a:t>
            </a:r>
            <a:r>
              <a:rPr lang="fr-FR" i="1" baseline="0" dirty="0">
                <a:latin typeface="Calibri" panose="020F0502020204030204" pitchFamily="34" charset="0"/>
              </a:rPr>
              <a:t> mesurer ce segment avec cette règle</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Interroger un ou plusieurs élèves en leur demandant de verbaliser la procédure. </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09457293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Est-ce que c’est bien ce que l’on voulait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Non, parce que le zéro de la règle n’est pas sur le début du segment.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38853945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Le «</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0</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 de la règle doit être placé au début du segment, très précisément.</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6904996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commentair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Montrer la graduation 0 qui correspond bien à une extrémité du segment.</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baseline="0" dirty="0">
                <a:latin typeface="Calibri" panose="020F0502020204030204" pitchFamily="34" charset="0"/>
              </a:rPr>
              <a:t>Comment lire la mesure de la longueur du segment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a:t>
            </a:r>
            <a:r>
              <a:rPr lang="fr-FR" i="0" baseline="0" dirty="0">
                <a:latin typeface="Calibri" panose="020F0502020204030204" pitchFamily="34" charset="0"/>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0" baseline="0" dirty="0">
                <a:latin typeface="Calibri" panose="020F0502020204030204" pitchFamily="34" charset="0"/>
              </a:rPr>
              <a:t>Laisser les élèves s’exprimer</a:t>
            </a:r>
            <a:r>
              <a:rPr lang="fr-FR" b="0" i="0" u="none" strike="noStrike" cap="none" dirty="0">
                <a:solidFill>
                  <a:schemeClr val="dk1"/>
                </a:solidFill>
                <a:latin typeface="Calibri" panose="020F0502020204030204" pitchFamily="34" charset="0"/>
                <a:ea typeface="Calibri"/>
                <a:cs typeface="Calibri"/>
                <a:sym typeface="Calibri"/>
              </a:rPr>
              <a:t> </a:t>
            </a:r>
            <a:r>
              <a:rPr lang="fr-FR" i="0" baseline="0" dirty="0">
                <a:latin typeface="Calibri" panose="020F0502020204030204" pitchFamily="34" charset="0"/>
              </a:rPr>
              <a:t>: </a:t>
            </a:r>
            <a:r>
              <a:rPr lang="fr-FR" i="1" baseline="0" dirty="0">
                <a:latin typeface="Calibri" panose="020F0502020204030204" pitchFamily="34" charset="0"/>
              </a:rPr>
              <a:t>→</a:t>
            </a:r>
            <a:r>
              <a:rPr lang="fr-FR" b="0" i="1" u="none" strike="noStrike" cap="none" dirty="0">
                <a:solidFill>
                  <a:schemeClr val="dk1"/>
                </a:solidFill>
                <a:latin typeface="Calibri" panose="020F0502020204030204" pitchFamily="34" charset="0"/>
                <a:ea typeface="Calibri"/>
                <a:cs typeface="Calibri"/>
                <a:sym typeface="Calibri"/>
              </a:rPr>
              <a:t> </a:t>
            </a:r>
            <a:r>
              <a:rPr lang="fr-FR" i="1" baseline="0" dirty="0">
                <a:latin typeface="Calibri" panose="020F0502020204030204" pitchFamily="34" charset="0"/>
              </a:rPr>
              <a:t>On regarde l’extrémité (la fin) du segment et on lit la graduation qui correspond.</a:t>
            </a:r>
          </a:p>
        </p:txBody>
      </p:sp>
      <p:sp>
        <p:nvSpPr>
          <p:cNvPr id="4" name="Espace réservé du numéro de diapositive 3"/>
          <p:cNvSpPr>
            <a:spLocks noGrp="1"/>
          </p:cNvSpPr>
          <p:nvPr>
            <p:ph type="sldNum" sz="quarter" idx="10"/>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01205942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89F5F5A9-BC92-3B77-86AB-0B3757EE733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3. Les tables d’addition jusqu’à 10</a:t>
            </a:r>
            <a:endParaRPr dirty="0"/>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dirty="0">
                <a:solidFill>
                  <a:schemeClr val="bg1"/>
                </a:solidFill>
                <a:latin typeface="Verdana"/>
                <a:ea typeface="Verdana"/>
                <a:cs typeface="Verdana"/>
                <a:sym typeface="Verdana"/>
              </a:rPr>
              <a:t>Réservé à la </a:t>
            </a:r>
            <a:r>
              <a:rPr lang="fr-FR" sz="2000" b="0" i="0" u="none" strike="noStrike" cap="none" dirty="0" err="1">
                <a:solidFill>
                  <a:schemeClr val="bg1"/>
                </a:solidFill>
                <a:latin typeface="Verdana"/>
                <a:ea typeface="Verdana"/>
                <a:cs typeface="Verdana"/>
                <a:sym typeface="Verdana"/>
              </a:rPr>
              <a:t>vidéoprojection</a:t>
            </a:r>
            <a:endParaRPr sz="2000" b="0" i="0" u="none" strike="noStrike" cap="none" dirty="0">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dirty="0"/>
              <a:t>Calcule.</a:t>
            </a:r>
            <a:endParaRPr dirty="0"/>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Entrainement</a:t>
            </a:r>
            <a:endParaRPr dirty="0"/>
          </a:p>
        </p:txBody>
      </p:sp>
      <p:sp>
        <p:nvSpPr>
          <p:cNvPr id="46" name="Google Shape;46;p38"/>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dirty="0"/>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dirty="0"/>
              <a:t>Exercice des champions</a:t>
            </a:r>
            <a:endParaRPr dirty="0"/>
          </a:p>
        </p:txBody>
      </p:sp>
      <p:pic>
        <p:nvPicPr>
          <p:cNvPr id="4" name="Image 3" descr="Une image contenant logo, Graphique, symbole, graphisme&#10;&#10;Le contenu généré par l’IA peut être incorrect.">
            <a:extLst>
              <a:ext uri="{FF2B5EF4-FFF2-40B4-BE49-F238E27FC236}">
                <a16:creationId xmlns:a16="http://schemas.microsoft.com/office/drawing/2014/main" id="{DCA1D3EA-B38F-5B02-8326-0D9D8EF95C96}"/>
              </a:ext>
            </a:extLst>
          </p:cNvPr>
          <p:cNvPicPr>
            <a:picLocks noChangeAspect="1"/>
          </p:cNvPicPr>
          <p:nvPr userDrawn="1"/>
        </p:nvPicPr>
        <p:blipFill>
          <a:blip r:embed="rId2"/>
          <a:stretch>
            <a:fillRect/>
          </a:stretch>
        </p:blipFill>
        <p:spPr>
          <a:xfrm>
            <a:off x="8211898" y="-71284"/>
            <a:ext cx="972000" cy="143775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dirty="0"/>
              <a:t>Modifiez le style du titre</a:t>
            </a:r>
            <a:endParaRPr lang="en-US" dirty="0"/>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5.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5.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5.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a:xfrm>
            <a:off x="685800" y="3040905"/>
            <a:ext cx="7772400" cy="776190"/>
          </a:xfrm>
        </p:spPr>
        <p:txBody>
          <a:bodyPr>
            <a:noAutofit/>
          </a:bodyPr>
          <a:lstStyle/>
          <a:p>
            <a:pPr lvl="0"/>
            <a:r>
              <a:rPr lang="fr-FR" dirty="0"/>
              <a:t>19. Mesurer des segments,</a:t>
            </a:r>
            <a:br>
              <a:rPr lang="fr-FR" dirty="0"/>
            </a:br>
            <a:r>
              <a:rPr lang="fr-FR" dirty="0"/>
              <a:t>calculer le périmètre d’un polygone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F46593EB-B4E5-7433-EA38-ACB2FAD14D0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F8673DDB-62D3-1220-15C3-19FD41326413}"/>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3153597E-3BC4-43DF-9251-6902A21E432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9197779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0B8F9390-7654-C3B4-2551-64CF0754501D}"/>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2AF2B1F-67FE-AFEE-45BD-ED64E9F4580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96D7C7B-05CE-79C7-27D7-A116FDCB34A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603799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6557900-2299-7196-E95F-4A2DE767F6E9}"/>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F8A10AD4-9E41-532A-6F3B-A705ADE05779}"/>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9E17EAA9-DC48-5441-59F7-5EAF1D0D9E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807727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87CC167F-63E8-7411-2C2A-7AFD97C807B2}"/>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0E8E1C1A-3601-A8B5-9628-CAD4D9C68281}"/>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2C869A4D-4637-1C3F-7AA8-55CCFABBC2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7650598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7" name="Espace réservé du texte 6">
            <a:extLst>
              <a:ext uri="{FF2B5EF4-FFF2-40B4-BE49-F238E27FC236}">
                <a16:creationId xmlns:a16="http://schemas.microsoft.com/office/drawing/2014/main" id="{597BE531-11BF-F457-9781-5C42E1B104CE}"/>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C2A1FF98-F60C-FE74-243D-1483DCA5FF7B}"/>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C0BB8D7B-78A7-3B9C-58D0-9A223BEF5DA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9171627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69807B21-9D89-8FDC-0708-2044D6E2D3F5}"/>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E216C32C-11AA-DFCC-D944-E439A33CB4BE}"/>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AB7BD0F-13F4-ED68-8CDA-104136DD41A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04916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719A0335-10BA-30B4-FE2F-9232B2518310}"/>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A3CCAF38-66C7-8329-F52B-7B745994AA8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4A588501-B45C-23CC-F4F7-258D5E90FFD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142716961"/>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FCD6335-B4CB-87A5-7847-A8C4EBF85605}"/>
              </a:ext>
            </a:extLst>
          </p:cNvPr>
          <p:cNvSpPr>
            <a:spLocks noGrp="1"/>
          </p:cNvSpPr>
          <p:nvPr>
            <p:ph type="body" idx="1"/>
          </p:nvPr>
        </p:nvSpPr>
        <p:spPr/>
        <p:txBody>
          <a:bodyPr/>
          <a:lstStyle/>
          <a:p>
            <a:endParaRPr lang="fr-FR"/>
          </a:p>
        </p:txBody>
      </p:sp>
      <p:sp>
        <p:nvSpPr>
          <p:cNvPr id="6" name="Titre 5">
            <a:extLst>
              <a:ext uri="{FF2B5EF4-FFF2-40B4-BE49-F238E27FC236}">
                <a16:creationId xmlns:a16="http://schemas.microsoft.com/office/drawing/2014/main" id="{FE9C1032-675B-65C6-478D-413F73025E2D}"/>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38DE442-F23C-44D9-CDB3-C975B7320AB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349953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163DAA51-A892-8E3B-F370-BA2124512506}"/>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42AAB1BA-04CD-AE56-D792-BCDDDE37994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85A6E23-1647-9FF6-9176-D8B37F113ED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55417565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160"/>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1FEE63B4-6944-3D57-F869-7D6630444687}"/>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3F484C7C-D9A8-A610-81D2-CD881159DDE8}"/>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809CF9AE-72CB-B1E4-8FAC-9F32725154F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34872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B69DD8B2-8944-F7FE-B341-1D56E46285F3}"/>
              </a:ext>
            </a:extLst>
          </p:cNvPr>
          <p:cNvSpPr>
            <a:spLocks noGrp="1"/>
          </p:cNvSpPr>
          <p:nvPr>
            <p:ph type="body" idx="1"/>
          </p:nvPr>
        </p:nvSpPr>
        <p:spPr/>
        <p:txBody>
          <a:bodyPr/>
          <a:lstStyle/>
          <a:p>
            <a:endParaRPr lang="fr-FR"/>
          </a:p>
        </p:txBody>
      </p:sp>
      <p:sp>
        <p:nvSpPr>
          <p:cNvPr id="7" name="Titre 6">
            <a:extLst>
              <a:ext uri="{FF2B5EF4-FFF2-40B4-BE49-F238E27FC236}">
                <a16:creationId xmlns:a16="http://schemas.microsoft.com/office/drawing/2014/main" id="{B7E4C2C8-32D0-5BF4-398E-27EB3277DD9D}"/>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A59640B4-8AF7-A21B-A377-C137D1F92EE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08259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730625C-DC8A-5C6E-5278-2B4E560CD5C7}"/>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C2694F8-2A8F-4289-B085-108C1B34A59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6A0DD621-10AA-B2A0-0C87-948E128C3C34}"/>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B5E678F-FEF4-EC1D-7FF1-EB3EC9A4327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710185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DBEF70B7-C7B7-3487-CE53-981B5E22F690}"/>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21122013-B643-C6BE-5F11-009738C8E28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259655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5" name="Titre 4">
            <a:extLst>
              <a:ext uri="{FF2B5EF4-FFF2-40B4-BE49-F238E27FC236}">
                <a16:creationId xmlns:a16="http://schemas.microsoft.com/office/drawing/2014/main" id="{89429525-94C2-C5E9-9F29-35A7F6804D0F}"/>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CD3FB0AF-B92D-2AD8-1AD4-3487B64BFAC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163494"/>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95746518-64B2-41F1-E99A-B2C177A12C8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E11A837-845A-F25E-F591-F651C34ABB0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BAB9874E-8430-5070-7F58-98D07B256E8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D2C91BB9-36FA-86E6-BFCA-3E6A56709DA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0688000"/>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3" name="Titre 2">
            <a:extLst>
              <a:ext uri="{FF2B5EF4-FFF2-40B4-BE49-F238E27FC236}">
                <a16:creationId xmlns:a16="http://schemas.microsoft.com/office/drawing/2014/main" id="{6C2F47F1-B65A-7342-1576-B18A354D723F}"/>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FCF396C4-8FC4-77AA-4FC0-0FCFA19E57A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space réservé du texte 9">
            <a:extLst>
              <a:ext uri="{FF2B5EF4-FFF2-40B4-BE49-F238E27FC236}">
                <a16:creationId xmlns:a16="http://schemas.microsoft.com/office/drawing/2014/main" id="{F891ECB7-8F29-4130-49DE-140FE3C66B80}"/>
              </a:ext>
            </a:extLst>
          </p:cNvPr>
          <p:cNvSpPr>
            <a:spLocks noGrp="1"/>
          </p:cNvSpPr>
          <p:nvPr>
            <p:ph type="body" idx="1"/>
          </p:nvPr>
        </p:nvSpPr>
        <p:spPr/>
        <p:txBody>
          <a:bodyPr/>
          <a:lstStyle/>
          <a:p>
            <a:endParaRPr lang="fr-FR"/>
          </a:p>
        </p:txBody>
      </p:sp>
      <p:sp>
        <p:nvSpPr>
          <p:cNvPr id="12" name="Titre 11">
            <a:extLst>
              <a:ext uri="{FF2B5EF4-FFF2-40B4-BE49-F238E27FC236}">
                <a16:creationId xmlns:a16="http://schemas.microsoft.com/office/drawing/2014/main" id="{C449502B-CF29-2212-3FE0-93EC3BC3B099}"/>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3A211D0B-EC74-BD8D-2970-362F50FFCE6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889782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8A1EC18B-FF8C-8A49-FEC9-F538D7BCEA3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E7AEDD1A-EC99-68F2-E6E7-96B3C2B502B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5499885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D62FAACF-0D28-6B38-8A19-88585060A4E7}"/>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E0D2AE0F-B523-96C3-86D5-FEFD8B44D23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291226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5E5AB6DC-A026-3C88-737B-D80EB1E51D19}"/>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0234C831-D21C-8217-3F64-D1DF0763AE4F}"/>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16ED888D-8B93-B950-8737-D2EE9AA2B32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084868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texte 3">
            <a:extLst>
              <a:ext uri="{FF2B5EF4-FFF2-40B4-BE49-F238E27FC236}">
                <a16:creationId xmlns:a16="http://schemas.microsoft.com/office/drawing/2014/main" id="{239913B8-43FE-79E6-0C04-BBD34B450A14}"/>
              </a:ext>
            </a:extLst>
          </p:cNvPr>
          <p:cNvSpPr>
            <a:spLocks noGrp="1"/>
          </p:cNvSpPr>
          <p:nvPr>
            <p:ph type="body" idx="1"/>
          </p:nvPr>
        </p:nvSpPr>
        <p:spPr/>
        <p:txBody>
          <a:bodyPr/>
          <a:lstStyle/>
          <a:p>
            <a:endParaRPr lang="fr-FR"/>
          </a:p>
        </p:txBody>
      </p:sp>
      <p:sp>
        <p:nvSpPr>
          <p:cNvPr id="8" name="Titre 7">
            <a:extLst>
              <a:ext uri="{FF2B5EF4-FFF2-40B4-BE49-F238E27FC236}">
                <a16:creationId xmlns:a16="http://schemas.microsoft.com/office/drawing/2014/main" id="{AAE07F66-4E6F-CCF3-3654-50A274894101}"/>
              </a:ext>
            </a:extLst>
          </p:cNvPr>
          <p:cNvSpPr>
            <a:spLocks noGrp="1"/>
          </p:cNvSpPr>
          <p:nvPr>
            <p:ph type="title"/>
          </p:nvPr>
        </p:nvSpPr>
        <p:spPr/>
        <p:txBody>
          <a:bodyPr/>
          <a:lstStyle/>
          <a:p>
            <a:endParaRPr lang="fr-FR"/>
          </a:p>
        </p:txBody>
      </p:sp>
      <p:pic>
        <p:nvPicPr>
          <p:cNvPr id="15" name="Image 14">
            <a:extLst>
              <a:ext uri="{FF2B5EF4-FFF2-40B4-BE49-F238E27FC236}">
                <a16:creationId xmlns:a16="http://schemas.microsoft.com/office/drawing/2014/main" id="{0ECC2CFB-650B-7831-B69D-D42862F8AC1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417105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texte 2">
            <a:extLst>
              <a:ext uri="{FF2B5EF4-FFF2-40B4-BE49-F238E27FC236}">
                <a16:creationId xmlns:a16="http://schemas.microsoft.com/office/drawing/2014/main" id="{C782824D-782C-83DA-9BDE-4BC9AC3B3E33}"/>
              </a:ext>
            </a:extLst>
          </p:cNvPr>
          <p:cNvSpPr>
            <a:spLocks noGrp="1"/>
          </p:cNvSpPr>
          <p:nvPr>
            <p:ph type="body" idx="1"/>
          </p:nvPr>
        </p:nvSpPr>
        <p:spPr/>
        <p:txBody>
          <a:bodyPr/>
          <a:lstStyle/>
          <a:p>
            <a:endParaRPr lang="fr-FR"/>
          </a:p>
        </p:txBody>
      </p:sp>
      <p:sp>
        <p:nvSpPr>
          <p:cNvPr id="5" name="Titre 4">
            <a:extLst>
              <a:ext uri="{FF2B5EF4-FFF2-40B4-BE49-F238E27FC236}">
                <a16:creationId xmlns:a16="http://schemas.microsoft.com/office/drawing/2014/main" id="{15068BA8-4F39-FD06-B4F5-1D0D985F8191}"/>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7F435668-82DF-D691-5803-2E0E394E957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32271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texte 4">
            <a:extLst>
              <a:ext uri="{FF2B5EF4-FFF2-40B4-BE49-F238E27FC236}">
                <a16:creationId xmlns:a16="http://schemas.microsoft.com/office/drawing/2014/main" id="{00BE3BA9-B1F5-B00D-5101-62A0F927BE3C}"/>
              </a:ext>
            </a:extLst>
          </p:cNvPr>
          <p:cNvSpPr>
            <a:spLocks noGrp="1"/>
          </p:cNvSpPr>
          <p:nvPr>
            <p:ph type="body" idx="1"/>
          </p:nvPr>
        </p:nvSpPr>
        <p:spPr/>
        <p:txBody>
          <a:bodyPr/>
          <a:lstStyle/>
          <a:p>
            <a:endParaRPr lang="fr-FR"/>
          </a:p>
        </p:txBody>
      </p:sp>
      <p:sp>
        <p:nvSpPr>
          <p:cNvPr id="13" name="Titre 12">
            <a:extLst>
              <a:ext uri="{FF2B5EF4-FFF2-40B4-BE49-F238E27FC236}">
                <a16:creationId xmlns:a16="http://schemas.microsoft.com/office/drawing/2014/main" id="{3412D61C-724E-12C0-598D-729910FA8F23}"/>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F54239A0-98A8-F9B3-0825-8DA063C69C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41680196"/>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eate a new document." ma:contentTypeScope="" ma:versionID="e4dbe1c88525929ce5d3a0b279d97d2d">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965bef247689c8172a4c58600ca5d56d"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CB6929A-325D-48F6-9877-191C169E6107}">
  <ds:schemaRefs>
    <ds:schemaRef ds:uri="http://schemas.microsoft.com/office/infopath/2007/PartnerControls"/>
    <ds:schemaRef ds:uri="be993d5a-5390-4a32-bd90-2a12d82b1d47"/>
    <ds:schemaRef ds:uri="http://purl.org/dc/terms/"/>
    <ds:schemaRef ds:uri="http://purl.org/dc/dcmitype/"/>
    <ds:schemaRef ds:uri="http://schemas.openxmlformats.org/package/2006/metadata/core-properties"/>
    <ds:schemaRef ds:uri="http://schemas.microsoft.com/office/2006/documentManagement/types"/>
    <ds:schemaRef ds:uri="http://schemas.microsoft.com/office/2006/metadata/properties"/>
    <ds:schemaRef ds:uri="78af4adf-cb3e-4732-bb85-653e85149c57"/>
    <ds:schemaRef ds:uri="http://www.w3.org/XML/1998/namespace"/>
    <ds:schemaRef ds:uri="http://purl.org/dc/elements/1.1/"/>
  </ds:schemaRefs>
</ds:datastoreItem>
</file>

<file path=customXml/itemProps2.xml><?xml version="1.0" encoding="utf-8"?>
<ds:datastoreItem xmlns:ds="http://schemas.openxmlformats.org/officeDocument/2006/customXml" ds:itemID="{52FB5A1D-D147-431B-AB1E-702255983447}"/>
</file>

<file path=customXml/itemProps3.xml><?xml version="1.0" encoding="utf-8"?>
<ds:datastoreItem xmlns:ds="http://schemas.openxmlformats.org/officeDocument/2006/customXml" ds:itemID="{DD31D020-4F48-4B3B-AC4B-DA00B68BFEE7}">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1177</Words>
  <Application>Microsoft Office PowerPoint</Application>
  <PresentationFormat>Affichage à l'écran (4:3)</PresentationFormat>
  <Paragraphs>73</Paragraphs>
  <Slides>26</Slides>
  <Notes>26</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26</vt:i4>
      </vt:variant>
    </vt:vector>
  </HeadingPairs>
  <TitlesOfParts>
    <vt:vector size="35" baseType="lpstr">
      <vt:lpstr>Arial</vt:lpstr>
      <vt:lpstr>Calibri</vt:lpstr>
      <vt:lpstr>Calibri Light</vt:lpstr>
      <vt:lpstr>Verdana</vt:lpstr>
      <vt:lpstr>Thème Office</vt:lpstr>
      <vt:lpstr>1_Thème Office</vt:lpstr>
      <vt:lpstr>2_Thème Office</vt:lpstr>
      <vt:lpstr>3_Thème Office</vt:lpstr>
      <vt:lpstr>7_Thème Office</vt:lpstr>
      <vt:lpstr>19. Mesurer des segments, calculer le périmètre d’un polygone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2025-08-12T14:30:41Z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