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25"/>
  </p:notesMasterIdLst>
  <p:sldIdLst>
    <p:sldId id="256" r:id="rId9"/>
    <p:sldId id="360" r:id="rId10"/>
    <p:sldId id="370" r:id="rId11"/>
    <p:sldId id="364" r:id="rId12"/>
    <p:sldId id="365" r:id="rId13"/>
    <p:sldId id="369" r:id="rId14"/>
    <p:sldId id="366" r:id="rId15"/>
    <p:sldId id="367" r:id="rId16"/>
    <p:sldId id="368" r:id="rId17"/>
    <p:sldId id="355" r:id="rId18"/>
    <p:sldId id="347" r:id="rId19"/>
    <p:sldId id="356" r:id="rId20"/>
    <p:sldId id="359" r:id="rId21"/>
    <p:sldId id="285" r:id="rId22"/>
    <p:sldId id="286" r:id="rId23"/>
    <p:sldId id="287" r:id="rId24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99B08BAC-A5CC-5B93-C974-BC3036FFCE66}" name="yaelb06" initials="ya" userId="S::yaelb06_yahoo.fr#ext#@hachette.onmicrosoft.com::178ef0ed-7e4d-4a1d-b478-d626cbda7b77" providerId="AD"/>
  <p188:author id="{2EACF4B5-B5D6-1F77-434B-4ACC816D40DA}" name="Caroline HACHE" initials="CH" userId="Caroline HACHE" providerId="None"/>
  <p188:author id="{4FF4CFEC-E717-A85B-221E-54576BCF7E1A}" name="Pauline Negrel" initials="PN" userId="S::pauline.negrel@ac-aix-marseille.fr::26a6f53f-97b6-482a-86bf-81043e9826c1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811"/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8B488C-7329-4012-A041-7736AB38B069}" v="6" dt="2025-08-12T14:49:55.1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0557" autoAdjust="0"/>
  </p:normalViewPr>
  <p:slideViewPr>
    <p:cSldViewPr snapToGrid="0">
      <p:cViewPr varScale="1">
        <p:scale>
          <a:sx n="100" d="100"/>
          <a:sy n="100" d="100"/>
        </p:scale>
        <p:origin x="2142" y="10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55" Type="http://customschemas.google.com/relationships/presentationmetadata" Target="metadata"/><Relationship Id="rId63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font" Target="fonts/font4.fntdata"/><Relationship Id="rId62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font" Target="fonts/font3.fntdata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font" Target="fonts/font2.fntdata"/><Relationship Id="rId56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CA8B488C-7329-4012-A041-7736AB38B069}"/>
    <pc:docChg chg="undo custSel addSld delSld modSld sldOrd">
      <pc:chgData name="TAILLADE JUSTINE" userId="7689be7a-6074-46a5-a6a4-f2fd3e4f6393" providerId="ADAL" clId="{CA8B488C-7329-4012-A041-7736AB38B069}" dt="2025-08-12T14:50:28.036" v="42" actId="20577"/>
      <pc:docMkLst>
        <pc:docMk/>
      </pc:docMkLst>
      <pc:sldChg chg="modNotesTx">
        <pc:chgData name="TAILLADE JUSTINE" userId="7689be7a-6074-46a5-a6a4-f2fd3e4f6393" providerId="ADAL" clId="{CA8B488C-7329-4012-A041-7736AB38B069}" dt="2025-08-12T14:04:50.337" v="39" actId="20577"/>
        <pc:sldMkLst>
          <pc:docMk/>
          <pc:sldMk cId="3178119485" sldId="347"/>
        </pc:sldMkLst>
      </pc:sldChg>
      <pc:sldChg chg="del ord">
        <pc:chgData name="TAILLADE JUSTINE" userId="7689be7a-6074-46a5-a6a4-f2fd3e4f6393" providerId="ADAL" clId="{CA8B488C-7329-4012-A041-7736AB38B069}" dt="2025-08-12T14:04:19.775" v="31" actId="47"/>
        <pc:sldMkLst>
          <pc:docMk/>
          <pc:sldMk cId="1470374853" sldId="363"/>
        </pc:sldMkLst>
      </pc:sldChg>
      <pc:sldChg chg="addSp delSp modSp new del mod chgLayout">
        <pc:chgData name="TAILLADE JUSTINE" userId="7689be7a-6074-46a5-a6a4-f2fd3e4f6393" providerId="ADAL" clId="{CA8B488C-7329-4012-A041-7736AB38B069}" dt="2025-08-12T14:03:47.468" v="29" actId="680"/>
        <pc:sldMkLst>
          <pc:docMk/>
          <pc:sldMk cId="173391341" sldId="370"/>
        </pc:sldMkLst>
        <pc:spChg chg="add del">
          <ac:chgData name="TAILLADE JUSTINE" userId="7689be7a-6074-46a5-a6a4-f2fd3e4f6393" providerId="ADAL" clId="{CA8B488C-7329-4012-A041-7736AB38B069}" dt="2025-08-12T14:03:46.918" v="28" actId="700"/>
          <ac:spMkLst>
            <pc:docMk/>
            <pc:sldMk cId="173391341" sldId="370"/>
            <ac:spMk id="2" creationId="{F413466D-54A4-22CE-1A21-F6C08E08B8D3}"/>
          </ac:spMkLst>
        </pc:spChg>
        <pc:spChg chg="add del">
          <ac:chgData name="TAILLADE JUSTINE" userId="7689be7a-6074-46a5-a6a4-f2fd3e4f6393" providerId="ADAL" clId="{CA8B488C-7329-4012-A041-7736AB38B069}" dt="2025-08-12T14:03:46.918" v="28" actId="700"/>
          <ac:spMkLst>
            <pc:docMk/>
            <pc:sldMk cId="173391341" sldId="370"/>
            <ac:spMk id="3" creationId="{ADCEB11B-0DA4-C59C-26E3-39F1A19A6ADE}"/>
          </ac:spMkLst>
        </pc:spChg>
        <pc:spChg chg="add del mod ord">
          <ac:chgData name="TAILLADE JUSTINE" userId="7689be7a-6074-46a5-a6a4-f2fd3e4f6393" providerId="ADAL" clId="{CA8B488C-7329-4012-A041-7736AB38B069}" dt="2025-08-12T14:03:46.918" v="28" actId="700"/>
          <ac:spMkLst>
            <pc:docMk/>
            <pc:sldMk cId="173391341" sldId="370"/>
            <ac:spMk id="4" creationId="{287518F5-14FC-2FFB-60E4-8387840E2C5D}"/>
          </ac:spMkLst>
        </pc:spChg>
        <pc:spChg chg="add del mod ord">
          <ac:chgData name="TAILLADE JUSTINE" userId="7689be7a-6074-46a5-a6a4-f2fd3e4f6393" providerId="ADAL" clId="{CA8B488C-7329-4012-A041-7736AB38B069}" dt="2025-08-12T14:03:46.918" v="28" actId="700"/>
          <ac:spMkLst>
            <pc:docMk/>
            <pc:sldMk cId="173391341" sldId="370"/>
            <ac:spMk id="5" creationId="{08821021-C2F1-B5BA-1298-F1B7433CC3C5}"/>
          </ac:spMkLst>
        </pc:spChg>
        <pc:picChg chg="add del mod">
          <ac:chgData name="TAILLADE JUSTINE" userId="7689be7a-6074-46a5-a6a4-f2fd3e4f6393" providerId="ADAL" clId="{CA8B488C-7329-4012-A041-7736AB38B069}" dt="2025-08-12T14:03:45.867" v="26"/>
          <ac:picMkLst>
            <pc:docMk/>
            <pc:sldMk cId="173391341" sldId="370"/>
            <ac:picMk id="7" creationId="{B2E8D5A1-D84B-5F7E-F51C-5964BA73C9DC}"/>
          </ac:picMkLst>
        </pc:picChg>
        <pc:picChg chg="add mod">
          <ac:chgData name="TAILLADE JUSTINE" userId="7689be7a-6074-46a5-a6a4-f2fd3e4f6393" providerId="ADAL" clId="{CA8B488C-7329-4012-A041-7736AB38B069}" dt="2025-08-12T14:03:42.190" v="18"/>
          <ac:picMkLst>
            <pc:docMk/>
            <pc:sldMk cId="173391341" sldId="370"/>
            <ac:picMk id="9" creationId="{6ACAC94A-A7D5-A5EC-3F69-EC8ADA144D3E}"/>
          </ac:picMkLst>
        </pc:picChg>
      </pc:sldChg>
      <pc:sldChg chg="addSp delSp modSp new mod modNotesTx">
        <pc:chgData name="TAILLADE JUSTINE" userId="7689be7a-6074-46a5-a6a4-f2fd3e4f6393" providerId="ADAL" clId="{CA8B488C-7329-4012-A041-7736AB38B069}" dt="2025-08-12T14:50:28.036" v="42" actId="20577"/>
        <pc:sldMkLst>
          <pc:docMk/>
          <pc:sldMk cId="2256940498" sldId="370"/>
        </pc:sldMkLst>
        <pc:spChg chg="del">
          <ac:chgData name="TAILLADE JUSTINE" userId="7689be7a-6074-46a5-a6a4-f2fd3e4f6393" providerId="ADAL" clId="{CA8B488C-7329-4012-A041-7736AB38B069}" dt="2025-08-12T14:04:26.745" v="34" actId="478"/>
          <ac:spMkLst>
            <pc:docMk/>
            <pc:sldMk cId="2256940498" sldId="370"/>
            <ac:spMk id="2" creationId="{AE1A977D-B8D7-BB69-DE22-20B63D4920F4}"/>
          </ac:spMkLst>
        </pc:spChg>
        <pc:spChg chg="del">
          <ac:chgData name="TAILLADE JUSTINE" userId="7689be7a-6074-46a5-a6a4-f2fd3e4f6393" providerId="ADAL" clId="{CA8B488C-7329-4012-A041-7736AB38B069}" dt="2025-08-12T14:04:25.313" v="33" actId="478"/>
          <ac:spMkLst>
            <pc:docMk/>
            <pc:sldMk cId="2256940498" sldId="370"/>
            <ac:spMk id="3" creationId="{DBD8F1F6-9054-F3F7-7F4A-D5524F7EE530}"/>
          </ac:spMkLst>
        </pc:spChg>
        <pc:picChg chg="add mod">
          <ac:chgData name="TAILLADE JUSTINE" userId="7689be7a-6074-46a5-a6a4-f2fd3e4f6393" providerId="ADAL" clId="{CA8B488C-7329-4012-A041-7736AB38B069}" dt="2025-08-12T14:04:30.536" v="37" actId="962"/>
          <ac:picMkLst>
            <pc:docMk/>
            <pc:sldMk cId="2256940498" sldId="370"/>
            <ac:picMk id="5" creationId="{426B2E70-1B5D-489F-E14C-F2DCD28F1BF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 dirty="0"/>
              <a:t>Aujourd’hui, nous allons encore nous entrainer à poser des soustractions et à calculer avec cette technique par « cassage », mais cette fois sur des nombres plus grands, jusqu’à 1 000. </a:t>
            </a:r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Maintenant, vous allez vous entrainer à </a:t>
            </a:r>
            <a:r>
              <a:rPr lang="fr-FR" i="1" dirty="0">
                <a:effectLst/>
                <a:latin typeface="Calibri" panose="020F0502020204030204" pitchFamily="34" charset="0"/>
              </a:rPr>
              <a:t>poser les soustractions et à les calculer avec cette technique.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197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0" dirty="0">
                <a:latin typeface="Calibri" panose="020F0502020204030204" pitchFamily="34" charset="0"/>
              </a:rPr>
              <a:t>Lire le calcul et laisser 2 min aux élèves en circulant dans les rangs afin de leur apporter l’aide nécessaire. Donner le matériel de manipulation à ceux qui en ont besoin.</a:t>
            </a:r>
          </a:p>
          <a:p>
            <a:pPr marL="0" indent="0"/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</a:t>
            </a:r>
            <a:r>
              <a:rPr lang="fr-FR" b="0" i="0">
                <a:latin typeface="Calibri" panose="020F0502020204030204" pitchFamily="34" charset="0"/>
              </a:rPr>
              <a:t>335.</a:t>
            </a:r>
            <a:endParaRPr lang="fr-FR" b="0" i="0" dirty="0">
              <a:latin typeface="Calibri" panose="020F0502020204030204" pitchFamily="34" charset="0"/>
            </a:endParaRPr>
          </a:p>
          <a:p>
            <a:pPr marL="0" indent="0"/>
            <a:r>
              <a:rPr lang="fr-FR" i="0" dirty="0">
                <a:latin typeface="Calibri" panose="020F0502020204030204" pitchFamily="34" charset="0"/>
              </a:rPr>
              <a:t>Reprendre en collectif en faisant verbaliser toutes les étapes. </a:t>
            </a:r>
            <a:r>
              <a:rPr lang="fr-FR" i="0" strike="noStrike" dirty="0">
                <a:latin typeface="Calibri" panose="020F0502020204030204" pitchFamily="34" charset="0"/>
              </a:rPr>
              <a:t>Ici, inutile de réaliser des échanges.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8730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0" dirty="0">
                <a:latin typeface="Calibri" panose="020F0502020204030204" pitchFamily="34" charset="0"/>
              </a:rPr>
              <a:t>Même démarche. Ici, le cassage d’une dizaine est nécessaire pour soustraire les unités. </a:t>
            </a:r>
          </a:p>
          <a:p>
            <a:pPr marL="0" indent="0"/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b="0" i="0" dirty="0">
                <a:latin typeface="Calibri" panose="020F0502020204030204" pitchFamily="34" charset="0"/>
              </a:rPr>
              <a:t>: 566.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289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Même démarche. Ici, le cassage d’une centaine est nécessaire pour soustraire les dizaines. </a:t>
            </a:r>
            <a:endParaRPr lang="fr-FR" b="1" i="0" dirty="0">
              <a:latin typeface="Calibri" panose="020F0502020204030204" pitchFamily="34" charset="0"/>
            </a:endParaRPr>
          </a:p>
          <a:p>
            <a:pPr marL="0" indent="0"/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b="0" i="0" dirty="0">
                <a:latin typeface="Calibri" panose="020F0502020204030204" pitchFamily="34" charset="0"/>
              </a:rPr>
              <a:t>: 374.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293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veut calculer 237 – 184. Comme pour l’addition posée, on écrit le 1</a:t>
            </a:r>
            <a:r>
              <a:rPr lang="fr-FR" i="1" baseline="30000" dirty="0">
                <a:latin typeface="Calibri" panose="020F0502020204030204" pitchFamily="34" charset="0"/>
              </a:rPr>
              <a:t>er</a:t>
            </a:r>
            <a:r>
              <a:rPr lang="fr-FR" i="1" dirty="0">
                <a:latin typeface="Calibri" panose="020F0502020204030204" pitchFamily="34" charset="0"/>
              </a:rPr>
              <a:t> nombre (237) en haut et, en dessous, on écrit le signe « moins » à gauche, puis on écrit le </a:t>
            </a:r>
            <a:r>
              <a:rPr lang="fr-FR" i="1" dirty="0" err="1">
                <a:latin typeface="Calibri" panose="020F0502020204030204" pitchFamily="34" charset="0"/>
              </a:rPr>
              <a:t>2</a:t>
            </a:r>
            <a:r>
              <a:rPr lang="fr-FR" i="1" baseline="30000" dirty="0" err="1">
                <a:latin typeface="Calibri" panose="020F0502020204030204" pitchFamily="34" charset="0"/>
              </a:rPr>
              <a:t>nd</a:t>
            </a:r>
            <a:r>
              <a:rPr lang="fr-FR" i="1" dirty="0">
                <a:latin typeface="Calibri" panose="020F0502020204030204" pitchFamily="34" charset="0"/>
              </a:rPr>
              <a:t> nombre (184) en dessous, en prenant soin d’écrire la centaine de 184 sous les 2 centaines de 237, et pareil pour les dizaines restantes et pour les unités restantes qu’on aligne bien les unes sous les autres. Le trait en dessous signifie « égal à » ; on écrira la différence en dessous.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403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/>
              <a:t>On a représenté 237, le nombre de départ. 237 est supérieur à 184, donc la soustraction est possible.</a:t>
            </a:r>
          </a:p>
          <a:p>
            <a:pPr marL="0" indent="0"/>
            <a:r>
              <a:rPr lang="fr-FR" i="1" dirty="0"/>
              <a:t>Par quoi allez-vous </a:t>
            </a:r>
            <a:r>
              <a:rPr lang="fr-FR" i="1"/>
              <a:t>commencer ?</a:t>
            </a:r>
            <a:endParaRPr lang="fr-FR" i="1" dirty="0"/>
          </a:p>
          <a:p>
            <a:pPr marL="0" indent="0"/>
            <a:r>
              <a:rPr lang="fr-FR" i="1" dirty="0"/>
              <a:t>→ On commence toujours par soustraire les unités restantes afin de voir si c’est possible ou s’il faut faire un échange. Si le chiffre des unités du 1</a:t>
            </a:r>
            <a:r>
              <a:rPr lang="fr-FR" i="1" baseline="30000" dirty="0"/>
              <a:t>er</a:t>
            </a:r>
            <a:r>
              <a:rPr lang="fr-FR" i="1" dirty="0"/>
              <a:t> nombre </a:t>
            </a:r>
            <a:r>
              <a:rPr lang="fr-FR" i="0" dirty="0"/>
              <a:t>(pointer le 7) </a:t>
            </a:r>
            <a:r>
              <a:rPr lang="fr-FR" i="1" dirty="0"/>
              <a:t>est inférieur au chiffre des unités du nombre que l’on soustrait </a:t>
            </a:r>
            <a:r>
              <a:rPr lang="fr-FR" i="0" dirty="0"/>
              <a:t>(pointer le 4), </a:t>
            </a:r>
            <a:r>
              <a:rPr lang="fr-FR" i="1" dirty="0"/>
              <a:t>on ne peut pas soustraire les unités restantes. Il faut alors échanger 1 dizaine contre 10 unités. Est-ce le cas ici ? → Non, car 7 est plus grand que 4. </a:t>
            </a:r>
          </a:p>
          <a:p>
            <a:pPr marL="0" indent="0"/>
            <a:r>
              <a:rPr lang="fr-FR" i="0" dirty="0"/>
              <a:t>Interroger un élève afin qu’il explique la soustraction des unités. 7 – 4 = 3.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0534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2525A-E8DE-CB3F-6525-535E043D0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CA0AA27-E0D1-BC05-8FD4-155DFEED97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D3135D5-050E-78BC-46E4-526B64E3AD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a enlevé 4 unités aux 7 unités de 237. Il en reste 3. On le note dans le calcul posé. </a:t>
            </a:r>
            <a:r>
              <a:rPr lang="fr-FR" i="0" dirty="0">
                <a:latin typeface="Calibri" panose="020F0502020204030204" pitchFamily="34" charset="0"/>
              </a:rPr>
              <a:t>Écrire 3 sous la barre, dans la colonne des unités.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fait-on maintenant ? </a:t>
            </a:r>
            <a:r>
              <a:rPr lang="fr-FR" i="0" dirty="0">
                <a:latin typeface="Calibri" panose="020F0502020204030204" pitchFamily="34" charset="0"/>
              </a:rPr>
              <a:t>→</a:t>
            </a:r>
            <a:r>
              <a:rPr lang="fr-FR" i="1" dirty="0">
                <a:latin typeface="Calibri" panose="020F0502020204030204" pitchFamily="34" charset="0"/>
              </a:rPr>
              <a:t> On passe aux dizaines.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0EC5646-17F9-6E26-8EF9-AEBEEBEEE8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586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DFEA3-6198-41F8-9047-80F26B34D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B5C12AC-8FFC-AD69-2850-9FF9D813C8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821DB91-4662-58EB-359A-9B9EBC997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Que peut-on dire pour les dizaines ? → Le chiffre des dizaines du 1</a:t>
            </a:r>
            <a:r>
              <a:rPr lang="fr-FR" i="1" baseline="30000" dirty="0">
                <a:latin typeface="Calibri" panose="020F0502020204030204" pitchFamily="34" charset="0"/>
              </a:rPr>
              <a:t>er</a:t>
            </a:r>
            <a:r>
              <a:rPr lang="fr-FR" i="1" dirty="0">
                <a:latin typeface="Calibri" panose="020F0502020204030204" pitchFamily="34" charset="0"/>
              </a:rPr>
              <a:t> nombre </a:t>
            </a:r>
            <a:r>
              <a:rPr lang="fr-FR" i="0" dirty="0">
                <a:latin typeface="Calibri" panose="020F0502020204030204" pitchFamily="34" charset="0"/>
              </a:rPr>
              <a:t>(pointer le 3) </a:t>
            </a:r>
            <a:r>
              <a:rPr lang="fr-FR" i="1" dirty="0">
                <a:latin typeface="Calibri" panose="020F0502020204030204" pitchFamily="34" charset="0"/>
              </a:rPr>
              <a:t>est inférieur au chiffre des dizaines du nombre que l’on soustrait </a:t>
            </a:r>
            <a:r>
              <a:rPr lang="fr-FR" i="0" dirty="0">
                <a:latin typeface="Calibri" panose="020F0502020204030204" pitchFamily="34" charset="0"/>
              </a:rPr>
              <a:t>(pointer le 8), </a:t>
            </a:r>
            <a:r>
              <a:rPr lang="fr-FR" i="1" dirty="0">
                <a:latin typeface="Calibri" panose="020F0502020204030204" pitchFamily="34" charset="0"/>
              </a:rPr>
              <a:t>on ne peut donc pas soustraire les dizaines. </a:t>
            </a:r>
          </a:p>
          <a:p>
            <a:pPr marL="0" indent="0"/>
            <a:r>
              <a:rPr lang="fr-FR" i="1" dirty="0">
                <a:latin typeface="Calibri" panose="020F0502020204030204" pitchFamily="34" charset="0"/>
              </a:rPr>
              <a:t>Comment faire dans ce cas-là ? → Il faut échanger 1 centaine contre 10 dizaines. 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194236-4369-70B1-C770-B2670E44CE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879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C1776-B142-7A01-1517-F7FD7364C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06C4252-886A-64F7-4930-6E104FB446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A7D3852-7408-16BB-6C3B-7805EF84A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On va donc barrer une centaine et l’échanger contre 10 dizaines.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ED2A40-26D9-4719-3597-A3B224352A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277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87919-9CEC-78A8-EB09-3C361236D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4F65026-B412-CBF2-84FA-41A4500368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D227815-E461-85EB-CC47-B990F96F2E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On a cassé une des 2 centaines de 237 pour l’échanger contre 10 dizaines. Dans le calcul posé, on barre le 2 des centaines et on place un 1 au-dessus (pour dire qu’il ne reste qu’une seule centaine). </a:t>
            </a:r>
            <a:r>
              <a:rPr lang="fr-FR" i="0" dirty="0">
                <a:latin typeface="Calibri" panose="020F0502020204030204" pitchFamily="34" charset="0"/>
              </a:rPr>
              <a:t>Le faire au tableau.</a:t>
            </a:r>
            <a:r>
              <a:rPr lang="fr-FR" i="1" dirty="0">
                <a:latin typeface="Calibri" panose="020F0502020204030204" pitchFamily="34" charset="0"/>
              </a:rPr>
              <a:t> On aura alors 3 dizaines + 10 dizaines, c’est-à-dire 13 dizaines. Dans le calcul posé, on place le 1 devant le 3</a:t>
            </a:r>
            <a:r>
              <a:rPr lang="fr-FR" i="0" dirty="0">
                <a:latin typeface="Calibri" panose="020F0502020204030204" pitchFamily="34" charset="0"/>
              </a:rPr>
              <a:t> (le faire)</a:t>
            </a:r>
            <a:r>
              <a:rPr lang="fr-FR" i="1" dirty="0">
                <a:latin typeface="Calibri" panose="020F0502020204030204" pitchFamily="34" charset="0"/>
              </a:rPr>
              <a:t>. On peut désormais calculer 13 – 8. Combien de dizaines reste-t-il 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B3A9FB-1548-5370-49D0-73573FBF96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265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2C4FD-E589-6059-F1C0-F00F9BF16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6EB20AF-56E6-C924-8881-F81878A093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94EB8CE-99DF-DDC3-3981-6F5D298E61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a enlevé 8 dizaines aux 13 dizaines. Il en reste donc 5. On le note dans le calcul posé. </a:t>
            </a:r>
            <a:r>
              <a:rPr lang="fr-FR" i="0" dirty="0">
                <a:latin typeface="Calibri" panose="020F0502020204030204" pitchFamily="34" charset="0"/>
              </a:rPr>
              <a:t>Écrire 5 sous la barre, dans la colonne des dizaines.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fait-on maintenant ? → On passe aux centaines.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86181F-2AD2-0E57-7C94-E80855E894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698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CA27B-EEFC-CE94-0DF9-7659A3085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A2D208A-90C3-09CE-599D-5CB50DE93F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E4332A0-78A7-BC60-987A-750015C7CF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Comme on avait échangé une centaine contre 10 dizaines, il ne reste qu’une seule dizaine dans le nombre de départ. Comme on doit enlever une centaine, on doit calculer 1 – 1, ça fait 0. On le note dans le calcul posé. </a:t>
            </a:r>
            <a:r>
              <a:rPr lang="fr-FR" i="0" dirty="0">
                <a:latin typeface="Calibri" panose="020F0502020204030204" pitchFamily="34" charset="0"/>
              </a:rPr>
              <a:t>Écrire 0 sous la barre, dans la colonne des centaines.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Quel est le résultat de la soustraction 237 – 184 ? → 53. </a:t>
            </a:r>
            <a:r>
              <a:rPr lang="fr-FR" i="0" dirty="0">
                <a:latin typeface="Calibri" panose="020F0502020204030204" pitchFamily="34" charset="0"/>
              </a:rPr>
              <a:t>L’écrire sur les pointillés.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A2787-703E-7482-0FF4-89F4A99B7C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56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381EEC40-5C8B-5179-B28F-702FD53A44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6" name="Google Shape;46;p38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9" name="Google Shape;59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58;p45">
            <a:extLst>
              <a:ext uri="{FF2B5EF4-FFF2-40B4-BE49-F238E27FC236}">
                <a16:creationId xmlns:a16="http://schemas.microsoft.com/office/drawing/2014/main" id="{F21DD13B-A008-F110-CFD7-A7C842BDF3A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46"/>
          <p:cNvSpPr txBox="1">
            <a:spLocks noGrp="1"/>
          </p:cNvSpPr>
          <p:nvPr>
            <p:ph type="title" hasCustomPrompt="1"/>
          </p:nvPr>
        </p:nvSpPr>
        <p:spPr>
          <a:xfrm>
            <a:off x="57149" y="0"/>
            <a:ext cx="6162581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pic>
        <p:nvPicPr>
          <p:cNvPr id="64" name="Google Shape;64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3" name="Image 2" descr="Une image contenant logo, symbole, Graphique, Police&#10;&#10;Le contenu généré par l’IA peut être incorrect.">
            <a:extLst>
              <a:ext uri="{FF2B5EF4-FFF2-40B4-BE49-F238E27FC236}">
                <a16:creationId xmlns:a16="http://schemas.microsoft.com/office/drawing/2014/main" id="{018FEB7E-8CF6-AAC2-A937-A3FDF1539C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6249" y="40854"/>
            <a:ext cx="1131791" cy="115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Leçons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15. LES NOMBRES JUSQU’À 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Utiliser une technique de la soustraction posée (2)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42B770C-7930-3B43-3C84-EBA4E99CCC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A90517D1-366C-61F1-9F61-200D8E306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AD911D4-3FDE-B886-7EB9-F45A7FA786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71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6B1A9DE-775B-7C87-E460-1B3ABD70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438261-46AC-2B3A-8E41-C5154A95E1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119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EB37F20-2BE8-3FC3-D09D-97DE22EC1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DFCB2E6-76AD-29B9-228E-584D56D9CC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89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6D5244-BFA1-E3DC-10C0-9E174C02D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85D962A-D12A-4007-2953-86463BA88B3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4A92F1-92A6-7AEF-A5E4-FA3E43D1C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4F14CD-4955-4DBE-96AE-B43CEB86C0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ECB4A9C-AE0D-EC3C-858C-53C07C632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CF0D51C-8FC5-E84C-6682-4626F03124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22E4720-E87A-CD62-6067-9D728B967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FD86952-7529-06FC-5AA3-DBC2F055FC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6E6E669-2B57-4C34-5B39-60609D7D1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9125E8-AC78-3853-4222-C448F9E296B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812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426B2E70-1B5D-489F-E14C-F2DCD28F1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4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EBE2A-5151-F380-994B-F9D90F06C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453EC93-2C1B-024D-C8DA-3D9416465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37ECAAA-7DD1-4F0A-F7A7-C00F4DD0F6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2ABC4-71CF-0CE3-2355-8098F1308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86D1A0F-8263-25CF-DB84-14F7B9395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C7D832E-D5BB-C269-16F1-1066282B65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28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3A50D-C4E9-1B98-177A-40927726D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9B7C5C21-DF7F-0B87-4138-F8B8DB65C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1498218-A98B-78C2-EB5D-D49B1A23BD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79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55F39-4DEF-C1F9-6AB9-21D570813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25731133-7817-E144-B582-89F4C32F4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E10D1E50-516B-FBA1-3B74-00A5CD05A1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89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F2533-2D9C-BFE0-600D-70D255D8F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4663A5FD-116F-ACA2-3AD2-373F1C5EC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D8D681D-B564-EC06-AEC5-D92A4F5146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457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8EFC2-883B-6850-6A5F-222E42FA9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604895E9-BBD2-249D-23BF-F16221F6F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2D02044-D1DA-5C20-EF94-C12F033129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129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be993d5a-5390-4a32-bd90-2a12d82b1d47"/>
    <ds:schemaRef ds:uri="78af4adf-cb3e-4732-bb85-653e85149c57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2AC6858-D9C6-4B1F-A859-5411FDFE5D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744</Words>
  <Application>Microsoft Office PowerPoint</Application>
  <PresentationFormat>Affichage à l'écran (4:3)</PresentationFormat>
  <Paragraphs>38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16</vt:i4>
      </vt:variant>
    </vt:vector>
  </HeadingPairs>
  <TitlesOfParts>
    <vt:vector size="25" baseType="lpstr">
      <vt:lpstr>Calibri Light</vt:lpstr>
      <vt:lpstr>Verdana</vt:lpstr>
      <vt:lpstr>Calibri</vt:lpstr>
      <vt:lpstr>Arial</vt:lpstr>
      <vt:lpstr>Thème Office</vt:lpstr>
      <vt:lpstr>1_Thème Office</vt:lpstr>
      <vt:lpstr>2_Thème Office</vt:lpstr>
      <vt:lpstr>3_Thème Office</vt:lpstr>
      <vt:lpstr>7_Thème Office</vt:lpstr>
      <vt:lpstr>15. LES NOMBRES JUSQU’À 1 000 Utiliser une technique de la soustraction posée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2025-08-12T14:50:29Z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