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336" r:id="rId10"/>
    <p:sldId id="337" r:id="rId11"/>
    <p:sldId id="338" r:id="rId12"/>
    <p:sldId id="342" r:id="rId13"/>
    <p:sldId id="339" r:id="rId14"/>
    <p:sldId id="340" r:id="rId15"/>
    <p:sldId id="343" r:id="rId16"/>
    <p:sldId id="344" r:id="rId17"/>
    <p:sldId id="358" r:id="rId18"/>
    <p:sldId id="345" r:id="rId19"/>
    <p:sldId id="348" r:id="rId20"/>
    <p:sldId id="349" r:id="rId21"/>
    <p:sldId id="351" r:id="rId22"/>
    <p:sldId id="321" r:id="rId23"/>
    <p:sldId id="350" r:id="rId24"/>
    <p:sldId id="353" r:id="rId25"/>
    <p:sldId id="360" r:id="rId26"/>
    <p:sldId id="354" r:id="rId27"/>
    <p:sldId id="355" r:id="rId28"/>
    <p:sldId id="347" r:id="rId29"/>
    <p:sldId id="356" r:id="rId30"/>
    <p:sldId id="285" r:id="rId31"/>
    <p:sldId id="288" r:id="rId32"/>
    <p:sldId id="359" r:id="rId33"/>
    <p:sldId id="286" r:id="rId34"/>
    <p:sldId id="289"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jennifer riviere" initials="jr" lastIdx="10" clrIdx="7">
    <p:extLst>
      <p:ext uri="{19B8F6BF-5375-455C-9EA6-DF929625EA0E}">
        <p15:presenceInfo xmlns:p15="http://schemas.microsoft.com/office/powerpoint/2012/main" userId="77148290420568c5" providerId="Windows Live"/>
      </p:ext>
    </p:extLst>
  </p:cmAuthor>
  <p:cmAuthor id="1" name="jennifer r" initials="" lastIdx="10" clrIdx="1"/>
  <p:cmAuthor id="8" name="Christophe Dracos" initials="CD" lastIdx="1" clrIdx="8">
    <p:extLst>
      <p:ext uri="{19B8F6BF-5375-455C-9EA6-DF929625EA0E}">
        <p15:presenceInfo xmlns:p15="http://schemas.microsoft.com/office/powerpoint/2012/main" userId="S::cri.dracos_outlook.fr#ext#@hachette.onmicrosoft.com::9a339485-cc17-450e-b56d-f2edc49cae5a" providerId="AD"/>
      </p:ext>
    </p:extLst>
  </p:cmAuthor>
  <p:cmAuthor id="2" name="Catherine MALLARD" initials="" lastIdx="7" clrIdx="2"/>
  <p:cmAuthor id="3" name="Pauline Negrel-Lion" initials="" lastIdx="10" clrIdx="3"/>
  <p:cmAuthor id="4" name="HACHE Caroline" initials="" lastIdx="3" clrIdx="4"/>
  <p:cmAuthor id="5" name="Harmonie Tessier" initials="" lastIdx="3" clrIdx="5"/>
  <p:cmAuthor id="6" name="Yaël Fernandez" initials="YF" lastIdx="6" clrIdx="6">
    <p:extLst>
      <p:ext uri="{19B8F6BF-5375-455C-9EA6-DF929625EA0E}">
        <p15:presenceInfo xmlns:p15="http://schemas.microsoft.com/office/powerpoint/2012/main" userId="5a0aec09e72f9ec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1041" autoAdjust="0"/>
  </p:normalViewPr>
  <p:slideViewPr>
    <p:cSldViewPr snapToGrid="0">
      <p:cViewPr varScale="1">
        <p:scale>
          <a:sx n="101" d="100"/>
          <a:sy n="101" d="100"/>
        </p:scale>
        <p:origin x="2118" y="96"/>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9C4BB752-53A1-42F6-B99D-867D1C37A9AE}"/>
    <pc:docChg chg="modSld">
      <pc:chgData name="TAILLADE JUSTINE" userId="7689be7a-6074-46a5-a6a4-f2fd3e4f6393" providerId="ADAL" clId="{9C4BB752-53A1-42F6-B99D-867D1C37A9AE}" dt="2025-08-12T14:00:53.869" v="1" actId="20577"/>
      <pc:docMkLst>
        <pc:docMk/>
      </pc:docMkLst>
      <pc:sldChg chg="modNotesTx">
        <pc:chgData name="TAILLADE JUSTINE" userId="7689be7a-6074-46a5-a6a4-f2fd3e4f6393" providerId="ADAL" clId="{9C4BB752-53A1-42F6-B99D-867D1C37A9AE}" dt="2025-08-12T14:00:53.869" v="1" actId="20577"/>
        <pc:sldMkLst>
          <pc:docMk/>
          <pc:sldMk cId="801053128" sldId="3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 une technique de la soustraction posée.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Le nombre 72 est désormais représenté sous la forme de 6 dizaines et 12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2043621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Désormais, on peut enlever les 9 unités restantes de 29. 12 unités – 9 unités = 3 unités.</a:t>
            </a:r>
          </a:p>
          <a:p>
            <a:pPr marL="0" indent="0"/>
            <a:r>
              <a:rPr lang="fr-FR" i="1" dirty="0">
                <a:latin typeface="Calibri" panose="020F0502020204030204" pitchFamily="34" charset="0"/>
              </a:rPr>
              <a:t>On enlève les 2 dizaines de 29. 6 dizaines – 2 dizaines = 4 dizaines.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Il reste 4 dizaines et 3 unités restantes. Donc 72 – 29 = 43.</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720212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kern="1200" dirty="0">
                <a:solidFill>
                  <a:schemeClr val="tx1"/>
                </a:solidFill>
                <a:latin typeface="Calibri" panose="020F0502020204030204" pitchFamily="34" charset="0"/>
                <a:ea typeface="+mn-ea"/>
                <a:cs typeface="+mn-cs"/>
              </a:rPr>
              <a:t>Maintenant, on va revoir comment poser la soustraction, comme vous savez le faire pour l’addition.</a:t>
            </a:r>
          </a:p>
          <a:p>
            <a:pPr marL="0" indent="0"/>
            <a:r>
              <a:rPr lang="fr-FR" i="1" kern="1200" dirty="0">
                <a:solidFill>
                  <a:schemeClr val="tx1"/>
                </a:solidFill>
                <a:latin typeface="Calibri" panose="020F0502020204030204" pitchFamily="34" charset="0"/>
                <a:ea typeface="+mn-ea"/>
                <a:cs typeface="+mn-cs"/>
              </a:rPr>
              <a:t>On va reprendre le même calcul que précédemment. Aujourd’hui, on va utiliser la technique par « cassage » pour faire ces soustractions posées. On l’appelle « cassage », car parfois, quand il n’y a pas assez d’unités, on « casse » une dizaine pour la transformer en 10 unités.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251026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poser et calculer 72 – 29. 72 est plus grand que 29 donc la soustraction est possible. Comme dans l’addition posée, on écrit le premier nombre, 72, en haut en respectant bien la présentation d’un chiffre par carreau. Le nombre de départ, le plus grand dans la soustraction, est toujours écrit en haut. On va lui enlever le second nombre, 29, que l’on écrit en dessous. Comme nous venons de le faire avec le matériel, il faut enlever les unités restantes de 29 aux unités restantes de 72 et enlever les dizaines de 29 aux dizaines de 72. On fait donc attention d’aligner les dizaines sous les dizaines et les unités restantes sous les unités restantes, on met</a:t>
            </a:r>
            <a:r>
              <a:rPr lang="fr-FR" i="0" dirty="0">
                <a:latin typeface="Calibri" panose="020F0502020204030204" pitchFamily="34" charset="0"/>
              </a:rPr>
              <a:t> </a:t>
            </a:r>
            <a:r>
              <a:rPr lang="fr-FR" i="1" dirty="0">
                <a:latin typeface="Calibri" panose="020F0502020204030204" pitchFamily="34" charset="0"/>
              </a:rPr>
              <a:t>chaque chiffre dans un carreau</a:t>
            </a:r>
            <a:r>
              <a:rPr lang="fr-FR" i="0" dirty="0">
                <a:latin typeface="Calibri" panose="020F0502020204030204" pitchFamily="34" charset="0"/>
              </a:rPr>
              <a:t>. </a:t>
            </a:r>
            <a:r>
              <a:rPr lang="fr-FR" i="1" dirty="0">
                <a:latin typeface="Calibri" panose="020F0502020204030204" pitchFamily="34" charset="0"/>
              </a:rPr>
              <a:t>On place le signe « – » à gauche du nombre qu’on enlève, ici 29.  Comme dans l’addition posée, le trait sous les nombres signifie « égal à » ; il faut écrire la réponse en dessous.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274223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À votre avis, que commence-t-on à enlever ? Les dizaines ou les unités restantes ? </a:t>
            </a:r>
          </a:p>
          <a:p>
            <a:pPr marL="0" indent="0"/>
            <a:r>
              <a:rPr lang="fr-FR" i="1" dirty="0">
                <a:latin typeface="Calibri" panose="020F0502020204030204" pitchFamily="34" charset="0"/>
              </a:rPr>
              <a:t>→ On commence toujours par soustraire les unités restantes, car parfois il faut échanger 1 dizaine contre 10 unités, comme nous venons de le faire avec notre matériel. </a:t>
            </a:r>
          </a:p>
          <a:p>
            <a:pPr marL="0" indent="0"/>
            <a:r>
              <a:rPr lang="fr-FR" i="1" dirty="0">
                <a:latin typeface="Calibri" panose="020F0502020204030204" pitchFamily="34" charset="0"/>
              </a:rPr>
              <a:t>Comme pour l’addition posée, on doit donc toujours commencer par les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481282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doit calculer 2 – 9, mais ici on ne peut pas, car les 2 unités restantes de 72 ne permettent pas d’enlever les 9 unités restantes de 29. </a:t>
            </a:r>
          </a:p>
          <a:p>
            <a:pPr marL="0" indent="0"/>
            <a:r>
              <a:rPr lang="fr-FR" i="1" dirty="0">
                <a:latin typeface="Calibri" panose="020F0502020204030204" pitchFamily="34" charset="0"/>
              </a:rPr>
              <a:t>Que doit-on faire ? </a:t>
            </a:r>
          </a:p>
          <a:p>
            <a:pPr marL="0" indent="0"/>
            <a:r>
              <a:rPr lang="fr-FR" i="0" dirty="0">
                <a:latin typeface="Calibri" panose="020F0502020204030204" pitchFamily="34" charset="0"/>
              </a:rPr>
              <a:t>Faire verbaliser la nécessité de « casser » une dizaine de 72 pour l’échanger contre 10 unités.</a:t>
            </a:r>
            <a:endParaRPr lang="fr-FR" i="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231588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cs typeface="Calibri"/>
              </a:rPr>
              <a:t>→ Comme on ne peut pas enlever 9 aux 2</a:t>
            </a:r>
            <a:r>
              <a:rPr lang="fr-FR" i="1" dirty="0">
                <a:latin typeface="Calibri" panose="020F0502020204030204" pitchFamily="34" charset="0"/>
              </a:rPr>
              <a:t> </a:t>
            </a:r>
            <a:r>
              <a:rPr lang="fr-FR" i="1" dirty="0">
                <a:latin typeface="Calibri" panose="020F0502020204030204" pitchFamily="34" charset="0"/>
                <a:cs typeface="Calibri"/>
              </a:rPr>
              <a:t>unités restantes de 72, on échange une des 7</a:t>
            </a:r>
            <a:r>
              <a:rPr lang="fr-FR" i="1" dirty="0">
                <a:latin typeface="Calibri" panose="020F0502020204030204" pitchFamily="34" charset="0"/>
              </a:rPr>
              <a:t> </a:t>
            </a:r>
            <a:r>
              <a:rPr lang="fr-FR" i="1" dirty="0">
                <a:latin typeface="Calibri" panose="020F0502020204030204" pitchFamily="34" charset="0"/>
                <a:cs typeface="Calibri"/>
              </a:rPr>
              <a:t>dizaines de 72 contre 10</a:t>
            </a:r>
            <a:r>
              <a:rPr lang="fr-FR" i="1" dirty="0">
                <a:latin typeface="Calibri" panose="020F0502020204030204" pitchFamily="34" charset="0"/>
              </a:rPr>
              <a:t> </a:t>
            </a:r>
            <a:r>
              <a:rPr lang="fr-FR" i="1" dirty="0">
                <a:latin typeface="Calibri" panose="020F0502020204030204" pitchFamily="34" charset="0"/>
                <a:cs typeface="Calibri"/>
              </a:rPr>
              <a:t>unités. </a:t>
            </a:r>
          </a:p>
          <a:p>
            <a:pPr marL="0" indent="0"/>
            <a:r>
              <a:rPr lang="fr-FR" i="1" dirty="0">
                <a:latin typeface="Calibri" panose="020F0502020204030204" pitchFamily="34" charset="0"/>
                <a:cs typeface="Calibri"/>
              </a:rPr>
              <a:t>72, c’est 7</a:t>
            </a:r>
            <a:r>
              <a:rPr lang="fr-FR" i="1" dirty="0">
                <a:latin typeface="Calibri" panose="020F0502020204030204" pitchFamily="34" charset="0"/>
              </a:rPr>
              <a:t> </a:t>
            </a:r>
            <a:r>
              <a:rPr lang="fr-FR" i="1" dirty="0">
                <a:latin typeface="Calibri" panose="020F0502020204030204" pitchFamily="34" charset="0"/>
                <a:cs typeface="Calibri"/>
              </a:rPr>
              <a:t>dizaines et 2</a:t>
            </a:r>
            <a:r>
              <a:rPr lang="fr-FR" i="1" dirty="0">
                <a:latin typeface="Calibri" panose="020F0502020204030204" pitchFamily="34" charset="0"/>
              </a:rPr>
              <a:t> </a:t>
            </a:r>
            <a:r>
              <a:rPr lang="fr-FR" i="1" dirty="0">
                <a:latin typeface="Calibri" panose="020F0502020204030204" pitchFamily="34" charset="0"/>
                <a:cs typeface="Calibri"/>
              </a:rPr>
              <a:t>unités restantes, mais avec cet échange, on voit que c’est aussi 6</a:t>
            </a:r>
            <a:r>
              <a:rPr lang="fr-FR" i="1" dirty="0">
                <a:latin typeface="Calibri" panose="020F0502020204030204" pitchFamily="34" charset="0"/>
              </a:rPr>
              <a:t> </a:t>
            </a:r>
            <a:r>
              <a:rPr lang="fr-FR" i="1" dirty="0">
                <a:latin typeface="Calibri" panose="020F0502020204030204" pitchFamily="34" charset="0"/>
                <a:cs typeface="Calibri"/>
              </a:rPr>
              <a:t>dizaines et 12</a:t>
            </a:r>
            <a:r>
              <a:rPr lang="fr-FR" i="1" dirty="0">
                <a:latin typeface="Calibri" panose="020F0502020204030204" pitchFamily="34" charset="0"/>
              </a:rPr>
              <a:t> </a:t>
            </a:r>
            <a:r>
              <a:rPr lang="fr-FR" i="1" dirty="0">
                <a:latin typeface="Calibri" panose="020F0502020204030204" pitchFamily="34" charset="0"/>
                <a:cs typeface="Calibri"/>
              </a:rPr>
              <a:t>unités restantes. </a:t>
            </a:r>
          </a:p>
          <a:p>
            <a:pPr marL="0" indent="0"/>
            <a:r>
              <a:rPr lang="fr-FR" i="0" dirty="0">
                <a:latin typeface="Calibri" panose="020F0502020204030204" pitchFamily="34" charset="0"/>
              </a:rPr>
              <a:t>Pointer l’échange représenté avec le matériel base 10 et sur la soustraction posée : </a:t>
            </a:r>
            <a:r>
              <a:rPr lang="fr-FR" i="1" dirty="0">
                <a:latin typeface="Calibri" panose="020F0502020204030204" pitchFamily="34" charset="0"/>
                <a:cs typeface="Calibri"/>
              </a:rPr>
              <a:t>on barre le 7 de 72 et on écrit 6 au-dessus puisqu’on a enlevé une dizaine pour l’échanger contre 10</a:t>
            </a:r>
            <a:r>
              <a:rPr lang="fr-FR" i="1" dirty="0">
                <a:latin typeface="Calibri" panose="020F0502020204030204" pitchFamily="34" charset="0"/>
              </a:rPr>
              <a:t> </a:t>
            </a:r>
            <a:r>
              <a:rPr lang="fr-FR" i="1" dirty="0">
                <a:latin typeface="Calibri" panose="020F0502020204030204" pitchFamily="34" charset="0"/>
                <a:cs typeface="Calibri"/>
              </a:rPr>
              <a:t>unités. Et on ajoute un «</a:t>
            </a:r>
            <a:r>
              <a:rPr lang="fr-FR" i="1" dirty="0">
                <a:latin typeface="Calibri" panose="020F0502020204030204" pitchFamily="34" charset="0"/>
              </a:rPr>
              <a:t> </a:t>
            </a:r>
            <a:r>
              <a:rPr lang="fr-FR" i="1" dirty="0">
                <a:latin typeface="Calibri" panose="020F0502020204030204" pitchFamily="34" charset="0"/>
                <a:cs typeface="Calibri"/>
              </a:rPr>
              <a:t>1</a:t>
            </a:r>
            <a:r>
              <a:rPr lang="fr-FR" i="1" dirty="0">
                <a:latin typeface="Calibri" panose="020F0502020204030204" pitchFamily="34" charset="0"/>
              </a:rPr>
              <a:t> </a:t>
            </a:r>
            <a:r>
              <a:rPr lang="fr-FR" i="1" dirty="0">
                <a:latin typeface="Calibri" panose="020F0502020204030204" pitchFamily="34" charset="0"/>
                <a:cs typeface="Calibri"/>
              </a:rPr>
              <a:t>» devant le 2 de 72 puisqu’on a maintenant 12</a:t>
            </a:r>
            <a:r>
              <a:rPr lang="fr-FR" i="1" dirty="0">
                <a:latin typeface="Calibri" panose="020F0502020204030204" pitchFamily="34" charset="0"/>
              </a:rPr>
              <a:t> </a:t>
            </a:r>
            <a:r>
              <a:rPr lang="fr-FR" i="1" dirty="0">
                <a:latin typeface="Calibri" panose="020F0502020204030204" pitchFamily="34" charset="0"/>
                <a:cs typeface="Calibri"/>
              </a:rPr>
              <a:t>unités restantes. </a:t>
            </a:r>
            <a:r>
              <a:rPr lang="fr-FR" i="1" dirty="0">
                <a:latin typeface="Calibri" panose="020F0502020204030204" pitchFamily="34" charset="0"/>
              </a:rPr>
              <a:t>On met un arc de cercle </a:t>
            </a:r>
            <a:r>
              <a:rPr lang="fr-FR" i="1" dirty="0">
                <a:latin typeface="Calibri" panose="020F0502020204030204" pitchFamily="34" charset="0"/>
                <a:cs typeface="Calibri"/>
              </a:rPr>
              <a:t>au-dessus pour le montrer.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204176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a désormais 12 unités restantes dans le nombre d’en haut. </a:t>
            </a:r>
            <a:r>
              <a:rPr lang="fr-FR" i="1" dirty="0">
                <a:latin typeface="Calibri" panose="020F0502020204030204" pitchFamily="34" charset="0"/>
                <a:cs typeface="Calibri"/>
              </a:rPr>
              <a:t>O</a:t>
            </a:r>
            <a:r>
              <a:rPr lang="fr-FR" i="1" dirty="0">
                <a:latin typeface="Calibri" panose="020F0502020204030204" pitchFamily="34" charset="0"/>
              </a:rPr>
              <a:t>n peut donc calculer 12 – 9. → 12 – 9 = 3 ; on écrit 3 sous la barre, en dessous des unités restantes.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va maintenant pouvoir soustraire les dizaines.</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2037252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DC4BB-ED03-F0C2-7B14-4B869D26B25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7AF589A-BEF6-58EC-0F5E-0F85AC3A6D1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9BBB76E-A93E-0564-9084-0A2BAAF21039}"/>
              </a:ext>
            </a:extLst>
          </p:cNvPr>
          <p:cNvSpPr>
            <a:spLocks noGrp="1"/>
          </p:cNvSpPr>
          <p:nvPr>
            <p:ph type="body" idx="1"/>
          </p:nvPr>
        </p:nvSpPr>
        <p:spPr/>
        <p:txBody>
          <a:bodyPr/>
          <a:lstStyle/>
          <a:p>
            <a:pPr marL="0" indent="0"/>
            <a:r>
              <a:rPr lang="fr-FR" i="1" dirty="0">
                <a:latin typeface="Calibri" panose="020F0502020204030204" pitchFamily="34" charset="0"/>
                <a:cs typeface="Calibri"/>
              </a:rPr>
              <a:t>Je calcule 6 dizaines –</a:t>
            </a:r>
            <a:r>
              <a:rPr lang="fr-FR" i="1" dirty="0">
                <a:latin typeface="Calibri" panose="020F0502020204030204" pitchFamily="34" charset="0"/>
              </a:rPr>
              <a:t> </a:t>
            </a:r>
            <a:r>
              <a:rPr lang="fr-FR" i="1" dirty="0">
                <a:latin typeface="Calibri" panose="020F0502020204030204" pitchFamily="34" charset="0"/>
                <a:cs typeface="Calibri"/>
              </a:rPr>
              <a:t>2</a:t>
            </a:r>
            <a:r>
              <a:rPr lang="fr-FR" i="1" dirty="0">
                <a:latin typeface="Calibri" panose="020F0502020204030204" pitchFamily="34" charset="0"/>
              </a:rPr>
              <a:t> </a:t>
            </a:r>
            <a:r>
              <a:rPr lang="fr-FR" i="1" dirty="0">
                <a:latin typeface="Calibri" panose="020F0502020204030204" pitchFamily="34" charset="0"/>
                <a:cs typeface="Calibri"/>
              </a:rPr>
              <a:t>dizaines =</a:t>
            </a:r>
            <a:r>
              <a:rPr lang="fr-FR" i="1" dirty="0">
                <a:latin typeface="Calibri" panose="020F0502020204030204" pitchFamily="34" charset="0"/>
              </a:rPr>
              <a:t> </a:t>
            </a:r>
            <a:r>
              <a:rPr lang="fr-FR" i="1" dirty="0">
                <a:latin typeface="Calibri" panose="020F0502020204030204" pitchFamily="34" charset="0"/>
                <a:cs typeface="Calibri"/>
              </a:rPr>
              <a:t>4</a:t>
            </a:r>
            <a:r>
              <a:rPr lang="fr-FR" i="1" dirty="0">
                <a:latin typeface="Calibri" panose="020F0502020204030204" pitchFamily="34" charset="0"/>
              </a:rPr>
              <a:t> </a:t>
            </a:r>
            <a:r>
              <a:rPr lang="fr-FR" i="1" dirty="0">
                <a:latin typeface="Calibri" panose="020F0502020204030204" pitchFamily="34" charset="0"/>
                <a:cs typeface="Calibri"/>
              </a:rPr>
              <a:t>dizaines. </a:t>
            </a:r>
            <a:r>
              <a:rPr lang="fr-FR" i="1" dirty="0">
                <a:latin typeface="Calibri" panose="020F0502020204030204" pitchFamily="34" charset="0"/>
              </a:rPr>
              <a:t>J’écris le 4 sous la barre, sous les dizaines.</a:t>
            </a:r>
          </a:p>
        </p:txBody>
      </p:sp>
      <p:sp>
        <p:nvSpPr>
          <p:cNvPr id="4" name="Espace réservé du numéro de diapositive 3">
            <a:extLst>
              <a:ext uri="{FF2B5EF4-FFF2-40B4-BE49-F238E27FC236}">
                <a16:creationId xmlns:a16="http://schemas.microsoft.com/office/drawing/2014/main" id="{522301E2-7895-B1AD-4F23-684B3F53B6B1}"/>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636593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J’écris le 4 sous la barre, sous les </a:t>
            </a:r>
            <a:r>
              <a:rPr lang="fr-FR" i="1">
                <a:latin typeface="Calibri" panose="020F0502020204030204" pitchFamily="34" charset="0"/>
              </a:rPr>
              <a:t>dizaines.</a:t>
            </a:r>
            <a:endParaRPr lang="fr-FR" i="1" dirty="0">
              <a:latin typeface="Calibri" panose="020F0502020204030204" pitchFamily="34" charset="0"/>
            </a:endParaRPr>
          </a:p>
          <a:p>
            <a:pPr marL="0" indent="0"/>
            <a:r>
              <a:rPr lang="fr-FR" i="1" dirty="0">
                <a:latin typeface="Calibri" panose="020F0502020204030204" pitchFamily="34" charset="0"/>
              </a:rPr>
              <a:t>Donc 72 – 29 = 43.</a:t>
            </a:r>
          </a:p>
          <a:p>
            <a:pPr marL="0" indent="0"/>
            <a:r>
              <a:rPr lang="fr-FR" i="0" dirty="0">
                <a:latin typeface="Calibri" panose="020F0502020204030204" pitchFamily="34" charset="0"/>
              </a:rPr>
              <a:t>Écrire la réponse sur les pointillés en haut.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3339120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Distribuer aux élèves le matériel base 10 du matériel détachable et leur demander de représenter 67 en plaçant les éléments du matériel sur leur ardoise. Pour les élèves les plus en difficulté, privilégier du matériel en bois ou en plastique, plus facile à manipuler. </a:t>
            </a:r>
          </a:p>
          <a:p>
            <a:pPr marL="0" indent="0"/>
            <a:r>
              <a:rPr lang="fr-FR" i="0" dirty="0">
                <a:latin typeface="Calibri" panose="020F0502020204030204" pitchFamily="34" charset="0"/>
              </a:rPr>
              <a:t>Laisser un court instant, puis reprendre en collectif : </a:t>
            </a:r>
            <a:r>
              <a:rPr lang="fr-FR" i="1" dirty="0">
                <a:latin typeface="Calibri" panose="020F0502020204030204" pitchFamily="34" charset="0"/>
              </a:rPr>
              <a:t>comment avez-vous représenté 67 ?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337978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latin typeface="Calibri" panose="020F0502020204030204" pitchFamily="34" charset="0"/>
                <a:ea typeface="+mn-ea"/>
                <a:cs typeface="+mn-cs"/>
              </a:rPr>
              <a:t>Vous allez maintenant vous entrainer à poser des soustractions et calculer avec cette technique. Prenez l’ardoise du côté des lignes, comme sur le cahier.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3331197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Énoncer le calcul et faire verbaliser par les élèves le placement de chaque nombre : </a:t>
            </a:r>
            <a:r>
              <a:rPr lang="fr-FR" i="1" dirty="0">
                <a:latin typeface="Calibri" panose="020F0502020204030204" pitchFamily="34" charset="0"/>
              </a:rPr>
              <a:t>j’écris 97 en haut en mettant un chiffre par carreau. </a:t>
            </a:r>
          </a:p>
          <a:p>
            <a:pPr marL="0" indent="0"/>
            <a:r>
              <a:rPr lang="fr-FR" i="1" dirty="0">
                <a:latin typeface="Calibri" panose="020F0502020204030204" pitchFamily="34" charset="0"/>
              </a:rPr>
              <a:t>Je vais enlever 45 à 97 : j’écris donc le signe « – » en dessous, à gauche, et 45 ensuite en faisant attention de mettre le 4 des dizaines de 45 sous le 9 des dizaines de 97 et le 5 des unités restantes de 45 sous le 7 des unités restantes de 97. </a:t>
            </a:r>
          </a:p>
          <a:p>
            <a:pPr marL="0" indent="0"/>
            <a:r>
              <a:rPr lang="fr-FR" i="1" dirty="0">
                <a:latin typeface="Calibri" panose="020F0502020204030204" pitchFamily="34" charset="0"/>
              </a:rPr>
              <a:t>Le trait signifie « égal à » : j’écrirais la réponse en dessous.</a:t>
            </a:r>
          </a:p>
          <a:p>
            <a:pPr marL="0" indent="0"/>
            <a:r>
              <a:rPr lang="fr-FR" i="1" dirty="0">
                <a:latin typeface="Calibri" panose="020F0502020204030204" pitchFamily="34" charset="0"/>
              </a:rPr>
              <a:t>Rappelez-vous : est-ce qu’on commence par enlever les dizaines ou les unités ? → Les unités.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en circulant dans les rangs afin de reprendre les étapes avec eux si nécessaire. Proposer aux élèves en difficulté d’utiliser le matériel base 10 si besoin.</a:t>
            </a:r>
            <a:r>
              <a:rPr lang="fr-FR" b="1"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i="0" dirty="0">
                <a:latin typeface="Calibri" panose="020F0502020204030204" pitchFamily="34" charset="0"/>
              </a:rPr>
              <a:t> </a:t>
            </a:r>
            <a:r>
              <a:rPr lang="fr-FR" b="0" i="0" dirty="0">
                <a:latin typeface="Calibri" panose="020F0502020204030204" pitchFamily="34" charset="0"/>
              </a:rPr>
              <a:t>: 52.</a:t>
            </a:r>
          </a:p>
          <a:p>
            <a:pPr marL="0" indent="0"/>
            <a:r>
              <a:rPr lang="fr-FR" i="0" dirty="0">
                <a:latin typeface="Calibri" panose="020F0502020204030204" pitchFamily="34" charset="0"/>
              </a:rPr>
              <a:t>Lors du retour collectif, interroger plusieurs élèves afin de leur faire verbaliser chaque étape du calcul. </a:t>
            </a:r>
          </a:p>
          <a:p>
            <a:pPr marL="0" indent="0"/>
            <a:r>
              <a:rPr lang="fr-FR" i="0" dirty="0">
                <a:latin typeface="Calibri" panose="020F0502020204030204" pitchFamily="34" charset="0"/>
              </a:rPr>
              <a:t>Expliquer qu’il n’est pas toujours nécessaire d’échanger 1 dizaine contre 10 unités : ici, le 1</a:t>
            </a:r>
            <a:r>
              <a:rPr lang="fr-FR" i="0" baseline="30000" dirty="0">
                <a:latin typeface="Calibri" panose="020F0502020204030204" pitchFamily="34" charset="0"/>
              </a:rPr>
              <a:t>er</a:t>
            </a:r>
            <a:r>
              <a:rPr lang="fr-FR" i="0" dirty="0">
                <a:latin typeface="Calibri" panose="020F0502020204030204" pitchFamily="34" charset="0"/>
              </a:rPr>
              <a:t> nombre a suffisamment d’unités restantes pour qu’on puisse lui enlever les unités restantes du </a:t>
            </a:r>
            <a:r>
              <a:rPr lang="fr-FR" i="0" dirty="0" err="1">
                <a:latin typeface="Calibri" panose="020F0502020204030204" pitchFamily="34" charset="0"/>
              </a:rPr>
              <a:t>2</a:t>
            </a:r>
            <a:r>
              <a:rPr lang="fr-FR" i="0" baseline="30000" dirty="0" err="1">
                <a:latin typeface="Calibri" panose="020F0502020204030204" pitchFamily="34" charset="0"/>
              </a:rPr>
              <a:t>nd</a:t>
            </a:r>
            <a:r>
              <a:rPr lang="fr-FR" i="0" dirty="0">
                <a:latin typeface="Calibri" panose="020F0502020204030204" pitchFamily="34" charset="0"/>
              </a:rPr>
              <a:t> nombre. Faire le lien avec l’addition posée, qui parfois a une retenue et parfois non.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2799873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i="0" dirty="0">
                <a:latin typeface="Calibri" panose="020F0502020204030204" pitchFamily="34" charset="0"/>
              </a:rPr>
              <a:t> </a:t>
            </a:r>
            <a:r>
              <a:rPr lang="fr-FR" b="0" i="0" dirty="0">
                <a:latin typeface="Calibri" panose="020F0502020204030204" pitchFamily="34" charset="0"/>
              </a:rPr>
              <a:t>: 29.</a:t>
            </a:r>
          </a:p>
          <a:p>
            <a:pPr marL="0" indent="0"/>
            <a:r>
              <a:rPr lang="fr-FR" i="0" dirty="0">
                <a:latin typeface="Calibri" panose="020F0502020204030204" pitchFamily="34" charset="0"/>
              </a:rPr>
              <a:t>Lors du retour collectif, reformuler la nécessité d’échanger une dizaine contre 10 unités puisqu’on ne peut pas calculer 4 – 5, car 4 est plus petit que 5. On transforme donc 64 en 5 dizaines et 14 unités.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572289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2136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les élèves doivent poser des soustractions avec un champ numérique élargi aux </a:t>
            </a:r>
            <a:r>
              <a:rPr lang="fr-FR"/>
              <a:t>nombres jusqu’à 1 000.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8986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67, c’est 6 dizaines et 7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592703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maintenant calculer la différence de 67 – 13. Que doit-on faire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émerger que l’on doit retirer 13, donc 1 dizaine et 3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083357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J’enlève 3 unités aux 7 unités restantes de 67, il reste donc 4 unités. Et j’enlève 1 dizaine aux 6 dizaines de 67, il reste donc 5 dizaines.</a:t>
            </a:r>
          </a:p>
          <a:p>
            <a:pPr marL="0" indent="0"/>
            <a:r>
              <a:rPr lang="fr-FR" i="1" dirty="0">
                <a:latin typeface="Calibri" panose="020F0502020204030204" pitchFamily="34" charset="0"/>
              </a:rPr>
              <a:t>Il reste 5 dizaines et 4 unités restantes, donc 67 – 13 = 54 </a:t>
            </a:r>
            <a:r>
              <a:rPr lang="fr-FR" i="0" dirty="0">
                <a:latin typeface="Calibri" panose="020F0502020204030204" pitchFamily="34" charset="0"/>
              </a:rPr>
              <a:t>(l’écrire sur les pointillés).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396227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Demander aux élèves de représenter 72 sur leur ardoise.</a:t>
            </a:r>
          </a:p>
          <a:p>
            <a:pPr marL="0" indent="0"/>
            <a:r>
              <a:rPr lang="fr-FR" i="0" dirty="0">
                <a:latin typeface="Calibri" panose="020F0502020204030204" pitchFamily="34" charset="0"/>
              </a:rPr>
              <a:t>Laisser un court instant, puis reprendre en collectif : </a:t>
            </a:r>
            <a:r>
              <a:rPr lang="fr-FR" i="1" dirty="0">
                <a:latin typeface="Calibri" panose="020F0502020204030204" pitchFamily="34" charset="0"/>
              </a:rPr>
              <a:t>comment avez-vous représenté 72 ?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889997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72, c’est 7 dizaines et 2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710397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maintenant calculer la différence 72 – 29. Comment faire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émerger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que l’on doit retirer 29, donc 2 dizaines et 9 unités restantes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qu’ici, on ne peut pas enlever 9 unités aux 2 unités restantes de 72, car 2 est plus petit que 9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qu’il faut donc échanger 1 dizaine de 72 contre 10 unités.</a:t>
            </a:r>
            <a:br>
              <a:rPr lang="fr-FR" i="0" dirty="0">
                <a:latin typeface="Calibri" panose="020F0502020204030204" pitchFamily="34" charset="0"/>
              </a:rPr>
            </a:br>
            <a:r>
              <a:rPr lang="fr-FR" i="0" dirty="0">
                <a:latin typeface="Calibri" panose="020F0502020204030204" pitchFamily="34" charset="0"/>
              </a:rPr>
              <a:t>Laisser un instant, puis interroger un élève afin qu’il verbalise la procédure : </a:t>
            </a:r>
            <a:r>
              <a:rPr lang="fr-FR" i="1" dirty="0">
                <a:latin typeface="Calibri" panose="020F0502020204030204" pitchFamily="34" charset="0"/>
              </a:rPr>
              <a:t>pour calculer 72 – 29, on doit enlever 2 dizaines et 9 unités à 72. On ne peut pas enlever 9 unités aux 2 unités restantes de 72. Il faut donc échanger une des dizaines de 72 contre 10 unités </a:t>
            </a:r>
            <a:r>
              <a:rPr lang="fr-FR" i="0" dirty="0">
                <a:latin typeface="Calibri" panose="020F0502020204030204" pitchFamily="34" charset="0"/>
              </a:rPr>
              <a:t>(cf. diapo suivante).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50955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ne peut pas enlever 9 unités aux 2 unités restantes de 72. On échange donc cette dizaine </a:t>
            </a:r>
            <a:r>
              <a:rPr lang="fr-FR" i="0" dirty="0">
                <a:latin typeface="Calibri" panose="020F0502020204030204" pitchFamily="34" charset="0"/>
              </a:rPr>
              <a:t>(pointer la dizaine barrée) </a:t>
            </a:r>
            <a:r>
              <a:rPr lang="fr-FR" i="1" dirty="0">
                <a:latin typeface="Calibri" panose="020F0502020204030204" pitchFamily="34" charset="0"/>
              </a:rPr>
              <a:t>contre 10 unités </a:t>
            </a:r>
            <a:r>
              <a:rPr lang="fr-FR" i="0" dirty="0">
                <a:latin typeface="Calibri" panose="020F0502020204030204" pitchFamily="34" charset="0"/>
              </a:rPr>
              <a:t>(pointer</a:t>
            </a:r>
            <a:r>
              <a:rPr lang="fr-FR" i="1" dirty="0">
                <a:latin typeface="Calibri" panose="020F0502020204030204" pitchFamily="34" charset="0"/>
              </a:rPr>
              <a:t> </a:t>
            </a:r>
            <a:r>
              <a:rPr lang="fr-FR" i="0" dirty="0">
                <a:latin typeface="Calibri" panose="020F0502020204030204" pitchFamily="34" charset="0"/>
              </a:rPr>
              <a:t>les 10</a:t>
            </a:r>
            <a:r>
              <a:rPr lang="fr-FR" i="1" dirty="0">
                <a:latin typeface="Calibri" panose="020F0502020204030204" pitchFamily="34" charset="0"/>
              </a:rPr>
              <a:t> </a:t>
            </a:r>
            <a:r>
              <a:rPr lang="fr-FR" i="0" dirty="0">
                <a:latin typeface="Calibri" panose="020F0502020204030204" pitchFamily="34" charset="0"/>
              </a:rPr>
              <a:t>nouvelles unités).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1913321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7BDCB46-9768-D842-BF86-96005219F3B0}"/>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Graphique, logo, Police&#10;&#10;Le contenu généré par l’IA peut être incorrect.">
            <a:extLst>
              <a:ext uri="{FF2B5EF4-FFF2-40B4-BE49-F238E27FC236}">
                <a16:creationId xmlns:a16="http://schemas.microsoft.com/office/drawing/2014/main" id="{4779921B-B431-B583-BCDF-8BDC26D11792}"/>
              </a:ext>
            </a:extLst>
          </p:cNvPr>
          <p:cNvPicPr>
            <a:picLocks noChangeAspect="1"/>
          </p:cNvPicPr>
          <p:nvPr userDrawn="1"/>
        </p:nvPicPr>
        <p:blipFill>
          <a:blip r:embed="rId2"/>
          <a:stretch>
            <a:fillRect/>
          </a:stretch>
        </p:blipFill>
        <p:spPr>
          <a:xfrm>
            <a:off x="8254248" y="118051"/>
            <a:ext cx="936000" cy="114021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285802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14. Utiliser une technique de la soustraction posée (1)</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88BA88E-9EE1-6B1A-1518-00F0F811875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AD15A06-59D7-2C7B-5517-DFF9AD24B7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4411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83DAA885-4208-647F-144A-9383958850D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333DEA-E792-CFF8-2FAA-EB8325DBD4D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51538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10CEE90-10D5-68A0-CCB5-DA6C904701F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51FF468-8D4E-A4B8-9C07-B3AEAD0B25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19476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8DF264C-B0DD-EBA0-F481-5CDD0DDBEA0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BB880B6-98FB-3562-FA02-E1CC2B63A2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246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0BA1A2A8-D44E-DCE9-6ACE-551DE6EDBA1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D8A3C131-58B9-94A7-2756-F7828F5CED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66768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6CB089CC-429C-DCCD-8AD5-C27C4F679C5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6BA6F536-1302-5CC0-EE62-B906C6F9DC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84870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re 27">
            <a:extLst>
              <a:ext uri="{FF2B5EF4-FFF2-40B4-BE49-F238E27FC236}">
                <a16:creationId xmlns:a16="http://schemas.microsoft.com/office/drawing/2014/main" id="{7A5376A0-7397-E51D-F1E2-26058541D97B}"/>
              </a:ext>
            </a:extLst>
          </p:cNvPr>
          <p:cNvSpPr>
            <a:spLocks noGrp="1"/>
          </p:cNvSpPr>
          <p:nvPr>
            <p:ph type="title"/>
          </p:nvPr>
        </p:nvSpPr>
        <p:spPr/>
        <p:txBody>
          <a:bodyPr/>
          <a:lstStyle/>
          <a:p>
            <a:endParaRPr lang="fr-FR"/>
          </a:p>
        </p:txBody>
      </p:sp>
      <p:pic>
        <p:nvPicPr>
          <p:cNvPr id="37" name="Image 36">
            <a:extLst>
              <a:ext uri="{FF2B5EF4-FFF2-40B4-BE49-F238E27FC236}">
                <a16:creationId xmlns:a16="http://schemas.microsoft.com/office/drawing/2014/main" id="{FFF2329F-73C8-38A8-1D82-9654382BB68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395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D433793B-A4AB-5307-E79B-EF6DB5CD8D83}"/>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1C066FC-E1CF-6878-8836-E544B7EA20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1324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D5B2D-3FA5-7F87-3668-C25FCDFB136B}"/>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003F1516-1EED-F61C-7430-7649E55DEA7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75AAD27-4855-ABE0-82BE-3E01E28DA4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0166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1EAF91D-CA77-6BBF-6994-5887A4F7AE8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C26B5E8D-E48A-4C15-46A7-C491A3FE9B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1053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9B7737C-3589-9457-1F9C-9975C215C0B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3F97895-C75C-94FD-7D8E-73CA59CBEA3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96307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8630622-1396-CDD4-C8AF-97970C75AF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8C638F8-9BDF-B686-241B-D554045DED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60571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063C37E-975F-C012-B599-188FB8997E3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495794-4737-3E6E-D5F4-FF4C667031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8119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A0034F1-38F3-C8B9-0923-9DBDD039D51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722C95F-4752-7C7A-0A0F-F3E5BDEA3B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66289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C8CEDE3-994F-B557-9B63-3B0C4421C39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41A0882-1FF7-09BD-CD76-998F0832D76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5CBD1C09-EA96-38E4-DA28-FFAE40053EC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2FCCBBD-754A-3C4D-9C72-BFE06DF9D0F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4341B653-F4F0-AA70-520A-79ECCD07D12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C744B9F-B455-102F-BF9C-2D88313807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27109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059E8BAC-F33F-8897-BD36-DCE34328D43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5FC8018-7965-AAFE-F03F-A66F6E9242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BD35059-F39C-8803-08D9-6C01FDCCDBF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DF29BDE-657F-6E70-52F9-37DD54DF18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7209EA1-3963-5D9D-20D9-2E45B20070A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81BCEB3-C248-F39E-BB50-374EA717E8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C8AD7BD-10DC-5B72-5021-B7FF1EA6564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A413FD5-1342-EBDC-CA2C-C845CAC3727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23213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0DB40EC-5BD0-C06F-1A70-7F68936E661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D2F42D8-48EB-4A26-24B7-9B02696C3E2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1921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E6C2E2D0-0914-FCD2-060E-1C81EA49F69A}"/>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043A81F4-6CBA-9954-4B07-C6C762B443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47614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630E70F-6B24-54FA-54A6-957AA606FBC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EA6C9D3-394F-04BF-968D-C9060B3441C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5523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E2837F1-2E0C-ADD1-1913-8BAC48FA20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FBD61AA-79FB-1C91-8258-94AD99E05C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8125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6DE4B03-D17E-EEC5-1038-F2F762A54CF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18BB67A-B87B-30CC-4CB0-326CEDC4F9E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31161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5E21E61-25BD-0261-DEC6-00EAABAD5B7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BD36496-6CFC-6CD6-C983-78A8335D18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1674192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http://schemas.microsoft.com/office/2006/documentManagement/types"/>
    <ds:schemaRef ds:uri="http://schemas.microsoft.com/office/2006/metadata/properties"/>
    <ds:schemaRef ds:uri="http://schemas.openxmlformats.org/package/2006/metadata/core-properties"/>
    <ds:schemaRef ds:uri="78af4adf-cb3e-4732-bb85-653e85149c57"/>
    <ds:schemaRef ds:uri="http://purl.org/dc/terms/"/>
    <ds:schemaRef ds:uri="http://purl.org/dc/dcmitype/"/>
    <ds:schemaRef ds:uri="http://schemas.microsoft.com/office/infopath/2007/PartnerControls"/>
    <ds:schemaRef ds:uri="be993d5a-5390-4a32-bd90-2a12d82b1d47"/>
    <ds:schemaRef ds:uri="http://www.w3.org/XML/1998/namespace"/>
    <ds:schemaRef ds:uri="http://purl.org/dc/elements/1.1/"/>
  </ds:schemaRefs>
</ds:datastoreItem>
</file>

<file path=customXml/itemProps2.xml><?xml version="1.0" encoding="utf-8"?>
<ds:datastoreItem xmlns:ds="http://schemas.openxmlformats.org/officeDocument/2006/customXml" ds:itemID="{264C8E08-F065-4EED-945F-CACA188A75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1387</Words>
  <Application>Microsoft Office PowerPoint</Application>
  <PresentationFormat>Affichage à l'écran (4:3)</PresentationFormat>
  <Paragraphs>76</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Calibri Light</vt:lpstr>
      <vt:lpstr>Verdana</vt:lpstr>
      <vt:lpstr>Calibri</vt:lpstr>
      <vt:lpstr>Arial</vt:lpstr>
      <vt:lpstr>Thème Office</vt:lpstr>
      <vt:lpstr>1_Thème Office</vt:lpstr>
      <vt:lpstr>2_Thème Office</vt:lpstr>
      <vt:lpstr>3_Thème Office</vt:lpstr>
      <vt:lpstr>7_Thème Office</vt:lpstr>
      <vt:lpstr>14. Utiliser une technique de la soustraction posée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2025-08-12T14:00:55Z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