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36"/>
  </p:notesMasterIdLst>
  <p:sldIdLst>
    <p:sldId id="256" r:id="rId9"/>
    <p:sldId id="260" r:id="rId10"/>
    <p:sldId id="310" r:id="rId11"/>
    <p:sldId id="312" r:id="rId12"/>
    <p:sldId id="311" r:id="rId13"/>
    <p:sldId id="313" r:id="rId14"/>
    <p:sldId id="265" r:id="rId15"/>
    <p:sldId id="631" r:id="rId16"/>
    <p:sldId id="315" r:id="rId17"/>
    <p:sldId id="630" r:id="rId18"/>
    <p:sldId id="317" r:id="rId19"/>
    <p:sldId id="616" r:id="rId20"/>
    <p:sldId id="615" r:id="rId21"/>
    <p:sldId id="610" r:id="rId22"/>
    <p:sldId id="617" r:id="rId23"/>
    <p:sldId id="618" r:id="rId24"/>
    <p:sldId id="620" r:id="rId25"/>
    <p:sldId id="621" r:id="rId26"/>
    <p:sldId id="622" r:id="rId27"/>
    <p:sldId id="623" r:id="rId28"/>
    <p:sldId id="285" r:id="rId29"/>
    <p:sldId id="288" r:id="rId30"/>
    <p:sldId id="632" r:id="rId31"/>
    <p:sldId id="633" r:id="rId32"/>
    <p:sldId id="634" r:id="rId33"/>
    <p:sldId id="286" r:id="rId34"/>
    <p:sldId id="287" r:id="rId35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52" autoAdjust="0"/>
    <p:restoredTop sz="90920" autoAdjust="0"/>
  </p:normalViewPr>
  <p:slideViewPr>
    <p:cSldViewPr snapToGrid="0">
      <p:cViewPr varScale="1">
        <p:scale>
          <a:sx n="100" d="100"/>
          <a:sy n="100" d="100"/>
        </p:scale>
        <p:origin x="2274" y="7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font" Target="fonts/font2.fntdata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notesMaster" Target="notesMasters/notesMaster1.xml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56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89D55B39-29B5-4AD1-8F61-0BE383B63C8D}"/>
    <pc:docChg chg="modSld">
      <pc:chgData name="TAILLADE JUSTINE" userId="7689be7a-6074-46a5-a6a4-f2fd3e4f6393" providerId="ADAL" clId="{89D55B39-29B5-4AD1-8F61-0BE383B63C8D}" dt="2025-08-12T13:58:53.977" v="2" actId="20577"/>
      <pc:docMkLst>
        <pc:docMk/>
      </pc:docMkLst>
      <pc:sldChg chg="modNotesTx">
        <pc:chgData name="TAILLADE JUSTINE" userId="7689be7a-6074-46a5-a6a4-f2fd3e4f6393" providerId="ADAL" clId="{89D55B39-29B5-4AD1-8F61-0BE383B63C8D}" dt="2025-08-12T13:58:53.977" v="2" actId="20577"/>
        <pc:sldMkLst>
          <pc:docMk/>
          <pc:sldMk cId="2851379925" sldId="62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Aujourd’hui, nous allons poursuivre notre révision</a:t>
            </a:r>
            <a:r>
              <a:rPr lang="fr-FR" i="1" baseline="0" dirty="0"/>
              <a:t> des nombres jusqu’à 1 000 : les représenter en centaines, dizaines et unités, calculer des décompositions et les lire et les écrire en lettres.</a:t>
            </a:r>
            <a:endParaRPr lang="fr-FR" i="1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0"/>
                </a:ext>
              </a:extLst>
            </a:endParaRPr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586.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Même démarche.</a:t>
            </a:r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4637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960.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Laisser 20 secondes, puis interroger un élève en lui demandant de verbaliser sa procédure.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→ </a:t>
            </a:r>
            <a:r>
              <a:rPr lang="fr-FR" i="1" dirty="0"/>
              <a:t>On</a:t>
            </a:r>
            <a:r>
              <a:rPr lang="fr-FR" i="1" baseline="0" dirty="0"/>
              <a:t> ajoute seulement des dizaines : 20, c’est 2 dizaines, que l’on ajoute aux 4 dizaines restantes de 940. </a:t>
            </a:r>
            <a:r>
              <a:rPr lang="fr-FR" i="1" baseline="0" dirty="0" err="1"/>
              <a:t>2d</a:t>
            </a:r>
            <a:r>
              <a:rPr lang="fr-FR" i="1" baseline="0" dirty="0"/>
              <a:t> + </a:t>
            </a:r>
            <a:r>
              <a:rPr lang="fr-FR" i="1" baseline="0" dirty="0" err="1"/>
              <a:t>4d</a:t>
            </a:r>
            <a:r>
              <a:rPr lang="fr-FR" i="1" baseline="0" dirty="0"/>
              <a:t> = </a:t>
            </a:r>
            <a:r>
              <a:rPr lang="fr-FR" i="1" baseline="0" dirty="0" err="1"/>
              <a:t>6d</a:t>
            </a:r>
            <a:r>
              <a:rPr lang="fr-FR" i="1" baseline="0" dirty="0"/>
              <a:t>. Le reste ne change pas, donc 20 + 940 = 960</a:t>
            </a:r>
            <a:r>
              <a:rPr lang="fr-FR" i="1" dirty="0"/>
              <a:t>.</a:t>
            </a:r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54906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609.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→ </a:t>
            </a:r>
            <a:r>
              <a:rPr lang="fr-FR" i="1" dirty="0"/>
              <a:t>On</a:t>
            </a:r>
            <a:r>
              <a:rPr lang="fr-FR" i="1" baseline="0" dirty="0"/>
              <a:t> ajoute seulement des unités restantes, </a:t>
            </a:r>
            <a:r>
              <a:rPr lang="fr-FR" i="1" baseline="0" dirty="0" err="1"/>
              <a:t>0u</a:t>
            </a:r>
            <a:r>
              <a:rPr lang="fr-FR" i="1" baseline="0" dirty="0"/>
              <a:t> + </a:t>
            </a:r>
            <a:r>
              <a:rPr lang="fr-FR" i="1" baseline="0" dirty="0" err="1"/>
              <a:t>9u</a:t>
            </a:r>
            <a:r>
              <a:rPr lang="fr-FR" i="1" baseline="0" dirty="0"/>
              <a:t> = </a:t>
            </a:r>
            <a:r>
              <a:rPr lang="fr-FR" i="1" baseline="0" dirty="0" err="1"/>
              <a:t>9u</a:t>
            </a:r>
            <a:r>
              <a:rPr lang="fr-FR" i="1" baseline="0" dirty="0"/>
              <a:t>. Le reste ne change pas, donc 9 + 600 = 609</a:t>
            </a:r>
            <a:r>
              <a:rPr lang="fr-FR" i="1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0181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485.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     → </a:t>
            </a:r>
            <a:r>
              <a:rPr lang="fr-FR" i="1" dirty="0"/>
              <a:t>On</a:t>
            </a:r>
            <a:r>
              <a:rPr lang="fr-FR" i="1" baseline="0" dirty="0"/>
              <a:t> a des dizaines restantes (8) et des unités restantes (5), puis on ajoute 4 centaines, ça fait 485</a:t>
            </a:r>
            <a:r>
              <a:rPr lang="fr-FR" i="1" dirty="0"/>
              <a:t>.</a:t>
            </a:r>
            <a:br>
              <a:rPr lang="fr-FR" dirty="0"/>
            </a:br>
            <a:r>
              <a:rPr lang="fr-FR" b="1" dirty="0"/>
              <a:t>ou</a:t>
            </a:r>
            <a:r>
              <a:rPr lang="fr-FR" dirty="0"/>
              <a:t> → </a:t>
            </a:r>
            <a:r>
              <a:rPr lang="fr-FR" i="1" dirty="0"/>
              <a:t>On</a:t>
            </a:r>
            <a:r>
              <a:rPr lang="fr-FR" i="1" baseline="0" dirty="0"/>
              <a:t> ajoute seulement des centaines, et le reste ne change pas donc 85 + 400 = 485</a:t>
            </a:r>
            <a:r>
              <a:rPr lang="fr-FR" i="1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br>
              <a:rPr lang="fr-FR" dirty="0"/>
            </a:b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5182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Je vais afficher un nombre en lettres. Lisez-le nombre et écrivez-le en chiffres sur votre ardoise.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/>
            <a:r>
              <a:rPr lang="fr-FR" i="0" dirty="0">
                <a:latin typeface="Calibri" panose="020F0502020204030204" pitchFamily="34" charset="0"/>
              </a:rPr>
              <a:t>Laisser 15 secondes. Les élèves lèvent leur ardoise lorsqu’ils ont trouvé. Valider discrètement d’un signe de tête.</a:t>
            </a:r>
            <a:endParaRPr lang="fr-FR" dirty="0">
              <a:latin typeface="Calibri" panose="020F0502020204030204" pitchFamily="34" charset="0"/>
            </a:endParaRPr>
          </a:p>
          <a:p>
            <a:pPr marL="0"/>
            <a:r>
              <a:rPr lang="fr-FR" dirty="0">
                <a:latin typeface="Calibri" panose="020F0502020204030204" pitchFamily="34" charset="0"/>
              </a:rPr>
              <a:t>Correction collective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: faire lire le nombre </a:t>
            </a:r>
            <a:r>
              <a:rPr lang="fr-FR" baseline="0" dirty="0">
                <a:latin typeface="Calibri" panose="020F0502020204030204" pitchFamily="34" charset="0"/>
              </a:rPr>
              <a:t>par un élève. </a:t>
            </a:r>
            <a:r>
              <a:rPr lang="fr-FR" dirty="0">
                <a:latin typeface="Calibri" panose="020F0502020204030204" pitchFamily="34" charset="0"/>
              </a:rPr>
              <a:t>Faire remarquer le «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s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» à la fin de «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huit-cents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» et énoncer la règle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: </a:t>
            </a:r>
            <a:r>
              <a:rPr lang="fr-FR" i="1" dirty="0">
                <a:latin typeface="Calibri" panose="020F0502020204030204" pitchFamily="34" charset="0"/>
              </a:rPr>
              <a:t>lorsqu’il y a plusieurs centaines et aucun</a:t>
            </a:r>
            <a:r>
              <a:rPr lang="fr-FR" i="1" baseline="0" dirty="0">
                <a:latin typeface="Calibri" panose="020F0502020204030204" pitchFamily="34" charset="0"/>
              </a:rPr>
              <a:t> mot-nombre après « cent », on met un « s » à la fin de « cent ».</a:t>
            </a:r>
            <a:br>
              <a:rPr lang="fr-FR" dirty="0">
                <a:latin typeface="Calibri" panose="020F0502020204030204" pitchFamily="34" charset="0"/>
                <a:cs typeface="+mn-lt"/>
              </a:rPr>
            </a:br>
            <a:r>
              <a:rPr lang="fr-FR" i="1" dirty="0">
                <a:latin typeface="Calibri" panose="020F0502020204030204" pitchFamily="34" charset="0"/>
              </a:rPr>
              <a:t>C’est le nombre qui a 8</a:t>
            </a:r>
            <a:r>
              <a:rPr lang="fr-FR" i="1" baseline="0" dirty="0">
                <a:latin typeface="Calibri" panose="020F0502020204030204" pitchFamily="34" charset="0"/>
              </a:rPr>
              <a:t> centaines, pas de dizaine restante et pas d’unité restante ;</a:t>
            </a:r>
            <a:r>
              <a:rPr lang="fr-FR" i="1" dirty="0">
                <a:latin typeface="Calibri" panose="020F0502020204030204" pitchFamily="34" charset="0"/>
              </a:rPr>
              <a:t> on l'écrit 8</a:t>
            </a:r>
            <a:r>
              <a:rPr lang="fr-FR" i="1" baseline="0" dirty="0">
                <a:latin typeface="Calibri" panose="020F0502020204030204" pitchFamily="34" charset="0"/>
              </a:rPr>
              <a:t>00</a:t>
            </a:r>
            <a:r>
              <a:rPr lang="fr-FR" i="1" dirty="0">
                <a:latin typeface="Calibri" panose="020F0502020204030204" pitchFamily="34" charset="0"/>
              </a:rPr>
              <a:t>.</a:t>
            </a:r>
            <a:endParaRPr lang="fr-FR" i="1" baseline="0" dirty="0">
              <a:latin typeface="Calibri" panose="020F0502020204030204" pitchFamily="34" charset="0"/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9552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Même démarche.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 </a:t>
            </a:r>
            <a:r>
              <a:rPr lang="fr-FR" i="0" dirty="0">
                <a:latin typeface="Calibri" panose="020F0502020204030204" pitchFamily="34" charset="0"/>
              </a:rPr>
              <a:t>: 605.</a:t>
            </a:r>
            <a:endParaRPr lang="fr-FR" i="1" dirty="0">
              <a:latin typeface="Calibri" panose="020F0502020204030204" pitchFamily="34" charset="0"/>
            </a:endParaRP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C’est le nombre qui a 6</a:t>
            </a:r>
            <a:r>
              <a:rPr lang="fr-FR" i="1" baseline="0" dirty="0">
                <a:latin typeface="Calibri" panose="020F0502020204030204" pitchFamily="34" charset="0"/>
              </a:rPr>
              <a:t> centaines, pas de dizaines restantes et 5 unités restantes ;</a:t>
            </a:r>
            <a:r>
              <a:rPr lang="fr-FR" i="1" dirty="0">
                <a:latin typeface="Calibri" panose="020F0502020204030204" pitchFamily="34" charset="0"/>
              </a:rPr>
              <a:t> on l'écrit 605.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i="0" dirty="0">
                <a:latin typeface="Calibri" panose="020F0502020204030204" pitchFamily="34" charset="0"/>
              </a:rPr>
              <a:t>Demander aux élèves quel</a:t>
            </a:r>
            <a:r>
              <a:rPr lang="fr-FR" i="0" baseline="0" dirty="0">
                <a:latin typeface="Calibri" panose="020F0502020204030204" pitchFamily="34" charset="0"/>
              </a:rPr>
              <a:t> nombre on obtiendrait si on oubliait le 0, puis ce que signifie le 6 de 65.</a:t>
            </a:r>
            <a:endParaRPr lang="fr-FR" i="0" baseline="0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8354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 </a:t>
            </a:r>
            <a:r>
              <a:rPr lang="fr-FR" i="0" dirty="0">
                <a:latin typeface="Calibri" panose="020F0502020204030204" pitchFamily="34" charset="0"/>
              </a:rPr>
              <a:t>: 373.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1181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Maintenant, c’est le contraire. Le nombre sera écrit en chiffres et vous devez l’écrire en lettres sur votre ardoise. Si besoin, aidez-vous des affichages ou de votre leçon pour écrire les mots correctement.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0561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/>
            <a:r>
              <a:rPr lang="fr-FR" dirty="0">
                <a:latin typeface="Calibri" panose="020F0502020204030204" pitchFamily="34" charset="0"/>
              </a:rPr>
              <a:t>Laisser un temps de recherche de 1 min </a:t>
            </a:r>
            <a:r>
              <a:rPr lang="fr-FR">
                <a:latin typeface="Calibri" panose="020F0502020204030204" pitchFamily="34" charset="0"/>
              </a:rPr>
              <a:t>maximum.</a:t>
            </a:r>
            <a:endParaRPr lang="fr-FR" dirty="0">
              <a:latin typeface="Calibri" panose="020F0502020204030204" pitchFamily="34" charset="0"/>
            </a:endParaRP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Correction collective : </a:t>
            </a:r>
            <a:r>
              <a:rPr lang="fr-FR" i="1" dirty="0">
                <a:latin typeface="Calibri" panose="020F0502020204030204" pitchFamily="34" charset="0"/>
              </a:rPr>
              <a:t>ce nombre se lit </a:t>
            </a:r>
            <a:r>
              <a:rPr lang="fr-FR" dirty="0">
                <a:latin typeface="Calibri" panose="020F0502020204030204" pitchFamily="34" charset="0"/>
              </a:rPr>
              <a:t>« </a:t>
            </a:r>
            <a:r>
              <a:rPr lang="fr-FR" b="1" i="1" baseline="0" dirty="0">
                <a:latin typeface="Calibri" panose="020F0502020204030204" pitchFamily="34" charset="0"/>
              </a:rPr>
              <a:t>neuf</a:t>
            </a:r>
            <a:r>
              <a:rPr lang="fr-FR" b="1" i="1" dirty="0">
                <a:latin typeface="Calibri" panose="020F0502020204030204" pitchFamily="34" charset="0"/>
              </a:rPr>
              <a:t>-cent-trente-quatre</a:t>
            </a:r>
            <a:r>
              <a:rPr lang="fr-FR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», on a besoin des mots «</a:t>
            </a:r>
            <a:r>
              <a:rPr lang="fr-FR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neuf » et</a:t>
            </a:r>
            <a:r>
              <a:rPr lang="fr-FR" i="1" baseline="0" dirty="0">
                <a:latin typeface="Calibri" panose="020F0502020204030204" pitchFamily="34" charset="0"/>
              </a:rPr>
              <a:t> «</a:t>
            </a:r>
            <a:r>
              <a:rPr lang="fr-FR" i="1" dirty="0">
                <a:latin typeface="Calibri" panose="020F0502020204030204" pitchFamily="34" charset="0"/>
              </a:rPr>
              <a:t> cent »</a:t>
            </a:r>
            <a:r>
              <a:rPr lang="fr-FR" i="1" baseline="0" dirty="0">
                <a:latin typeface="Calibri" panose="020F0502020204030204" pitchFamily="34" charset="0"/>
              </a:rPr>
              <a:t> pour écrire 900. Comme il y a d’autres mots-nombres ensuite, on ne met pas de « s » à la fin de cent. Puis, on entend le </a:t>
            </a:r>
            <a:r>
              <a:rPr lang="fr-FR" i="1" dirty="0">
                <a:latin typeface="Calibri" panose="020F0502020204030204" pitchFamily="34" charset="0"/>
              </a:rPr>
              <a:t>mot « trente » et le mot « quatre ». Je n’oublie pas de lier tous les mots par un trait d’union pour former un nouveau nombre.</a:t>
            </a:r>
            <a:endParaRPr lang="fr-FR" i="1" dirty="0">
              <a:latin typeface="Calibri" panose="020F0502020204030204" pitchFamily="34" charset="0"/>
              <a:cs typeface="Calibri"/>
            </a:endParaRPr>
          </a:p>
          <a:p>
            <a:pPr marL="0" lv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122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Vous devez représenter sur vos ardoises le nombre demandé en centaines,</a:t>
            </a:r>
            <a:r>
              <a:rPr lang="fr-FR" i="1" baseline="0" dirty="0"/>
              <a:t> dizaines restantes et unités restantes. Donc vous devez faire le plus de groupements possible. Je dois pouvoir dénombrer rapidement pour valider votre réponse.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En différenciation, distribuer le matériel base 10 aux élèves qui en ont besoin.</a:t>
            </a:r>
            <a:br>
              <a:rPr lang="fr-FR" i="1" dirty="0"/>
            </a:br>
            <a:endParaRPr lang="fr-FR" dirty="0"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Même démarche.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 </a:t>
            </a:r>
            <a:r>
              <a:rPr lang="fr-FR" i="0" dirty="0">
                <a:latin typeface="Calibri" panose="020F0502020204030204" pitchFamily="34" charset="0"/>
              </a:rPr>
              <a:t>: sept-cent-quinze.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8962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03398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0A9357C2-A7B9-C169-0DEB-21CF15640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F0701D49-38FB-C1E9-E60E-A3C184361C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F22F7E74-19DD-268D-E3A4-BD261E4E822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568331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AE6C9D88-ED33-11C7-AE8D-845C33916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0ED64DCE-282D-84E9-1C09-A9B12329AFD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6598F633-5DC4-06FB-6971-A35CA84D737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966479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DAE17E92-06E0-15E8-E211-B4392018EB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C4A25ABB-A470-96C8-D285-D83868CDA0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ECB6001B-D21C-3110-57DF-7C2635F687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29041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Passer</a:t>
            </a:r>
            <a:r>
              <a:rPr lang="fr-FR" i="0" baseline="0" dirty="0"/>
              <a:t> dans les rangs, valider ou relancer : </a:t>
            </a:r>
            <a:r>
              <a:rPr lang="fr-FR" i="1" baseline="0" dirty="0"/>
              <a:t>combien de centaines y a-t-il dans le nombre affiché ? Combien de dizaines restantes y a-t-il ? D’unités restantes 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baseline="0" dirty="0"/>
              <a:t>Après quelques instants, interroger un élève et dessiner ou afficher le matériel base 10 aimanté sous sa dictée.</a:t>
            </a:r>
            <a:br>
              <a:rPr lang="fr-FR" i="0" baseline="0" dirty="0"/>
            </a:br>
            <a:r>
              <a:rPr lang="fr-FR" i="0" baseline="0" dirty="0"/>
              <a:t>Faire verbaliser : </a:t>
            </a:r>
            <a:br>
              <a:rPr lang="fr-FR" i="0" baseline="0" dirty="0"/>
            </a:br>
            <a:r>
              <a:rPr lang="fr-FR" i="0" baseline="0" dirty="0"/>
              <a:t>- </a:t>
            </a:r>
            <a:r>
              <a:rPr lang="fr-FR" i="1" baseline="0" dirty="0"/>
              <a:t>dans 308, 3 est le chiffre des centaines, donc on peut le représenter par 3 centaines ;</a:t>
            </a:r>
            <a:br>
              <a:rPr lang="fr-FR" i="1" baseline="0" dirty="0"/>
            </a:br>
            <a:r>
              <a:rPr lang="fr-FR" i="1" baseline="0" dirty="0"/>
              <a:t>- 0 est le chiffre des dizaines, donc on ne dessine pas de dizaine restante ;</a:t>
            </a:r>
            <a:br>
              <a:rPr lang="fr-FR" i="1" baseline="0" dirty="0"/>
            </a:br>
            <a:r>
              <a:rPr lang="fr-FR" i="1" baseline="0"/>
              <a:t>- 8 </a:t>
            </a:r>
            <a:r>
              <a:rPr lang="fr-FR" i="1" baseline="0" dirty="0"/>
              <a:t>est le chiffre des unités, donc on dessine 8 unités restantes.</a:t>
            </a:r>
            <a:br>
              <a:rPr lang="fr-FR" i="1" baseline="0" dirty="0"/>
            </a:br>
            <a:r>
              <a:rPr lang="fr-FR" i="1" baseline="0" dirty="0"/>
              <a:t>Ce nombre a donc 3 centaines, pas de dizaine restante et 8 unités restantes.</a:t>
            </a:r>
            <a:endParaRPr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1789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Même</a:t>
            </a:r>
            <a:r>
              <a:rPr lang="fr-FR" i="0" baseline="0" dirty="0"/>
              <a:t> démarche.</a:t>
            </a:r>
            <a:endParaRPr lang="fr-FR" i="0" dirty="0"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8318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2570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8234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/>
              <a:t>Maintenant, vous allez calculer en utilisant vos connaissances sur les centaines, les dizaines et les unités.</a:t>
            </a:r>
            <a:endParaRPr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fr-FR" dirty="0"/>
              <a:t>Laisser </a:t>
            </a:r>
            <a:r>
              <a:rPr lang="fr-FR"/>
              <a:t>20 secondes, </a:t>
            </a:r>
            <a:r>
              <a:rPr lang="fr-FR" dirty="0"/>
              <a:t>puis interroger un élève en lui demandant de verbaliser sa procédure. </a:t>
            </a:r>
            <a:br>
              <a:rPr lang="fr-FR" dirty="0"/>
            </a:br>
            <a:r>
              <a:rPr lang="fr-FR" i="1" dirty="0"/>
              <a:t>800 + 90 + 4, c’est </a:t>
            </a:r>
            <a:r>
              <a:rPr lang="fr-FR" i="1" dirty="0" err="1"/>
              <a:t>8c</a:t>
            </a:r>
            <a:r>
              <a:rPr lang="fr-FR" i="1" dirty="0"/>
              <a:t> + </a:t>
            </a:r>
            <a:r>
              <a:rPr lang="fr-FR" i="1" dirty="0" err="1"/>
              <a:t>9d</a:t>
            </a:r>
            <a:r>
              <a:rPr lang="fr-FR" i="1" dirty="0"/>
              <a:t> + </a:t>
            </a:r>
            <a:r>
              <a:rPr lang="fr-FR" i="1" dirty="0" err="1"/>
              <a:t>4u</a:t>
            </a:r>
            <a:r>
              <a:rPr lang="fr-FR" i="1" dirty="0"/>
              <a:t>, donc j’écris 894.</a:t>
            </a:r>
            <a:br>
              <a:rPr lang="fr-FR" i="1" dirty="0"/>
            </a:br>
            <a:r>
              <a:rPr lang="fr-FR" i="0" dirty="0"/>
              <a:t>Faire remarquer aux élèves que c’est une décomposition du nombre en centaines, dizaines restantes et unités restantes. On peut donc écrire directement la réponse.</a:t>
            </a:r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75761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657.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Faire remarquer que même si les centaines, dizaines et unités ne sont pas données dans l’ordre d’écriture, cela ne change pas leur valeur.</a:t>
            </a:r>
            <a:br>
              <a:rPr lang="fr-FR" dirty="0"/>
            </a:br>
            <a:r>
              <a:rPr lang="fr-FR" dirty="0"/>
              <a:t>50 + 7 + 600, cela donne le même résultat que 600 + 50 + 7.</a:t>
            </a:r>
            <a:br>
              <a:rPr lang="fr-FR" dirty="0"/>
            </a:br>
            <a:endParaRPr dirty="0"/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95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A70BCC0E-EBB3-F50B-9254-00230AC81E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1. </a:t>
            </a:r>
            <a:r>
              <a:rPr lang="fr-FR" dirty="0">
                <a:solidFill>
                  <a:schemeClr val="bg1"/>
                </a:solidFill>
              </a:rPr>
              <a:t>LES NOMBRES JUSQU’À </a:t>
            </a:r>
            <a:r>
              <a:rPr lang="fr-FR" dirty="0"/>
              <a:t>100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Dire, lire, écrire, dénombrer</a:t>
            </a:r>
            <a:endParaRPr dirty="0"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" name="Google Shape;36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1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0735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47" name="Google Shape;47;p38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4" name="Image 3" descr="Une image contenant symbole, logo, Graphique, Police&#10;&#10;Le contenu généré par l’IA peut être incorrect.">
            <a:extLst>
              <a:ext uri="{FF2B5EF4-FFF2-40B4-BE49-F238E27FC236}">
                <a16:creationId xmlns:a16="http://schemas.microsoft.com/office/drawing/2014/main" id="{C8AB5FB6-7AEE-3F97-AC97-6C1854F29D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5056" y="55440"/>
            <a:ext cx="963529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8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/>
              <a:t>12</a:t>
            </a:r>
            <a:r>
              <a:rPr lang="fr-FR" dirty="0">
                <a:solidFill>
                  <a:schemeClr val="bg1"/>
                </a:solidFill>
              </a:rPr>
              <a:t>. LES NOMBRES JUSQU’À </a:t>
            </a:r>
            <a:r>
              <a:rPr lang="fr-FR" dirty="0"/>
              <a:t>1 000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Dire, lire, écrire, dénombrer (2)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F4DE8E-8C0A-B9EA-86A2-FD2A1F0354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E78963F-6A69-13AB-7F58-34016E772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751206B-3CED-11BD-DE97-DC388BC8C43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601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36D9E8C-00CC-B15A-8410-42A8F09449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1622B2AA-6C7C-4053-4814-D43A481DE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85A4CB0-EA0C-0C6A-634B-C3B3D57C651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928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03FBFC4-5759-E554-06F5-36D4E8FC70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CDE374C-E299-3957-CB11-919714A0D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81E69FC-D5C8-C9F0-27E3-C513DEAFAB2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29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56133A1-B968-32D6-F1D9-36ACBE25D8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FF4FFC5-EDB5-6267-A3A8-ECCD2BF02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FC8CE51-C7D7-6247-1B08-F016192B35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630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2C397B6-958A-9830-585C-8A335CC59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3A817AE-9B1B-3AF8-DFAB-6C7E9DBDB1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01D746C-56F4-2F3C-1CEE-98B653398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F35FF86-C20E-CCD1-E542-A2AB9197A8B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839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38E68BC-A2E2-4542-CB23-933732265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EBD9C96-D676-4D6B-2AE1-951D18EEE7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473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C22407C-0EDF-4B5C-D258-A28B9BF30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39C0F9B-2743-D509-AA7C-5E3403AFBFD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238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D3DDF20-A0D4-B7FA-74EB-FC2C0C422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D16A21D-52BF-3A9C-7637-DE918AE906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654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B06CCAC-3901-F840-5D63-EF6017FF6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C092CED-37CB-E969-36C7-0D0D098EAD7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379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FB90C2-DD27-4BC9-18A6-32AA7E7192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8635725-2FC8-B319-2A6B-4F40AE917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9ACCFB4-D34D-775A-CD52-440E1881723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C9B23135-6D62-B3BC-6EFE-F9417F9C1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7B0F75B-2BAB-775E-64D5-08568155A3F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634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CF5D734-2A73-80BD-1454-F84D6972E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3A9BEB3-0293-6F1F-3253-048DA2C9521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650AC98-15FF-5CAA-43AA-B7B2987F7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E1BA6CA-06E7-3FE6-00FD-DE97C330317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82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90EEC940-2004-6F56-162F-61974F1AD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A2D7E7D9-05D1-38EB-D4E9-35CE85FCA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D1F4A5F-409D-90DE-AE29-493ED78F68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497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BD3874F9-D40F-12EB-1E31-95AA3501B7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2778B6D-644B-F72E-AE77-4FA177F68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8FBEEE1-7F8D-EC75-08A3-DD07D6CC6A4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417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B88E9C70-0E9C-711C-9A2A-CD3EA6B8A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E2573B-D0C9-1435-0148-4C964BF7A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C50DE66-4B42-5B6D-1697-ECD00D353FA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296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36B831F-7179-9934-D54C-C97ABEDF1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CFAB2F2-F0AB-40BF-E905-938D1E66D12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F1EEE84-0F71-8D94-E315-1DCF5D4AB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6CAF586-5BEB-5074-5B4A-E39D77E6152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83978C-F15C-9F11-7428-7BCEC0F0F0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20090B6-E18D-8628-51CC-D004F30FE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8866FF6-4C6A-E8FC-AC77-90ED74314D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12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B6325-678B-9DBB-B2A2-FCCC5C7CEB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6684B5A-2CBC-6FB0-C375-A8CEED604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A3F5C00-FE40-CE41-9B9B-C52A86EC000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477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289C9A-C945-905A-FA45-1A7AAD42D8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C4528155-850F-5E2E-500D-5BA2252B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03ECC5-6B9E-CA6C-132D-E7C30AAB43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100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C5ECDB-27CF-A468-EA41-C9CC31CF9C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5A17986-D210-52A8-72AF-687CC2D37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7887388-9FC6-72FB-70AB-A6A225F6166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93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F734EC6-D891-95B7-DDDF-9B9A2518ED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8A9D421-792B-C158-5FD3-14DACEA2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4045963-3FC1-CC38-EAC0-D2A2CD5802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3AB17B-858B-A31A-C0C7-2C7489B122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999EB55-5A8D-3A7E-DBF6-CB64E5EFB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7F3A202-2D80-DDCA-713B-7296C927851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995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FC76338-2C3F-27DB-2B7B-C9C9713551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CA4E0206-BD63-BE90-A0B0-BFA4205A6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B4132CD-8C83-C9FF-427B-B1BDC97B0DC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4834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17B01B-3846-4CA9-8FB3-ECD83152C2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B6929A-325D-48F6-9877-191C169E6107}">
  <ds:schemaRefs>
    <ds:schemaRef ds:uri="http://purl.org/dc/terms/"/>
    <ds:schemaRef ds:uri="78af4adf-cb3e-4732-bb85-653e85149c57"/>
    <ds:schemaRef ds:uri="http://schemas.microsoft.com/office/2006/documentManagement/types"/>
    <ds:schemaRef ds:uri="be993d5a-5390-4a32-bd90-2a12d82b1d47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852</Words>
  <Application>Microsoft Office PowerPoint</Application>
  <PresentationFormat>Affichage à l'écran (4:3)</PresentationFormat>
  <Paragraphs>53</Paragraphs>
  <Slides>27</Slides>
  <Notes>27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27</vt:i4>
      </vt:variant>
    </vt:vector>
  </HeadingPairs>
  <TitlesOfParts>
    <vt:vector size="37" baseType="lpstr">
      <vt:lpstr>Calibri Light</vt:lpstr>
      <vt:lpstr>Verdana</vt:lpstr>
      <vt:lpstr>Symbol</vt:lpstr>
      <vt:lpstr>Calibri</vt:lpstr>
      <vt:lpstr>Arial</vt:lpstr>
      <vt:lpstr>Thème Office</vt:lpstr>
      <vt:lpstr>1_Thème Office</vt:lpstr>
      <vt:lpstr>2_Thème Office</vt:lpstr>
      <vt:lpstr>3_Thème Office</vt:lpstr>
      <vt:lpstr>7_Thème Office</vt:lpstr>
      <vt:lpstr>12. LES NOMBRES JUSQU’À 1 000 Dire, lire, écrire, dénombrer (2)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2025-08-12T13:58:55Z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</Properties>
</file>