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2"/>
  </p:notesMasterIdLst>
  <p:sldIdLst>
    <p:sldId id="256" r:id="rId9"/>
    <p:sldId id="290" r:id="rId10"/>
    <p:sldId id="258" r:id="rId11"/>
    <p:sldId id="259" r:id="rId12"/>
    <p:sldId id="260" r:id="rId13"/>
    <p:sldId id="261" r:id="rId14"/>
    <p:sldId id="262" r:id="rId15"/>
    <p:sldId id="274" r:id="rId16"/>
    <p:sldId id="275" r:id="rId17"/>
    <p:sldId id="263" r:id="rId18"/>
    <p:sldId id="264" r:id="rId19"/>
    <p:sldId id="265" r:id="rId20"/>
    <p:sldId id="276" r:id="rId21"/>
    <p:sldId id="266" r:id="rId22"/>
    <p:sldId id="267" r:id="rId23"/>
    <p:sldId id="268" r:id="rId24"/>
    <p:sldId id="269" r:id="rId25"/>
    <p:sldId id="285" r:id="rId26"/>
    <p:sldId id="288" r:id="rId27"/>
    <p:sldId id="291" r:id="rId28"/>
    <p:sldId id="286" r:id="rId29"/>
    <p:sldId id="289" r:id="rId30"/>
    <p:sldId id="287" r:id="rId31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89346" autoAdjust="0"/>
  </p:normalViewPr>
  <p:slideViewPr>
    <p:cSldViewPr snapToGrid="0">
      <p:cViewPr varScale="1">
        <p:scale>
          <a:sx n="99" d="100"/>
          <a:sy n="99" d="100"/>
        </p:scale>
        <p:origin x="2190" y="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2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font" Target="fonts/font1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4.fntdata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3.fntdata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78A0DB43-3B4F-498D-ABC0-6868B2A5138F}"/>
    <pc:docChg chg="modSld">
      <pc:chgData name="TAILLADE JUSTINE" userId="7689be7a-6074-46a5-a6a4-f2fd3e4f6393" providerId="ADAL" clId="{78A0DB43-3B4F-498D-ABC0-6868B2A5138F}" dt="2025-08-12T13:56:22.981" v="1" actId="20577"/>
      <pc:docMkLst>
        <pc:docMk/>
      </pc:docMkLst>
      <pc:sldChg chg="modNotesTx">
        <pc:chgData name="TAILLADE JUSTINE" userId="7689be7a-6074-46a5-a6a4-f2fd3e4f6393" providerId="ADAL" clId="{78A0DB43-3B4F-498D-ABC0-6868B2A5138F}" dt="2025-08-12T13:56:22.981" v="1" actId="20577"/>
        <pc:sldMkLst>
          <pc:docMk/>
          <pc:sldMk cId="0" sldId="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apprendre à nous organiser pour déterminer le nombre d’éléments d’une très grande collection d’objets. </a:t>
            </a:r>
            <a:endParaRPr lang="fr-FR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Ici, on a essayé de faire un maximum de 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dizaines. Il reste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que l’on n’a pas pu grouper en paquets de 10. On les appelle les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Les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forment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456" name="Google Shape;45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0" name="Google Shape;49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On a échangé chaque paquet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contre une plaque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Ici, la collection de cubes est maintenant bien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structurée, car o</a:t>
            </a:r>
            <a:r>
              <a:rPr lang="fr-FR" i="1" dirty="0"/>
              <a:t>n ne peut plus former de dizaines avec les unités restantes et on ne peut plus former de centaines avec les dizaines restantes.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On va pouvoir encoder cette quantité à l’aide des chiffres. </a:t>
            </a:r>
            <a:r>
              <a:rPr lang="fr-FR" i="1" strike="noStrike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Cette organisation permet de connaitre très rapidement le nombre d’objets (ici de cubes) sans avoir à les dénombrer un par un.</a:t>
            </a:r>
            <a:endParaRPr i="1" strike="noStrike" dirty="0"/>
          </a:p>
        </p:txBody>
      </p:sp>
      <p:sp>
        <p:nvSpPr>
          <p:cNvPr id="491" name="Google Shape;491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Q</a:t>
            </a:r>
            <a:r>
              <a:rPr lang="fr-FR" i="1" dirty="0"/>
              <a:t>ue doit-on écrire dans le tableau de numération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quelques</a:t>
            </a:r>
            <a:r>
              <a:rPr lang="fr-FR" i="1" dirty="0"/>
              <a:t> </a:t>
            </a:r>
            <a:r>
              <a:rPr lang="fr-FR" i="0" dirty="0"/>
              <a:t>secondes. Les élèves lèvent leur ardoise quand ils ont trouvé. Valider discrètement d’un signe de tête. Interroger un élève.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Reformuler : </a:t>
            </a:r>
            <a:r>
              <a:rPr lang="fr-FR" i="1" dirty="0"/>
              <a:t>je vois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centaines, donc je peux écrire le chiffre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2 (qui signifie 200) dans la case des centaines. Puis, je vois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 (les dizaines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</a:ext>
                </a:extLst>
              </a:rPr>
              <a:t>qui ne permettent pas de créer une centaine</a:t>
            </a:r>
            <a:r>
              <a:rPr lang="fr-FR" i="1" dirty="0"/>
              <a:t>), je peux donc écrire le 3 (qui signifie 30) dans la case des dizaines, puis j’écris le 4 des unités restantes. Même si je ne sais pas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lire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le nombre obtenu (234), je peux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 grâce aux nombres de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Dans un nombre à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chiffres, le 1</a:t>
            </a:r>
            <a:r>
              <a:rPr lang="fr-FR" i="1" baseline="30000" dirty="0"/>
              <a:t>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(le plus à gauche) code le nombre de centaines, le </a:t>
            </a:r>
            <a:r>
              <a:rPr lang="fr-FR" i="1" dirty="0" err="1"/>
              <a:t>2</a:t>
            </a:r>
            <a:r>
              <a:rPr lang="fr-FR" i="1" baseline="30000" dirty="0" err="1"/>
              <a:t>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code les dizaines restantes et le 3</a:t>
            </a:r>
            <a:r>
              <a:rPr lang="fr-FR" i="1" baseline="30000" dirty="0"/>
              <a:t>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(le plus à droite) code les unités restantes. </a:t>
            </a:r>
            <a:endParaRPr i="1" dirty="0"/>
          </a:p>
        </p:txBody>
      </p:sp>
      <p:sp>
        <p:nvSpPr>
          <p:cNvPr id="508" name="Google Shape;50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Voici un nombre représenté. La collection de cubes a déjà été organisée. On a fait le maximum de dizaines, puis le maximum de centaines.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Il faut maintenant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quantité. Voici plusieurs propositions. Quel est le bon nombre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? Écrivez-le sur votre ardoise.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0" dirty="0"/>
              <a:t>Laisser quelques secondes. Les élèves lèvent leur ardoise dès qu’ils ont trouvé. Valider discrètement d’un signe de tête.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verbaliser aux élèves : </a:t>
            </a:r>
            <a:r>
              <a:rPr lang="fr-FR" i="1" dirty="0"/>
              <a:t>je vois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centaines, donc j’écris le chiffre 3 (qui signifie 300) pour les centaines. Puis, je vois 5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 (les dizaines qui ne permettent pas de former une centaine), j’écris le 5 (qui signifie 50) au chiffre des dizaines, puis j’écris le 1 des unités restantes.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Entourer 351.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La place des chiffres dans un nombre est très importante. Vous voyez que tous ces nombres sont écrits avec les chiffres 1, 3 et 5, mais ils ne désignent pas la même quantité.  </a:t>
            </a:r>
          </a:p>
        </p:txBody>
      </p:sp>
      <p:sp>
        <p:nvSpPr>
          <p:cNvPr id="508" name="Google Shape;50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9714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8" name="Google Shape;5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allez devoir écrire le nombre de cubes qui vont s’afficher. 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La collection de cubes a déjà été organisée. On a fait le maximum de dizaines, puis le maximum de centaines. Il faut maintenant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quantité. Il n’y aura plus de propositions comme tout à l’heure. Vous devez écrire vous-mêmes le nombre rapidement sur votre ardoise.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/>
          </a:p>
        </p:txBody>
      </p:sp>
      <p:sp>
        <p:nvSpPr>
          <p:cNvPr id="529" name="Google Shape;5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7" name="Google Shape;53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Quel nombre est représenté ici 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quelques secondes. Les élèves lèvent leur ardoise lorsqu’ils ont trouvé. Valider discrètement d’un signe de tête.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verbaliser aux élèves : </a:t>
            </a:r>
            <a:r>
              <a:rPr lang="fr-FR" i="1" dirty="0"/>
              <a:t>je vois 4 centaines, donc je peux écrire le chiffre 4 (qui signifie 400) comme chiffre des centaines. Puis, je vois 1 dizaine restante (les dizaines qui ne permettent pas de former des paquets de 100), je peux donc écrire 1 (qui signifie 10) comme chiffre des dizaines, puis j’écris le 2 des unités restantes.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Comment s’appelle ce nombre ? → 412.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Écrire 412 dans la phrase.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/>
          </a:p>
        </p:txBody>
      </p:sp>
      <p:sp>
        <p:nvSpPr>
          <p:cNvPr id="538" name="Google Shape;53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6" name="Google Shape;55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Même démarche.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196.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remarquer aux élèves que peu importe l’ordre dans lequel sont dessinés les éléments (centaines, dizaines, unités) ; dans un nombre à 3 chiffres, il faut toujours placer le chiffre des centaines </a:t>
            </a:r>
            <a:r>
              <a:rPr lang="fr-FR" i="0"/>
              <a:t>à gauche, </a:t>
            </a:r>
            <a:r>
              <a:rPr lang="fr-FR" i="0" dirty="0"/>
              <a:t>etc. </a:t>
            </a:r>
            <a:endParaRPr i="0" dirty="0"/>
          </a:p>
        </p:txBody>
      </p:sp>
      <p:sp>
        <p:nvSpPr>
          <p:cNvPr id="557" name="Google Shape;557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8" name="Google Shape;57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Même démarche.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 : 508.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</a:ext>
                </a:extLst>
              </a:rPr>
              <a:t>Dans ce nombre, il n’y a pas de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  </a:ext>
                </a:extLst>
              </a:rPr>
              <a:t>dizaines restantes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, donc le chiffre des dizaines restantes est 0.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Mais attention, il y a des dizaines dans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ce nombre : il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y a 50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 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dizaines, elles sont toutes contenues dans les centaines. 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 y a 5</a:t>
            </a:r>
            <a:r>
              <a:rPr lang="fr-FR" sz="1800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 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centaines et, dans chaque centaine, il y a 10 dizaines. Donc au total, on a 10 dizaines + 10 dizaines + 10 + encore 10 + encore 10 </a:t>
            </a:r>
            <a:r>
              <a:rPr lang="fr-FR" sz="18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(les pointer)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ce qui fait 50</a:t>
            </a:r>
            <a:r>
              <a:rPr lang="fr-FR" sz="1800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 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dizaines.</a:t>
            </a:r>
            <a:endParaRPr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9" name="Google Shape;57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allez travailler en groupes. Je vais distribuer à chaque groupe un sachet contenant des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bâtonnets </a:t>
            </a:r>
            <a:r>
              <a:rPr lang="fr-FR" i="1" dirty="0"/>
              <a:t>et vous devrez trouver combien de bâtonnets il y a dans votre sachet, puis écrire votre réponse sur une ardoise. </a:t>
            </a:r>
            <a:r>
              <a:rPr lang="fr-FR" i="1" strike="noStrike" dirty="0"/>
              <a:t>Je </a:t>
            </a:r>
            <a:r>
              <a:rPr lang="fr-FR" i="1" dirty="0"/>
              <a:t>vais passer dans les groupes et je dois pouvoir vérifier en quelques secondes le nombre de bâtonnets que vous avez sur la table. Vous devez donc les organiser.</a:t>
            </a:r>
            <a:endParaRPr strike="sngStrik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Distribuer le matériel, puis passer dans les rangs. Inciter les élèves à organiser leur collection d’objets pour </a:t>
            </a:r>
            <a:r>
              <a:rPr lang="fr-FR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pouvoir vérifier d’un coup d’œil,</a:t>
            </a:r>
            <a:r>
              <a:rPr lang="fr-FR" i="0" dirty="0"/>
              <a:t> mais sans évoquer le rangement en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Après </a:t>
            </a:r>
            <a:r>
              <a:rPr lang="fr-FR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quelques minutes</a:t>
            </a:r>
            <a:r>
              <a:rPr lang="fr-FR" i="0" dirty="0"/>
              <a:t> de recherche en groupes, procéder à la mise en commun sur la méthode la plus appropriée pour pouvoir vérifier rapidement. </a:t>
            </a:r>
            <a:r>
              <a:rPr lang="fr-FR" b="1" i="0" dirty="0"/>
              <a:t>R</a:t>
            </a:r>
            <a:r>
              <a:rPr lang="fr-FR" b="1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éponse attendue </a:t>
            </a:r>
            <a:r>
              <a:rPr lang="fr-FR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: </a:t>
            </a:r>
            <a:r>
              <a:rPr lang="fr-FR" i="0" dirty="0"/>
              <a:t>la structuration en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Demander aux groupes qui n’y avaient pas pensé de structurer leur collection de cette manière. </a:t>
            </a:r>
            <a:endParaRPr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942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Comme déjà rencontré en champions n° 5, les élèves doivent ici dessiner les unités de numération manquantes pour atteindre le nombre cible. Comme ils n’ont pas le droit de barrer, ils doivent dessiner des collections semi-groupées, par exemple constituer une centaine avec 10 dizaines.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322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Faire défiler les slides pour institutionnaliser ce qui a été découvert dans la situation problème.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L’unité, c’est 1. Ça peut être un bâtonnet, un cube, une bille, un doigt…</a:t>
            </a:r>
            <a:endParaRPr i="1" dirty="0"/>
          </a:p>
        </p:txBody>
      </p:sp>
      <p:sp>
        <p:nvSpPr>
          <p:cNvPr id="138" name="Google Shape;13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Quand on a 10 unités, on peut faire un paquet contenant ces 10 unités. On appelle ce paquet une « dizaine ». Dans le mot « dizaine », on entend « dix ».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Lorsqu’on a 10</a:t>
            </a:r>
            <a:r>
              <a:rPr lang="fr-FR" i="1" dirty="0"/>
              <a:t> </a:t>
            </a:r>
            <a:r>
              <a:rPr lang="fr-FR" i="1" strike="noStrike" dirty="0"/>
              <a:t>dizaines, on peut faire un paquet contenant ces 10</a:t>
            </a:r>
            <a:r>
              <a:rPr lang="fr-FR" i="1" dirty="0"/>
              <a:t> </a:t>
            </a:r>
            <a:r>
              <a:rPr lang="fr-FR" i="1" strike="noStrike" dirty="0"/>
              <a:t>dizaines. Comment appelle-t-on ce nouveau paquet ?</a:t>
            </a:r>
          </a:p>
        </p:txBody>
      </p:sp>
      <p:sp>
        <p:nvSpPr>
          <p:cNvPr id="148" name="Google Shape;14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→ On appelle ça une « centaine 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Dans ces 10</a:t>
            </a:r>
            <a:r>
              <a:rPr lang="fr-FR" i="1" dirty="0"/>
              <a:t> </a:t>
            </a:r>
            <a:r>
              <a:rPr lang="fr-FR" i="1" strike="noStrike" dirty="0"/>
              <a:t>dizaines, combien d’unités a-t-on</a:t>
            </a:r>
            <a:r>
              <a:rPr lang="fr-FR" i="1" dirty="0"/>
              <a:t> </a:t>
            </a:r>
            <a:r>
              <a:rPr lang="fr-FR" i="1" strike="noStrike" dirty="0"/>
              <a:t>? </a:t>
            </a:r>
            <a:r>
              <a:rPr lang="fr-FR" i="1" dirty="0"/>
              <a:t>→ </a:t>
            </a:r>
            <a:r>
              <a:rPr lang="fr-FR" i="0" strike="noStrike" dirty="0"/>
              <a:t>Faire compter les élèves en collectif de 10 en 10 pour arriver à 100. </a:t>
            </a:r>
            <a:r>
              <a:rPr lang="fr-FR" i="1" strike="noStrike" dirty="0"/>
              <a:t>Quand on a 10</a:t>
            </a:r>
            <a:r>
              <a:rPr lang="fr-FR" i="1" dirty="0"/>
              <a:t> </a:t>
            </a:r>
            <a:r>
              <a:rPr lang="fr-FR" i="1" strike="noStrike" dirty="0"/>
              <a:t>dizaines, on a 100</a:t>
            </a:r>
            <a:r>
              <a:rPr lang="fr-FR" i="1" dirty="0"/>
              <a:t> </a:t>
            </a:r>
            <a:r>
              <a:rPr lang="fr-FR" i="1" strike="noStrike" dirty="0"/>
              <a:t>unités.</a:t>
            </a:r>
            <a:endParaRPr i="1" strike="noStrike" dirty="0"/>
          </a:p>
        </p:txBody>
      </p:sp>
      <p:sp>
        <p:nvSpPr>
          <p:cNvPr id="159" name="Google Shape;15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Donc dans 1</a:t>
            </a:r>
            <a:r>
              <a:rPr lang="fr-FR" i="1" dirty="0"/>
              <a:t> </a:t>
            </a:r>
            <a:r>
              <a:rPr lang="fr-FR" i="1" strike="noStrike" dirty="0"/>
              <a:t>centaine, on a 100</a:t>
            </a:r>
            <a:r>
              <a:rPr lang="fr-FR" i="1" dirty="0"/>
              <a:t> </a:t>
            </a:r>
            <a:r>
              <a:rPr lang="fr-FR" i="1" strike="noStrike" dirty="0"/>
              <a:t>unités. </a:t>
            </a:r>
            <a:r>
              <a:rPr lang="fr-FR" i="1" dirty="0"/>
              <a:t>D’ailleurs, dans le mot « centaine » on entend le mot « cent ».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strike="noStrike" dirty="0"/>
              <a:t>Donc 1</a:t>
            </a:r>
            <a:r>
              <a:rPr lang="fr-FR" i="1" dirty="0"/>
              <a:t> </a:t>
            </a:r>
            <a:r>
              <a:rPr lang="fr-FR" i="1" strike="noStrike" dirty="0"/>
              <a:t>centaine =</a:t>
            </a:r>
            <a:r>
              <a:rPr lang="fr-FR" i="1" dirty="0"/>
              <a:t> </a:t>
            </a:r>
            <a:r>
              <a:rPr lang="fr-FR" i="1" strike="noStrike" dirty="0"/>
              <a:t>10</a:t>
            </a:r>
            <a:r>
              <a:rPr lang="fr-FR" i="1" dirty="0"/>
              <a:t> </a:t>
            </a:r>
            <a:r>
              <a:rPr lang="fr-FR" i="1" strike="noStrike" dirty="0"/>
              <a:t>dizaines =</a:t>
            </a:r>
            <a:r>
              <a:rPr lang="fr-FR" i="1" dirty="0"/>
              <a:t> </a:t>
            </a:r>
            <a:r>
              <a:rPr lang="fr-FR" i="1" strike="noStrike" dirty="0"/>
              <a:t>100</a:t>
            </a:r>
            <a:r>
              <a:rPr lang="fr-FR" i="1" dirty="0"/>
              <a:t> </a:t>
            </a:r>
            <a:r>
              <a:rPr lang="fr-FR" i="1" strike="noStrike" dirty="0"/>
              <a:t>unités </a:t>
            </a:r>
            <a:r>
              <a:rPr lang="fr-FR" i="0" strike="noStrike" dirty="0"/>
              <a:t>(montrer l’égalité au tableau).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182" name="Google Shape;18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i="1" dirty="0"/>
              <a:t>Quand on doit compter un très grand nombre d’unités, on ne peut pas les compter une par une, ou même 2 par 2. </a:t>
            </a:r>
            <a:r>
              <a:rPr lang="fr-FR" sz="1200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Il faut organiser la collection en faisant des paquets de</a:t>
            </a:r>
            <a:r>
              <a:rPr lang="fr-FR" sz="1200" i="1" dirty="0"/>
              <a:t> </a:t>
            </a:r>
            <a:r>
              <a:rPr lang="fr-FR" sz="1200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10. 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pourrait organiser en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 ou de 50</a:t>
            </a:r>
            <a:r>
              <a:rPr lang="fr-FR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objets mais on choisit de faire des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10, car notre système d’écriture des nombres fonctionne avec des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 (10 comme 10</a:t>
            </a:r>
            <a:r>
              <a:rPr lang="fr-FR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doigts). Cela signifie qu’à chaque fois que l’on a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 (10 unités ou 10 dizaines), on doit les grouper pour former un nouveau paquet plus grand : on regroupe 10 unités en 1 dizaine, on regroupe 10 dizaines en 1 centaine et l’écriture du nombre reflète cette organisation en centaines, dizaines restantes et unités restantes.</a:t>
            </a:r>
            <a:endParaRPr sz="1200" i="1" dirty="0"/>
          </a:p>
        </p:txBody>
      </p:sp>
      <p:sp>
        <p:nvSpPr>
          <p:cNvPr id="205" name="Google Shape;20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Avec toutes les unités de la diapositive, on a fait un maximum de 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compter le nombre de paquets de 10 (23). </a:t>
            </a:r>
            <a:r>
              <a:rPr lang="fr-FR" i="1" dirty="0"/>
              <a:t>Il reste 4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que l’on n’a pas pu grouper en paquets de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10. On les appelle les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restantes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On a donc </a:t>
            </a:r>
            <a:r>
              <a:rPr lang="fr-FR" i="1" dirty="0" err="1"/>
              <a:t>23d</a:t>
            </a:r>
            <a:r>
              <a:rPr lang="fr-FR" i="1" dirty="0"/>
              <a:t> et </a:t>
            </a:r>
            <a:r>
              <a:rPr lang="fr-FR" i="1" dirty="0" err="1"/>
              <a:t>4u</a:t>
            </a:r>
            <a:r>
              <a:rPr lang="fr-FR" i="1" dirty="0"/>
              <a:t>.</a:t>
            </a:r>
            <a:endParaRPr i="1" dirty="0"/>
          </a:p>
        </p:txBody>
      </p:sp>
      <p:sp>
        <p:nvSpPr>
          <p:cNvPr id="205" name="Google Shape;20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846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échangé chaque paquet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contre une barre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On a donc toujours </a:t>
            </a:r>
            <a:r>
              <a:rPr lang="fr-FR" i="1" dirty="0" err="1"/>
              <a:t>23d</a:t>
            </a:r>
            <a:r>
              <a:rPr lang="fr-FR" i="1" dirty="0"/>
              <a:t> et </a:t>
            </a:r>
            <a:r>
              <a:rPr lang="fr-FR" i="1" dirty="0" err="1"/>
              <a:t>4u</a:t>
            </a:r>
            <a:r>
              <a:rPr lang="fr-FR" i="1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Maintenant, on va grouper les dizaines par 10 pour former des centaines. </a:t>
            </a:r>
            <a:endParaRPr i="1" dirty="0"/>
          </a:p>
        </p:txBody>
      </p:sp>
      <p:sp>
        <p:nvSpPr>
          <p:cNvPr id="456" name="Google Shape;45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532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8C4164AF-B37B-03DF-A71F-4E68B0F84D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cercle, symbole, Graphique, logo&#10;&#10;Le contenu généré par l’IA peut être incorrect.">
            <a:extLst>
              <a:ext uri="{FF2B5EF4-FFF2-40B4-BE49-F238E27FC236}">
                <a16:creationId xmlns:a16="http://schemas.microsoft.com/office/drawing/2014/main" id="{D286A395-CBCE-CF7F-2869-E3975C1B1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80139" y="32329"/>
            <a:ext cx="1033200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9.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Dénombrer des collections : la centaine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235B370-1F03-C6AB-6438-A0F04663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E3CCBE-BAB5-8741-6138-8C2BE5115A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1AD40FE-2716-BD3A-FFCE-2D7D6E98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213386-5D64-ABD7-53BF-304F6A1864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25DD7DE-6281-12E9-9C5B-FCED5791B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3C3FE8-95F1-3F34-152C-CE28E99311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7F03C35-759F-011B-663C-5E3BDA36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871FA3-6596-C315-781D-FB272CCC23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03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4353F3-0492-DE7A-89DB-B29EBE8748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0F389CA6-9F7A-4D0C-96DC-CFA6E76E5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49E12AB-D0D5-7482-5D5B-9727176A81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B089940-C836-56AB-9B13-ECE7754FC1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156A5A78-CFA5-8FCC-0253-A96166893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1592AB8-8AFB-7DDE-7A30-956DCB42A9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581BA1A-569F-8547-D22F-27D63DC9DD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4593EF7-4ED2-9D56-6657-A3DECB931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616AEDD-ED36-BF31-A2E6-D0722DACB4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81D3696-B69B-A196-3471-B4C56F52D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B3A6A53-B64F-C584-31BC-F3C565904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5D8AC2-5720-BF6F-8E8F-D1803CDD1F9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BB72E90-F74B-CE6A-4138-A0373C95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9A6FF7F-E97A-CD70-AC7C-7E8F07A6CB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A980F3E-450F-5187-7AAA-113476077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DBF2617-A018-C299-822F-A0A6C4ADC5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D1A5973-5324-CD63-8542-359E500329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B4EB65C-0B49-BC14-D419-D026140B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BD0D6E-ED67-ACF0-1ED5-56D9053BFC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77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7CA63CF-E79A-8DD4-0B34-D9806AE3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87D7A8A-E89F-53BF-D4D1-A354FE5377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78DD7E1-9880-C37E-ECE2-6E847B24C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6C0DE94-C1FA-A12E-6BF9-A76E3FA0525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2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95828E3-3B7E-66AF-BEE1-A2508F29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C0F5CE0-BAC8-0C40-2A98-EE5F8503A0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C748CD-996F-105B-7975-AB665B385F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9D13A2E-9491-7232-2DE2-0C8A486C3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D661E6-F3AC-9421-39C2-89C7A5D835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9E4BB6-FBFD-AC95-9D82-47C34188D4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3D727045-B781-AE75-5E6E-1553DC7FF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8B374AA-B5E0-9B97-AE45-78F08E2324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0CB891-9913-29F5-27F2-886F3BCA2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>
            <a:extLst>
              <a:ext uri="{FF2B5EF4-FFF2-40B4-BE49-F238E27FC236}">
                <a16:creationId xmlns:a16="http://schemas.microsoft.com/office/drawing/2014/main" id="{FFD2A496-BD00-EEC5-6C68-3C3D140B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A61BF35-AC73-1264-3ABD-AC404F8600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70AE06-1A45-1B80-2072-E9133AD48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527E417-F932-25AB-36E1-17E995EC8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540C5BD-7DD0-7059-5730-3990CB747D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A09B1DF-8D45-1E15-AD70-7554CCA1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A11C566-DA2D-FA1B-983B-D87B13D0F0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E8324E-9985-19CA-2AEE-7BA99EE8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7134BBB-13ED-408D-06F0-AA79D6D8A3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9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84CA90-5996-41E0-1B15-C063CC22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F96FCF-4DF6-C093-9B21-2589837D06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709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8af4adf-cb3e-4732-bb85-653e85149c57"/>
    <ds:schemaRef ds:uri="http://schemas.microsoft.com/office/infopath/2007/PartnerControls"/>
    <ds:schemaRef ds:uri="be993d5a-5390-4a32-bd90-2a12d82b1d4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915326E-A870-4E0F-8717-897B64B852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1492</Words>
  <Application>Microsoft Office PowerPoint</Application>
  <PresentationFormat>Affichage à l'écran (4:3)</PresentationFormat>
  <Paragraphs>64</Paragraphs>
  <Slides>23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Calibri Light</vt:lpstr>
      <vt:lpstr>Verdana</vt:lpstr>
      <vt:lpstr>Calibri</vt:lpstr>
      <vt:lpstr>Arial</vt:lpstr>
      <vt:lpstr>Thème Office</vt:lpstr>
      <vt:lpstr>1_Thème Office</vt:lpstr>
      <vt:lpstr>2_Thème Office</vt:lpstr>
      <vt:lpstr>3_Thème Office</vt:lpstr>
      <vt:lpstr>7_Thème Office</vt:lpstr>
      <vt:lpstr>9. LES NOMBRES JUSQU’À 1 000 Dénombrer des collections : la centaine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