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27"/>
  </p:notesMasterIdLst>
  <p:sldIdLst>
    <p:sldId id="256" r:id="rId9"/>
    <p:sldId id="475" r:id="rId10"/>
    <p:sldId id="470" r:id="rId11"/>
    <p:sldId id="307" r:id="rId12"/>
    <p:sldId id="459" r:id="rId13"/>
    <p:sldId id="460" r:id="rId14"/>
    <p:sldId id="467" r:id="rId15"/>
    <p:sldId id="468" r:id="rId16"/>
    <p:sldId id="314" r:id="rId17"/>
    <p:sldId id="325" r:id="rId18"/>
    <p:sldId id="471" r:id="rId19"/>
    <p:sldId id="472" r:id="rId20"/>
    <p:sldId id="474" r:id="rId21"/>
    <p:sldId id="473" r:id="rId22"/>
    <p:sldId id="285" r:id="rId23"/>
    <p:sldId id="286" r:id="rId24"/>
    <p:sldId id="289" r:id="rId25"/>
    <p:sldId id="287" r:id="rId26"/>
  </p:sldIdLst>
  <p:sldSz cx="9144000" cy="6858000" type="screen4x3"/>
  <p:notesSz cx="6858000" cy="9144000"/>
  <p:embeddedFontLst>
    <p:embeddedFont>
      <p:font typeface="Verdana" panose="020B060403050404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BD8E7"/>
    <a:srgbClr val="FBBDE2"/>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00" autoAdjust="0"/>
    <p:restoredTop sz="89673" autoAdjust="0"/>
  </p:normalViewPr>
  <p:slideViewPr>
    <p:cSldViewPr snapToGrid="0">
      <p:cViewPr varScale="1">
        <p:scale>
          <a:sx n="99" d="100"/>
          <a:sy n="99" d="100"/>
        </p:scale>
        <p:origin x="2310" y="9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font" Target="fonts/font2.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font" Target="fonts/font1.fntdata"/><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4.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font" Target="fonts/font3.fntdata"/><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18E0F62F-E880-49CA-8F3A-796948F61EB0}"/>
    <pc:docChg chg="modSld">
      <pc:chgData name="TAILLADE JUSTINE" userId="7689be7a-6074-46a5-a6a4-f2fd3e4f6393" providerId="ADAL" clId="{18E0F62F-E880-49CA-8F3A-796948F61EB0}" dt="2025-08-12T13:55:15.661" v="1" actId="20577"/>
      <pc:docMkLst>
        <pc:docMk/>
      </pc:docMkLst>
      <pc:sldChg chg="modNotesTx">
        <pc:chgData name="TAILLADE JUSTINE" userId="7689be7a-6074-46a5-a6a4-f2fd3e4f6393" providerId="ADAL" clId="{18E0F62F-E880-49CA-8F3A-796948F61EB0}" dt="2025-08-12T13:55:15.661" v="1" actId="20577"/>
        <pc:sldMkLst>
          <pc:docMk/>
          <pc:sldMk cId="0" sldId="28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 les additions posées.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les élèves poser l’addition et calculer. </a:t>
            </a:r>
          </a:p>
          <a:p>
            <a:pPr marL="0" indent="0"/>
            <a:r>
              <a:rPr lang="fr-FR" dirty="0">
                <a:latin typeface="Calibri" panose="020F0502020204030204" pitchFamily="34" charset="0"/>
              </a:rPr>
              <a:t>Expliquer aux élèves : </a:t>
            </a:r>
            <a:r>
              <a:rPr lang="fr-FR" i="1" dirty="0">
                <a:latin typeface="Calibri" panose="020F0502020204030204" pitchFamily="34" charset="0"/>
              </a:rPr>
              <a:t>aujourd'hui, on travaille spécifiquement l'addition posée, donc on veut que vous vous entrainiez à cela mais en réalité, ce type d'addition est plus rapide à calculer de tête (en faisant + 20 + 1). Dans le reste de l'année, en dehors de ces séances spécifiques sur l’addition posée, on utilisera le calcul posé seulement si l'opération est complexe à résoudre mentalement</a:t>
            </a:r>
            <a:r>
              <a:rPr lang="fr-FR" dirty="0">
                <a:latin typeface="Calibri" panose="020F0502020204030204" pitchFamily="34" charset="0"/>
              </a:rPr>
              <a:t>. </a:t>
            </a:r>
          </a:p>
          <a:p>
            <a:pPr marL="0" indent="0"/>
            <a:r>
              <a:rPr lang="fr-FR" b="1" i="0" dirty="0">
                <a:latin typeface="Calibri" panose="020F0502020204030204" pitchFamily="34" charset="0"/>
              </a:rPr>
              <a:t>Réponse attendue </a:t>
            </a:r>
            <a:r>
              <a:rPr lang="fr-FR" i="0" dirty="0">
                <a:latin typeface="Calibri" panose="020F0502020204030204" pitchFamily="34" charset="0"/>
              </a:rPr>
              <a:t>: 75. </a:t>
            </a:r>
          </a:p>
          <a:p>
            <a:pPr marL="0" indent="0"/>
            <a:r>
              <a:rPr lang="fr-FR" i="0" dirty="0">
                <a:latin typeface="Calibri" panose="020F0502020204030204" pitchFamily="34" charset="0"/>
              </a:rPr>
              <a:t>Passer dans les rangs pour valider ou guider les élèves. </a:t>
            </a:r>
          </a:p>
          <a:p>
            <a:pPr marL="0" indent="0"/>
            <a:r>
              <a:rPr lang="fr-FR" i="0" dirty="0">
                <a:latin typeface="Calibri" panose="020F0502020204030204" pitchFamily="34" charset="0"/>
              </a:rPr>
              <a:t>Après 1 minute, corriger au tableau en faisant verbaliser chaque étape du calcul par les élèves. </a:t>
            </a:r>
          </a:p>
          <a:p>
            <a:pPr marL="0" indent="0"/>
            <a:r>
              <a:rPr lang="fr-FR" dirty="0">
                <a:latin typeface="Calibri" panose="020F0502020204030204" pitchFamily="34" charset="0"/>
              </a:rPr>
              <a:t>Faire constater aux élèves qu'il n'y a pas de retenue, c’est-à-dire pas de nouvelle dizaine créée, car la somme des unités mises ensemble est inférieure à 10 (4 + 1 = 5). Il ne faut donc pas écrire de retenue au-dessus des dizaines.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1268650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i="1" dirty="0">
                <a:latin typeface="Calibri" panose="020F0502020204030204" pitchFamily="34" charset="0"/>
                <a:ea typeface="Calibri" panose="020F0502020204030204" pitchFamily="34" charset="0"/>
                <a:cs typeface="Calibri" panose="020F0502020204030204" pitchFamily="34" charset="0"/>
              </a:rPr>
              <a:t>Quelle différence remarquez-vous</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C’est une addition de 3</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ea typeface="Calibri" panose="020F0502020204030204" pitchFamily="34" charset="0"/>
                <a:cs typeface="Calibri" panose="020F0502020204030204" pitchFamily="34" charset="0"/>
              </a:rPr>
              <a:t>nombres.</a:t>
            </a:r>
          </a:p>
          <a:p>
            <a:pPr marL="0" indent="0"/>
            <a:r>
              <a:rPr lang="fr-FR" i="0" dirty="0">
                <a:latin typeface="Calibri" panose="020F0502020204030204" pitchFamily="34" charset="0"/>
              </a:rPr>
              <a:t>Laisser les élèves poser l’addition et calculer. </a:t>
            </a:r>
          </a:p>
          <a:p>
            <a:pPr marL="0" indent="0">
              <a:defRPr/>
            </a:pPr>
            <a:r>
              <a:rPr lang="fr-FR" b="1" dirty="0">
                <a:latin typeface="Calibri" panose="020F0502020204030204" pitchFamily="34" charset="0"/>
              </a:rPr>
              <a:t>Réponse</a:t>
            </a:r>
            <a:r>
              <a:rPr lang="fr-FR" b="1" i="0" dirty="0">
                <a:latin typeface="Calibri" panose="020F0502020204030204" pitchFamily="34" charset="0"/>
              </a:rPr>
              <a:t> attendue </a:t>
            </a:r>
            <a:r>
              <a:rPr lang="fr-FR" i="0" dirty="0">
                <a:latin typeface="Calibri" panose="020F0502020204030204" pitchFamily="34" charset="0"/>
              </a:rPr>
              <a:t>: 54.</a:t>
            </a:r>
            <a:endParaRPr lang="fr-FR" dirty="0">
              <a:latin typeface="Calibri" panose="020F0502020204030204" pitchFamily="34" charset="0"/>
            </a:endParaRPr>
          </a:p>
          <a:p>
            <a:pPr marL="0" indent="0"/>
            <a:r>
              <a:rPr lang="fr-FR" i="0" dirty="0">
                <a:latin typeface="Calibri" panose="020F0502020204030204" pitchFamily="34" charset="0"/>
              </a:rPr>
              <a:t>Faire ensuite le retour collectif pour qu’un élève détaille la démarche. </a:t>
            </a:r>
            <a:r>
              <a:rPr lang="fr-FR" i="1" dirty="0">
                <a:latin typeface="Calibri" panose="020F0502020204030204" pitchFamily="34" charset="0"/>
              </a:rPr>
              <a:t>On pose 1</a:t>
            </a:r>
            <a:r>
              <a:rPr lang="fr-FR" i="1" baseline="30000" dirty="0"/>
              <a:t>er</a:t>
            </a:r>
            <a:r>
              <a:rPr lang="fr-FR" i="1" dirty="0">
                <a:latin typeface="Calibri" panose="020F0502020204030204" pitchFamily="34" charset="0"/>
              </a:rPr>
              <a:t> nombre (15) sur la ligne du haut, le 2</a:t>
            </a:r>
            <a:r>
              <a:rPr lang="fr-FR" i="1" baseline="30000" dirty="0">
                <a:latin typeface="Calibri" panose="020F0502020204030204" pitchFamily="34" charset="0"/>
              </a:rPr>
              <a:t>e</a:t>
            </a:r>
            <a:r>
              <a:rPr lang="fr-FR" i="1" dirty="0">
                <a:latin typeface="Calibri" panose="020F0502020204030204" pitchFamily="34" charset="0"/>
              </a:rPr>
              <a:t> nombre (7) sur la ligne du dessous et le 3</a:t>
            </a:r>
            <a:r>
              <a:rPr lang="fr-FR" i="1" baseline="30000" dirty="0">
                <a:latin typeface="Calibri" panose="020F0502020204030204" pitchFamily="34" charset="0"/>
              </a:rPr>
              <a:t>e</a:t>
            </a:r>
            <a:r>
              <a:rPr lang="fr-FR" i="1" dirty="0">
                <a:latin typeface="Calibri" panose="020F0502020204030204" pitchFamily="34" charset="0"/>
              </a:rPr>
              <a:t> nombre (32) sur la ligne encore en dessous. Attention</a:t>
            </a:r>
            <a:r>
              <a:rPr lang="fr-FR" dirty="0">
                <a:latin typeface="Calibri" panose="020F0502020204030204" pitchFamily="34" charset="0"/>
              </a:rPr>
              <a:t>, </a:t>
            </a:r>
            <a:r>
              <a:rPr lang="fr-FR" i="1" dirty="0">
                <a:latin typeface="Calibri" panose="020F0502020204030204" pitchFamily="34" charset="0"/>
              </a:rPr>
              <a:t>7 n’a pas de dizaine, on le place bien sous les 5 unités restantes de 15.</a:t>
            </a:r>
            <a:endParaRPr lang="en-US" dirty="0">
              <a:solidFill>
                <a:srgbClr val="444444"/>
              </a:solidFill>
              <a:latin typeface="Calibri" panose="020F0502020204030204" pitchFamily="34" charset="0"/>
            </a:endParaRPr>
          </a:p>
          <a:p>
            <a:pPr marL="0" indent="0"/>
            <a:r>
              <a:rPr lang="fr-FR" i="1" dirty="0">
                <a:latin typeface="Calibri" panose="020F0502020204030204" pitchFamily="34" charset="0"/>
              </a:rPr>
              <a:t>On aligne à chaque fois les dizaines avec les dizaines et les unités restantes avec les unités restantes. On met les deux signes + et on trace la barre horizontale qui signifie « égal à ». </a:t>
            </a:r>
            <a:endParaRPr lang="fr-FR" dirty="0">
              <a:solidFill>
                <a:srgbClr val="444444"/>
              </a:solidFill>
              <a:latin typeface="Calibri" panose="020F0502020204030204" pitchFamily="34" charset="0"/>
            </a:endParaRPr>
          </a:p>
          <a:p>
            <a:pPr marL="0" lvl="0" indent="0" algn="l">
              <a:spcBef>
                <a:spcPts val="0"/>
              </a:spcBef>
              <a:spcAft>
                <a:spcPts val="0"/>
              </a:spcAft>
              <a:buNone/>
            </a:pPr>
            <a:endParaRPr lang="fr-FR" sz="1200" i="0"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11</a:t>
            </a:fld>
            <a:endParaRPr lang="fr-FR"/>
          </a:p>
        </p:txBody>
      </p:sp>
    </p:spTree>
    <p:extLst>
      <p:ext uri="{BB962C8B-B14F-4D97-AF65-F5344CB8AC3E}">
        <p14:creationId xmlns:p14="http://schemas.microsoft.com/office/powerpoint/2010/main" val="1440635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i="0" dirty="0">
                <a:latin typeface="Calibri" panose="020F0502020204030204" pitchFamily="34" charset="0"/>
              </a:rPr>
              <a:t>Même démarche.</a:t>
            </a:r>
            <a:endParaRPr lang="fr-FR" dirty="0">
              <a:latin typeface="Calibri" panose="020F0502020204030204" pitchFamily="34" charset="0"/>
            </a:endParaRPr>
          </a:p>
          <a:p>
            <a:pPr marL="0" lvl="0" indent="0" algn="l" rtl="0">
              <a:spcBef>
                <a:spcPts val="0"/>
              </a:spcBef>
              <a:spcAft>
                <a:spcPts val="0"/>
              </a:spcAft>
              <a:buNone/>
            </a:pPr>
            <a:r>
              <a:rPr lang="fr-FR" b="1" i="0" dirty="0">
                <a:latin typeface="Calibri" panose="020F0502020204030204" pitchFamily="34" charset="0"/>
              </a:rPr>
              <a:t>Réponse attendue </a:t>
            </a:r>
            <a:r>
              <a:rPr lang="fr-FR" i="0" dirty="0">
                <a:latin typeface="Calibri" panose="020F0502020204030204" pitchFamily="34" charset="0"/>
              </a:rPr>
              <a:t>: 71.</a:t>
            </a:r>
            <a:br>
              <a:rPr lang="fr-FR" i="1" dirty="0">
                <a:latin typeface="Calibri" panose="020F0502020204030204" pitchFamily="34" charset="0"/>
              </a:rPr>
            </a:br>
            <a:r>
              <a:rPr lang="fr-FR" i="0" dirty="0">
                <a:latin typeface="Calibri" panose="020F0502020204030204" pitchFamily="34" charset="0"/>
              </a:rPr>
              <a:t>Lors du retour collectif, expliquez bien le placement du nombre 9. →</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rPr>
              <a:t>9 n’a pas de dizaine, on le place bien sous </a:t>
            </a:r>
            <a:r>
              <a:rPr lang="fr-FR" i="1" dirty="0">
                <a:latin typeface="Calibri" panose="020F0502020204030204" pitchFamily="34" charset="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les 8</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unités restantes de 28</a:t>
            </a:r>
            <a:r>
              <a:rPr lang="fr-FR" i="1" dirty="0">
                <a:latin typeface="Calibri" panose="020F0502020204030204" pitchFamily="34" charset="0"/>
              </a:rPr>
              <a:t>.</a:t>
            </a:r>
          </a:p>
          <a:p>
            <a:pPr marL="0" indent="0"/>
            <a:r>
              <a:rPr lang="fr-FR" i="0" dirty="0">
                <a:latin typeface="Calibri" panose="020F0502020204030204" pitchFamily="34" charset="0"/>
              </a:rPr>
              <a:t>C’est la première fois ici que les élèves sont confrontés à une retenue de 2 dizaines (4 + 8 + 9 = 21 unités).</a:t>
            </a:r>
            <a:r>
              <a:rPr lang="fr-FR" dirty="0">
                <a:latin typeface="Calibri" panose="020F0502020204030204" pitchFamily="34" charset="0"/>
              </a:rPr>
              <a:t> Dans 21, il y a 2</a:t>
            </a:r>
            <a:r>
              <a:rPr lang="fr-FR" i="0" dirty="0">
                <a:latin typeface="Calibri" panose="020F0502020204030204" pitchFamily="34" charset="0"/>
              </a:rPr>
              <a:t> </a:t>
            </a:r>
            <a:r>
              <a:rPr lang="fr-FR" dirty="0">
                <a:latin typeface="Calibri" panose="020F0502020204030204" pitchFamily="34" charset="0"/>
              </a:rPr>
              <a:t>dizaines et 1</a:t>
            </a:r>
            <a:r>
              <a:rPr lang="fr-FR" i="0" dirty="0">
                <a:latin typeface="Calibri" panose="020F0502020204030204" pitchFamily="34" charset="0"/>
              </a:rPr>
              <a:t> </a:t>
            </a:r>
            <a:r>
              <a:rPr lang="fr-FR" dirty="0">
                <a:latin typeface="Calibri" panose="020F0502020204030204" pitchFamily="34" charset="0"/>
              </a:rPr>
              <a:t>unité restante. On ne met donc pas 1 en retenue, mais 2. On écrit «</a:t>
            </a:r>
            <a:r>
              <a:rPr lang="fr-FR" i="0" dirty="0">
                <a:latin typeface="Calibri" panose="020F0502020204030204" pitchFamily="34" charset="0"/>
              </a:rPr>
              <a:t> </a:t>
            </a:r>
            <a:r>
              <a:rPr lang="fr-FR" dirty="0">
                <a:latin typeface="Calibri" panose="020F0502020204030204" pitchFamily="34" charset="0"/>
              </a:rPr>
              <a:t>2</a:t>
            </a:r>
            <a:r>
              <a:rPr lang="fr-FR" i="0" dirty="0">
                <a:latin typeface="Calibri" panose="020F0502020204030204" pitchFamily="34" charset="0"/>
              </a:rPr>
              <a:t> </a:t>
            </a:r>
            <a:r>
              <a:rPr lang="fr-FR" dirty="0">
                <a:latin typeface="Calibri" panose="020F0502020204030204" pitchFamily="34" charset="0"/>
              </a:rPr>
              <a:t>» au-dessus des dizaines, pour ajouter les 2</a:t>
            </a:r>
            <a:r>
              <a:rPr lang="fr-FR" i="0" dirty="0">
                <a:latin typeface="Calibri" panose="020F0502020204030204" pitchFamily="34" charset="0"/>
              </a:rPr>
              <a:t> </a:t>
            </a:r>
            <a:r>
              <a:rPr lang="fr-FR" dirty="0">
                <a:latin typeface="Calibri" panose="020F0502020204030204" pitchFamily="34" charset="0"/>
              </a:rPr>
              <a:t>nouvelles dizaines créées à celles qu'il y avait déjà dans 34 et 28.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1780354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indent="0"/>
            <a:r>
              <a:rPr lang="fr-FR" b="1" i="0" dirty="0">
                <a:latin typeface="Calibri" panose="020F0502020204030204" pitchFamily="34" charset="0"/>
              </a:rPr>
              <a:t>Réponse attendue </a:t>
            </a:r>
            <a:r>
              <a:rPr lang="fr-FR" i="0" dirty="0">
                <a:latin typeface="Calibri" panose="020F0502020204030204" pitchFamily="34" charset="0"/>
              </a:rPr>
              <a:t>: 98.</a:t>
            </a:r>
          </a:p>
          <a:p>
            <a:pPr marL="0" indent="0"/>
            <a:r>
              <a:rPr lang="fr-FR" i="0" dirty="0">
                <a:latin typeface="Calibri" panose="020F0502020204030204" pitchFamily="34" charset="0"/>
              </a:rPr>
              <a:t>Dans cet item, faire constater aux élèves qu’il n’ y a pas de retenue, c’est-à-dire pas de nouvelle dizaine créée, car la somme des unités mises ensemble est inférieure à 10 (3 + 5 = 8). Il ne faut pas donc écrire de retenue au-dessus des dizaines.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72881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i="0" dirty="0">
                <a:latin typeface="Calibri" panose="020F0502020204030204" pitchFamily="34" charset="0"/>
              </a:rPr>
              <a:t>: 62.</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3515923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les </a:t>
            </a:r>
            <a:r>
              <a:rPr lang="fr-FR"/>
              <a:t>élèves doivent compléter </a:t>
            </a:r>
            <a:r>
              <a:rPr lang="fr-FR" dirty="0"/>
              <a:t>des additions </a:t>
            </a:r>
            <a:r>
              <a:rPr lang="fr-FR"/>
              <a:t>posées.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081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57B0A8-97E3-B2A4-CF6C-65675372F1B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33B71A8-3CC8-774D-0C36-C849D4E14A6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E9C46E2-A57E-D1B8-5289-6B02DCD79B93}"/>
              </a:ext>
            </a:extLst>
          </p:cNvPr>
          <p:cNvSpPr>
            <a:spLocks noGrp="1"/>
          </p:cNvSpPr>
          <p:nvPr>
            <p:ph type="body" idx="1"/>
          </p:nvPr>
        </p:nvSpPr>
        <p:spPr/>
        <p:txBody>
          <a:bodyPr/>
          <a:lstStyle/>
          <a:p>
            <a:pPr marL="0" indent="0"/>
            <a:r>
              <a:rPr lang="fr-FR" i="1" dirty="0">
                <a:latin typeface="Calibri" panose="020F0502020204030204" pitchFamily="34" charset="0"/>
              </a:rPr>
              <a:t>On veut calculer 47 + 36. Comme c’est assez difficile à calculer mentalement, on va poser l’opération. </a:t>
            </a:r>
          </a:p>
        </p:txBody>
      </p:sp>
      <p:sp>
        <p:nvSpPr>
          <p:cNvPr id="4" name="Espace réservé du numéro de diapositive 3">
            <a:extLst>
              <a:ext uri="{FF2B5EF4-FFF2-40B4-BE49-F238E27FC236}">
                <a16:creationId xmlns:a16="http://schemas.microsoft.com/office/drawing/2014/main" id="{93473FEF-3297-576B-FA30-A2047F3CCD8D}"/>
              </a:ext>
            </a:extLst>
          </p:cNvPr>
          <p:cNvSpPr>
            <a:spLocks noGrp="1"/>
          </p:cNvSpPr>
          <p:nvPr>
            <p:ph type="sldNum" sz="quarter" idx="5"/>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234061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écrit le premier nombre, 47, en haut et le second nombre, 36, en dessous.</a:t>
            </a:r>
          </a:p>
          <a:p>
            <a:pPr marL="0" indent="0"/>
            <a:r>
              <a:rPr lang="fr-FR" i="1" dirty="0">
                <a:latin typeface="Calibri" panose="020F0502020204030204" pitchFamily="34" charset="0"/>
              </a:rPr>
              <a:t>Ainsi, on aligne : le chiffre des dizaines sous le chiffre des dizaines </a:t>
            </a:r>
            <a:r>
              <a:rPr lang="fr-FR" i="0" dirty="0">
                <a:latin typeface="Calibri" panose="020F0502020204030204" pitchFamily="34" charset="0"/>
              </a:rPr>
              <a:t>(pointer les chiffres) </a:t>
            </a:r>
            <a:r>
              <a:rPr lang="fr-FR" i="1" dirty="0">
                <a:latin typeface="Calibri" panose="020F0502020204030204" pitchFamily="34" charset="0"/>
              </a:rPr>
              <a:t>et le chiffre des unités sous le chiffre des </a:t>
            </a:r>
            <a:r>
              <a:rPr lang="fr-FR" i="1">
                <a:latin typeface="Calibri" panose="020F0502020204030204" pitchFamily="34" charset="0"/>
              </a:rPr>
              <a:t>unités </a:t>
            </a:r>
            <a:r>
              <a:rPr lang="fr-FR" i="0">
                <a:latin typeface="Calibri" panose="020F0502020204030204" pitchFamily="34" charset="0"/>
              </a:rPr>
              <a:t>(</a:t>
            </a:r>
            <a:r>
              <a:rPr lang="fr-FR" i="0" dirty="0">
                <a:latin typeface="Calibri" panose="020F0502020204030204" pitchFamily="34" charset="0"/>
              </a:rPr>
              <a:t>pointer les chiffres), un chiffre par carreau. </a:t>
            </a:r>
            <a:r>
              <a:rPr lang="fr-FR" i="1" dirty="0">
                <a:latin typeface="Calibri" panose="020F0502020204030204" pitchFamily="34" charset="0"/>
              </a:rPr>
              <a:t>On n’oublie pas le signe « + » devant 36 pour montrer que c’est une addition</a:t>
            </a:r>
            <a:r>
              <a:rPr lang="fr-FR" dirty="0">
                <a:latin typeface="Calibri" panose="020F0502020204030204" pitchFamily="34" charset="0"/>
              </a:rPr>
              <a:t>. </a:t>
            </a:r>
            <a:endParaRPr lang="fr-FR" i="0" dirty="0">
              <a:latin typeface="Calibri" panose="020F0502020204030204" pitchFamily="34" charset="0"/>
            </a:endParaRPr>
          </a:p>
          <a:p>
            <a:pPr marL="0" indent="0"/>
            <a:r>
              <a:rPr lang="fr-FR" i="1" dirty="0">
                <a:latin typeface="Calibri" panose="020F0502020204030204" pitchFamily="34" charset="0"/>
              </a:rPr>
              <a:t>Dans l’addition posée, le trait sous les nombres signifie « égale à », il faut écrire la réponse en dessous.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a:t>
            </a:fld>
            <a:endParaRPr lang="fr-FR"/>
          </a:p>
        </p:txBody>
      </p:sp>
    </p:spTree>
    <p:extLst>
      <p:ext uri="{BB962C8B-B14F-4D97-AF65-F5344CB8AC3E}">
        <p14:creationId xmlns:p14="http://schemas.microsoft.com/office/powerpoint/2010/main" val="4008549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a dessiné les dizaines et les unités restantes de chaque nombre. </a:t>
            </a:r>
          </a:p>
          <a:p>
            <a:pPr marL="0" indent="0"/>
            <a:r>
              <a:rPr lang="fr-FR" i="1" dirty="0">
                <a:latin typeface="Calibri" panose="020F0502020204030204" pitchFamily="34" charset="0"/>
              </a:rPr>
              <a:t>À votre avis, que commence-t-on à ajouter ? Les dizaines ou les unités restantes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15605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Symbol" panose="05050102010706020507" pitchFamily="18" charset="2"/>
              <a:buNone/>
            </a:pPr>
            <a:r>
              <a:rPr lang="fr-FR" i="1" dirty="0">
                <a:latin typeface="Calibri" panose="020F0502020204030204" pitchFamily="34" charset="0"/>
              </a:rPr>
              <a:t>→ On commence toujours par ajouter les unités restantes des deux nombres. </a:t>
            </a:r>
          </a:p>
          <a:p>
            <a:pPr marL="0" indent="0">
              <a:buFont typeface="Symbol" panose="05050102010706020507" pitchFamily="18" charset="2"/>
              <a:buNone/>
            </a:pPr>
            <a:r>
              <a:rPr lang="fr-FR" i="1" dirty="0">
                <a:latin typeface="Calibri" panose="020F0502020204030204" pitchFamily="34" charset="0"/>
              </a:rPr>
              <a:t>Pourquoi ? → Pour voir si on peut</a:t>
            </a:r>
            <a:r>
              <a:rPr lang="fr-FR" i="1" strike="noStrike" dirty="0">
                <a:latin typeface="Calibri" panose="020F0502020204030204" pitchFamily="34" charset="0"/>
              </a:rPr>
              <a:t> former </a:t>
            </a:r>
            <a:r>
              <a:rPr lang="fr-FR" i="1" dirty="0">
                <a:latin typeface="Calibri" panose="020F0502020204030204" pitchFamily="34" charset="0"/>
              </a:rPr>
              <a:t>une nouvelle dizaine. </a:t>
            </a:r>
          </a:p>
          <a:p>
            <a:pPr marL="0" indent="0">
              <a:buFont typeface="Symbol" panose="05050102010706020507" pitchFamily="18" charset="2"/>
              <a:buNone/>
            </a:pPr>
            <a:r>
              <a:rPr lang="fr-FR" i="1" dirty="0">
                <a:latin typeface="Calibri" panose="020F0502020204030204" pitchFamily="34" charset="0"/>
              </a:rPr>
              <a:t>Ici, a-t-on une nouvelle dizaine ? → Oui, car 7 + 6 = 13. </a:t>
            </a:r>
          </a:p>
          <a:p>
            <a:pPr marL="0" indent="0">
              <a:buFont typeface="Symbol" panose="05050102010706020507" pitchFamily="18" charset="2"/>
              <a:buNone/>
            </a:pPr>
            <a:r>
              <a:rPr lang="fr-FR" i="1" dirty="0">
                <a:latin typeface="Calibri" panose="020F0502020204030204" pitchFamily="34" charset="0"/>
              </a:rPr>
              <a:t>13 est plus grand que 10 : on peut donc faire un paquet de 10, c’est-à-dire créer une nouvelle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5</a:t>
            </a:fld>
            <a:endParaRPr lang="fr-FR"/>
          </a:p>
        </p:txBody>
      </p:sp>
    </p:spTree>
    <p:extLst>
      <p:ext uri="{BB962C8B-B14F-4D97-AF65-F5344CB8AC3E}">
        <p14:creationId xmlns:p14="http://schemas.microsoft.com/office/powerpoint/2010/main" val="795576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Voici la nouvelle dizaine </a:t>
            </a:r>
            <a:r>
              <a:rPr lang="fr-FR" i="0" dirty="0">
                <a:latin typeface="Calibri" panose="020F0502020204030204" pitchFamily="34" charset="0"/>
              </a:rPr>
              <a:t>(pointer la dizaine formée).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En ajoutant les unités restantes, on a trouvé 13, mais on ne peut pas écrire 13 ici </a:t>
            </a:r>
            <a:r>
              <a:rPr lang="fr-FR" i="0" dirty="0">
                <a:latin typeface="Calibri" panose="020F0502020204030204" pitchFamily="34" charset="0"/>
              </a:rPr>
              <a:t>(pointer sous la ligne, en dessous de 7 et 6)</a:t>
            </a:r>
            <a:r>
              <a:rPr lang="fr-FR" i="1" dirty="0">
                <a:latin typeface="Calibri" panose="020F0502020204030204" pitchFamily="34" charset="0"/>
              </a:rPr>
              <a:t>, car c’est la place des unités restantes. → </a:t>
            </a:r>
            <a:r>
              <a:rPr lang="fr-FR" i="1" dirty="0">
                <a:latin typeface="Calibri" panose="020F0502020204030204" pitchFamily="34" charset="0"/>
                <a:sym typeface="Symbol" panose="05050102010706020507" pitchFamily="18" charset="2"/>
              </a:rPr>
              <a:t>I</a:t>
            </a:r>
            <a:r>
              <a:rPr lang="fr-FR" i="1" dirty="0">
                <a:latin typeface="Calibri" panose="020F0502020204030204" pitchFamily="34" charset="0"/>
              </a:rPr>
              <a:t>l faut mettre les unités restantes avec les unités restantes et la dizaine formée avec les dizaines.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4147696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defRPr/>
            </a:pPr>
            <a:r>
              <a:rPr lang="fr-FR" i="1" dirty="0">
                <a:latin typeface="Calibri" panose="020F0502020204030204" pitchFamily="34" charset="0"/>
                <a:ea typeface="Calibri" panose="020F0502020204030204" pitchFamily="34" charset="0"/>
                <a:cs typeface="Calibri" panose="020F0502020204030204" pitchFamily="34" charset="0"/>
              </a:rPr>
              <a:t>Donc je mets les 3 unités restantes de 13 </a:t>
            </a:r>
            <a:r>
              <a:rPr lang="fr-FR" i="0" dirty="0">
                <a:latin typeface="Calibri" panose="020F0502020204030204" pitchFamily="34" charset="0"/>
                <a:ea typeface="Calibri" panose="020F0502020204030204" pitchFamily="34" charset="0"/>
                <a:cs typeface="Calibri" panose="020F0502020204030204" pitchFamily="34" charset="0"/>
              </a:rPr>
              <a:t>(montrer les 3 cubes) </a:t>
            </a:r>
            <a:r>
              <a:rPr lang="fr-FR" i="1" dirty="0">
                <a:latin typeface="Calibri" panose="020F0502020204030204" pitchFamily="34" charset="0"/>
                <a:ea typeface="Calibri" panose="020F0502020204030204" pitchFamily="34" charset="0"/>
                <a:cs typeface="Calibri" panose="020F0502020204030204" pitchFamily="34" charset="0"/>
              </a:rPr>
              <a:t>dans la partie des unités restantes, sous le 7 et le 6 de 47 et 36 </a:t>
            </a:r>
            <a:r>
              <a:rPr lang="fr-FR" i="0" dirty="0">
                <a:latin typeface="Calibri" panose="020F0502020204030204" pitchFamily="34" charset="0"/>
                <a:ea typeface="Calibri" panose="020F0502020204030204" pitchFamily="34" charset="0"/>
                <a:cs typeface="Calibri" panose="020F0502020204030204" pitchFamily="34" charset="0"/>
              </a:rPr>
              <a:t>(montrer le 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Et je mets la nouvelle dizaine créée </a:t>
            </a:r>
            <a:r>
              <a:rPr lang="fr-FR" i="0" dirty="0">
                <a:latin typeface="Calibri" panose="020F0502020204030204" pitchFamily="34" charset="0"/>
                <a:ea typeface="Calibri" panose="020F0502020204030204" pitchFamily="34" charset="0"/>
                <a:cs typeface="Calibri" panose="020F0502020204030204" pitchFamily="34" charset="0"/>
              </a:rPr>
              <a:t>(montrer la barre de la dizaine créée), </a:t>
            </a:r>
            <a:r>
              <a:rPr lang="fr-FR" i="1" dirty="0">
                <a:latin typeface="Calibri" panose="020F0502020204030204" pitchFamily="34" charset="0"/>
                <a:ea typeface="Calibri" panose="020F0502020204030204" pitchFamily="34" charset="0"/>
                <a:cs typeface="Calibri" panose="020F0502020204030204" pitchFamily="34" charset="0"/>
              </a:rPr>
              <a:t>le 1 de 13, au-dessus des 4 dizaines et des 3 dizaines que j’avais déjà dans 47 et 36 </a:t>
            </a:r>
            <a:r>
              <a:rPr lang="fr-FR" i="0" dirty="0">
                <a:latin typeface="Calibri" panose="020F0502020204030204" pitchFamily="34" charset="0"/>
                <a:ea typeface="Calibri" panose="020F0502020204030204" pitchFamily="34" charset="0"/>
                <a:cs typeface="Calibri" panose="020F0502020204030204" pitchFamily="34" charset="0"/>
              </a:rPr>
              <a:t>(montrer au tableau)</a:t>
            </a:r>
            <a:r>
              <a:rPr lang="fr-FR" i="1" dirty="0">
                <a:latin typeface="Calibri" panose="020F0502020204030204" pitchFamily="34" charset="0"/>
                <a:ea typeface="Calibri" panose="020F0502020204030204" pitchFamily="34" charset="0"/>
                <a:cs typeface="Calibri" panose="020F0502020204030204" pitchFamily="34" charset="0"/>
              </a:rPr>
              <a:t>. Comme ça, j’ai mis ma nouvelle dizaine avec les autres dizaines. On entoure cette nouvelle dizaine pour bien la distinguer des autres dizaines. C’est la retenue. </a:t>
            </a:r>
          </a:p>
          <a:p>
            <a:pPr marL="0" indent="0" algn="l"/>
            <a:r>
              <a:rPr lang="fr-FR" i="1" dirty="0">
                <a:latin typeface="Calibri" panose="020F0502020204030204" pitchFamily="34" charset="0"/>
                <a:ea typeface="Calibri" panose="020F0502020204030204" pitchFamily="34" charset="0"/>
                <a:cs typeface="Calibri" panose="020F0502020204030204" pitchFamily="34" charset="0"/>
              </a:rPr>
              <a:t>On va maintenant pouvoir additionner toutes les dizaines.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7</a:t>
            </a:fld>
            <a:endParaRPr lang="fr-FR"/>
          </a:p>
        </p:txBody>
      </p:sp>
    </p:spTree>
    <p:extLst>
      <p:ext uri="{BB962C8B-B14F-4D97-AF65-F5344CB8AC3E}">
        <p14:creationId xmlns:p14="http://schemas.microsoft.com/office/powerpoint/2010/main" val="3823924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4 dizaines + 3 dizaines + la retenue (c’est-à-dire la nouvelle dizaine créée en additionnant les unités) = 8 dizaines. J’écris le 8 en dessous de la barre, sous les dizaines.</a:t>
            </a:r>
          </a:p>
          <a:p>
            <a:pPr marL="0" indent="0"/>
            <a:r>
              <a:rPr lang="fr-FR" i="1" dirty="0">
                <a:latin typeface="Calibri" panose="020F0502020204030204" pitchFamily="34" charset="0"/>
              </a:rPr>
              <a:t>On a terminé de calculer la somme 47 + 36 = 83.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1028223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Vous allez maintenant vous entrainer à </a:t>
            </a:r>
            <a:r>
              <a:rPr lang="fr-FR" i="1" dirty="0">
                <a:effectLst/>
                <a:latin typeface="Calibri" panose="020F0502020204030204" pitchFamily="34" charset="0"/>
                <a:ea typeface="Calibri" panose="020F0502020204030204" pitchFamily="34" charset="0"/>
                <a:cs typeface="Calibri" panose="020F0502020204030204" pitchFamily="34" charset="0"/>
              </a:rPr>
              <a:t>poser des additions et calculer avec cette technique. </a:t>
            </a:r>
            <a:r>
              <a:rPr lang="fr-FR" i="1" dirty="0">
                <a:latin typeface="Calibri" panose="020F0502020204030204" pitchFamily="34" charset="0"/>
                <a:ea typeface="Calibri" panose="020F0502020204030204" pitchFamily="34" charset="0"/>
                <a:cs typeface="Calibri" panose="020F0502020204030204" pitchFamily="34" charset="0"/>
              </a:rPr>
              <a:t>Prenez votre ardoise du côté des carreaux pour écrire. Attention, il faut placer les nombres correctement, en écrivant un chiffre par carreau et en positionnant les dizaines sous les dizaines et les unités restantes sous les unités restantes. </a:t>
            </a:r>
            <a:r>
              <a:rPr lang="fr-FR" i="0" dirty="0">
                <a:latin typeface="Calibri" panose="020F0502020204030204" pitchFamily="34" charset="0"/>
                <a:ea typeface="Calibri" panose="020F0502020204030204" pitchFamily="34" charset="0"/>
                <a:cs typeface="Calibri" panose="020F0502020204030204" pitchFamily="34" charset="0"/>
              </a:rPr>
              <a:t>(Si certains élèves sont en difficulté, leur fournir le moule de calcul plastifié.)</a:t>
            </a:r>
          </a:p>
          <a:p>
            <a:pPr marL="0" indent="0" algn="l"/>
            <a:r>
              <a:rPr lang="fr-FR" i="1" dirty="0">
                <a:latin typeface="Calibri" panose="020F0502020204030204" pitchFamily="34" charset="0"/>
                <a:ea typeface="Calibri" panose="020F0502020204030204" pitchFamily="34" charset="0"/>
                <a:cs typeface="Calibri" panose="020F0502020204030204" pitchFamily="34" charset="0"/>
              </a:rPr>
              <a:t>Rappelez-vous : dans une addition posée, on commence toujours par additionner les unités restantes, et si la somme vaut 10 ou plus de 10, on met la nouvelle dizaine au-dessus des autres dizaines. </a:t>
            </a:r>
            <a:r>
              <a:rPr lang="fr-FR" i="1" dirty="0">
                <a:effectLst/>
                <a:latin typeface="Calibri" panose="020F0502020204030204" pitchFamily="34" charset="0"/>
                <a:ea typeface="Calibri" panose="020F0502020204030204" pitchFamily="34" charset="0"/>
                <a:cs typeface="Calibri" panose="020F0502020204030204" pitchFamily="34" charset="0"/>
              </a:rPr>
              <a:t>On appelle ça la retenue, car il faut retenir qu’une nouvelle dizaine a été créée et ne pas oublier de l’ajouter avec les autres dizaines déjà présentes. Parfois, lorsqu’on additionne plus de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nombres, il peut y avoir 2 ou 3</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nouvelles dizaines créées. Dans ce cas, il faudra écrire 2 ou 3 en retenue. Mais dans certains calculs, il n’y a pas de retenue, car la somme des unités restantes mises ensemble sera inférieure à 10.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9</a:t>
            </a:fld>
            <a:endParaRPr lang="fr-FR"/>
          </a:p>
        </p:txBody>
      </p:sp>
    </p:spTree>
    <p:extLst>
      <p:ext uri="{BB962C8B-B14F-4D97-AF65-F5344CB8AC3E}">
        <p14:creationId xmlns:p14="http://schemas.microsoft.com/office/powerpoint/2010/main" val="1224172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ABE39F9-00BF-3786-F6F3-0D4D5E2D5605}"/>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5" name="Image 4" descr="Une image contenant symbole, cercle, Graphique, logo&#10;&#10;Le contenu généré par l’IA peut être incorrect.">
            <a:extLst>
              <a:ext uri="{FF2B5EF4-FFF2-40B4-BE49-F238E27FC236}">
                <a16:creationId xmlns:a16="http://schemas.microsoft.com/office/drawing/2014/main" id="{74BFFE11-A070-1E45-B9EE-AB996ABF0F5B}"/>
              </a:ext>
            </a:extLst>
          </p:cNvPr>
          <p:cNvPicPr>
            <a:picLocks noChangeAspect="1"/>
          </p:cNvPicPr>
          <p:nvPr userDrawn="1"/>
        </p:nvPicPr>
        <p:blipFill>
          <a:blip r:embed="rId2"/>
          <a:stretch>
            <a:fillRect/>
          </a:stretch>
        </p:blipFill>
        <p:spPr>
          <a:xfrm>
            <a:off x="8114991" y="17548"/>
            <a:ext cx="1076923"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 LES NOMBRES JUSQU’À 100</a:t>
            </a:r>
            <a:br>
              <a:rPr lang="fr-FR" dirty="0">
                <a:solidFill>
                  <a:schemeClr val="bg1"/>
                </a:solidFill>
              </a:rPr>
            </a:br>
            <a:r>
              <a:rPr lang="fr-FR" dirty="0">
                <a:solidFill>
                  <a:schemeClr val="bg1"/>
                </a:solidFill>
              </a:rPr>
              <a:t>Utiliser la technique de l’addition posée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8C889DB-6F31-1877-2FFA-DD520F2666A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66F1325-BC8C-701F-CC3D-93EEFAD3E84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1160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3E31D45-FF6D-F5E3-AE15-AAA66AF0AD7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2CD2316-5E97-9A93-F6DE-E3C44AEDCAF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8917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5314587-8CCC-AA2D-D63C-6F2FC879C27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94963C8-3E7E-061F-6907-B08C77BA99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73675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41DA1D90-8B11-2BF9-DDDA-75CFDC18C0F2}"/>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2C972B6-A2EE-012A-E5BD-53483543AD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8257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55B808B8-650D-5607-9760-584351AD63F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C2C38B3-7F5A-C2CD-0371-FADF26723A8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5583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53480A15-BA83-E21F-38C4-8CAC4AA42BB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19FC130-E68D-C388-E167-F68B5D0341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8C093FA4-877F-33CD-58ED-0831025EB5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7FCD3BE-AB26-B739-7779-18455FD22A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58BF0B5-8158-FAAC-2851-DDD87D0D7F3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69941B6-3A9B-3DCF-A40A-ED33DE08FE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2091B22-4536-248E-AA8D-2C1F18DA78E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3EAB6A0-DCC0-BFD7-F7A1-EB614DACF9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55718C-D957-A6E5-3C7E-1E9D284839B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5E6A4A1-1532-0C9A-C292-DF9FBF17293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11E0AD4-58CF-BF9E-67EA-EFB5843F2F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1809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015D18-4F16-5A46-E4BE-D6AA8294A3D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A9861AB2-B9C4-C6BD-FDF2-71976210622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20053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re 29">
            <a:extLst>
              <a:ext uri="{FF2B5EF4-FFF2-40B4-BE49-F238E27FC236}">
                <a16:creationId xmlns:a16="http://schemas.microsoft.com/office/drawing/2014/main" id="{608A7A80-0E03-5172-1743-3E0C0FA22BE5}"/>
              </a:ext>
            </a:extLst>
          </p:cNvPr>
          <p:cNvSpPr>
            <a:spLocks noGrp="1"/>
          </p:cNvSpPr>
          <p:nvPr>
            <p:ph type="title"/>
          </p:nvPr>
        </p:nvSpPr>
        <p:spPr/>
        <p:txBody>
          <a:bodyPr/>
          <a:lstStyle/>
          <a:p>
            <a:endParaRPr lang="fr-FR"/>
          </a:p>
        </p:txBody>
      </p:sp>
      <p:pic>
        <p:nvPicPr>
          <p:cNvPr id="32" name="Image 31">
            <a:extLst>
              <a:ext uri="{FF2B5EF4-FFF2-40B4-BE49-F238E27FC236}">
                <a16:creationId xmlns:a16="http://schemas.microsoft.com/office/drawing/2014/main" id="{EF97BFD4-0FA2-89C3-4104-ABA5857720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5175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re 31">
            <a:extLst>
              <a:ext uri="{FF2B5EF4-FFF2-40B4-BE49-F238E27FC236}">
                <a16:creationId xmlns:a16="http://schemas.microsoft.com/office/drawing/2014/main" id="{D4590818-BCE5-CE82-0F54-8A69B891FFCF}"/>
              </a:ext>
            </a:extLst>
          </p:cNvPr>
          <p:cNvSpPr>
            <a:spLocks noGrp="1"/>
          </p:cNvSpPr>
          <p:nvPr>
            <p:ph type="title"/>
          </p:nvPr>
        </p:nvSpPr>
        <p:spPr/>
        <p:txBody>
          <a:bodyPr/>
          <a:lstStyle/>
          <a:p>
            <a:endParaRPr lang="fr-FR"/>
          </a:p>
        </p:txBody>
      </p:sp>
      <p:pic>
        <p:nvPicPr>
          <p:cNvPr id="35" name="Image 34">
            <a:extLst>
              <a:ext uri="{FF2B5EF4-FFF2-40B4-BE49-F238E27FC236}">
                <a16:creationId xmlns:a16="http://schemas.microsoft.com/office/drawing/2014/main" id="{D624F946-1AF3-0FAC-6506-EDFFA7B951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808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re 20">
            <a:extLst>
              <a:ext uri="{FF2B5EF4-FFF2-40B4-BE49-F238E27FC236}">
                <a16:creationId xmlns:a16="http://schemas.microsoft.com/office/drawing/2014/main" id="{BAE0A579-4011-974B-8671-F918344635BA}"/>
              </a:ext>
            </a:extLst>
          </p:cNvPr>
          <p:cNvSpPr>
            <a:spLocks noGrp="1"/>
          </p:cNvSpPr>
          <p:nvPr>
            <p:ph type="title"/>
          </p:nvPr>
        </p:nvSpPr>
        <p:spPr/>
        <p:txBody>
          <a:bodyPr/>
          <a:lstStyle/>
          <a:p>
            <a:endParaRPr lang="fr-FR"/>
          </a:p>
        </p:txBody>
      </p:sp>
      <p:pic>
        <p:nvPicPr>
          <p:cNvPr id="26" name="Image 25">
            <a:extLst>
              <a:ext uri="{FF2B5EF4-FFF2-40B4-BE49-F238E27FC236}">
                <a16:creationId xmlns:a16="http://schemas.microsoft.com/office/drawing/2014/main" id="{E1F31DDC-E13D-50B5-D4A1-8E234BDA88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72514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B12B51F-9541-64F9-F5C9-A1D2C6BB8A4D}"/>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7161CD48-CED0-B5E5-6373-CD2765B3E6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140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a:extLst>
              <a:ext uri="{FF2B5EF4-FFF2-40B4-BE49-F238E27FC236}">
                <a16:creationId xmlns:a16="http://schemas.microsoft.com/office/drawing/2014/main" id="{D021100C-AF39-1EF5-D4FA-EDD26841871B}"/>
              </a:ext>
            </a:extLst>
          </p:cNvPr>
          <p:cNvSpPr>
            <a:spLocks noGrp="1"/>
          </p:cNvSpPr>
          <p:nvPr>
            <p:ph type="title"/>
          </p:nvPr>
        </p:nvSpPr>
        <p:spPr/>
        <p:txBody>
          <a:bodyPr/>
          <a:lstStyle/>
          <a:p>
            <a:endParaRPr lang="fr-FR"/>
          </a:p>
        </p:txBody>
      </p:sp>
      <p:pic>
        <p:nvPicPr>
          <p:cNvPr id="30" name="Image 29">
            <a:extLst>
              <a:ext uri="{FF2B5EF4-FFF2-40B4-BE49-F238E27FC236}">
                <a16:creationId xmlns:a16="http://schemas.microsoft.com/office/drawing/2014/main" id="{D12FCDF7-72D9-6FF8-4253-662C8272FE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4430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AD8D49D-14D6-C35A-E2F6-054BC42B0DE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06AFD98-54EB-425E-6290-8EAC79CA10C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622995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B041CBB-7610-4687-A70C-11765441FB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78af4adf-cb3e-4732-bb85-653e85149c57"/>
    <ds:schemaRef ds:uri="http://schemas.microsoft.com/office/2006/documentManagement/types"/>
    <ds:schemaRef ds:uri="http://schemas.microsoft.com/office/2006/metadata/properties"/>
    <ds:schemaRef ds:uri="be993d5a-5390-4a32-bd90-2a12d82b1d47"/>
    <ds:schemaRef ds:uri="http://purl.org/dc/terms/"/>
    <ds:schemaRef ds:uri="http://purl.org/dc/dcmitype/"/>
    <ds:schemaRef ds:uri="http://schemas.openxmlformats.org/package/2006/metadata/core-propertie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Affichage à l'écran (4:3)</PresentationFormat>
  <Paragraphs>56</Paragraphs>
  <Slides>18</Slides>
  <Notes>18</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18</vt:i4>
      </vt:variant>
    </vt:vector>
  </HeadingPairs>
  <TitlesOfParts>
    <vt:vector size="28" baseType="lpstr">
      <vt:lpstr>Calibri Light</vt:lpstr>
      <vt:lpstr>Verdana</vt:lpstr>
      <vt:lpstr>Symbol</vt:lpstr>
      <vt:lpstr>Calibri</vt:lpstr>
      <vt:lpstr>Arial</vt:lpstr>
      <vt:lpstr>Thème Office</vt:lpstr>
      <vt:lpstr>1_Thème Office</vt:lpstr>
      <vt:lpstr>2_Thème Office</vt:lpstr>
      <vt:lpstr>3_Thème Office</vt:lpstr>
      <vt:lpstr>7_Thème Office</vt:lpstr>
      <vt:lpstr>7. LES NOMBRES JUSQU’À 100 Utiliser la technique de l’addition posée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