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29"/>
  </p:notesMasterIdLst>
  <p:sldIdLst>
    <p:sldId id="256" r:id="rId9"/>
    <p:sldId id="421" r:id="rId10"/>
    <p:sldId id="459" r:id="rId11"/>
    <p:sldId id="462" r:id="rId12"/>
    <p:sldId id="422" r:id="rId13"/>
    <p:sldId id="429" r:id="rId14"/>
    <p:sldId id="435" r:id="rId15"/>
    <p:sldId id="464" r:id="rId16"/>
    <p:sldId id="467" r:id="rId17"/>
    <p:sldId id="463" r:id="rId18"/>
    <p:sldId id="466" r:id="rId19"/>
    <p:sldId id="472" r:id="rId20"/>
    <p:sldId id="474" r:id="rId21"/>
    <p:sldId id="285" r:id="rId22"/>
    <p:sldId id="288" r:id="rId23"/>
    <p:sldId id="469" r:id="rId24"/>
    <p:sldId id="470" r:id="rId25"/>
    <p:sldId id="471" r:id="rId26"/>
    <p:sldId id="286" r:id="rId27"/>
    <p:sldId id="287" r:id="rId28"/>
  </p:sldIdLst>
  <p:sldSz cx="9144000" cy="6858000" type="screen4x3"/>
  <p:notesSz cx="6858000" cy="9144000"/>
  <p:embeddedFontLst>
    <p:embeddedFont>
      <p:font typeface="Verdana" panose="020B060403050404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89281" autoAdjust="0"/>
  </p:normalViewPr>
  <p:slideViewPr>
    <p:cSldViewPr snapToGrid="0">
      <p:cViewPr>
        <p:scale>
          <a:sx n="100" d="100"/>
          <a:sy n="100" d="100"/>
        </p:scale>
        <p:origin x="2142" y="5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font" Target="fonts/font4.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2.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font" Target="fonts/font1.fntdata"/><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D7D324B0-8346-474D-8818-4614ADA834B2}"/>
    <pc:docChg chg="modSld">
      <pc:chgData name="TAILLADE JUSTINE" userId="7689be7a-6074-46a5-a6a4-f2fd3e4f6393" providerId="ADAL" clId="{D7D324B0-8346-474D-8818-4614ADA834B2}" dt="2025-08-12T13:53:24.450" v="1" actId="20577"/>
      <pc:docMkLst>
        <pc:docMk/>
      </pc:docMkLst>
      <pc:sldChg chg="modNotesTx">
        <pc:chgData name="TAILLADE JUSTINE" userId="7689be7a-6074-46a5-a6a4-f2fd3e4f6393" providerId="ADAL" clId="{D7D324B0-8346-474D-8818-4614ADA834B2}" dt="2025-08-12T13:53:24.450" v="1" actId="20577"/>
        <pc:sldMkLst>
          <pc:docMk/>
          <pc:sldMk cId="0" sldId="2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calculer des sommes et des différences avec les nombres jusqu’à 100, mais aussi calculer des opérations à trous.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cs typeface="Calibri"/>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dirty="0">
                <a:latin typeface="Calibri" panose="020F0502020204030204" pitchFamily="34" charset="0"/>
              </a:rPr>
              <a:t> : 6.</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rPr>
              <a:t>Faire rappeler aux élèves la commutativité de l’addition.</a:t>
            </a:r>
            <a:r>
              <a:rPr lang="fr-FR" b="0" i="0" baseline="0" dirty="0">
                <a:latin typeface="Calibri" panose="020F0502020204030204" pitchFamily="34" charset="0"/>
                <a:cs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Prioriser le recours aux </a:t>
            </a:r>
            <a:r>
              <a:rPr lang="fr-FR" baseline="0" dirty="0">
                <a:latin typeface="Calibri" panose="020F0502020204030204" pitchFamily="34" charset="0"/>
              </a:rPr>
              <a:t>faits numériques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rPr>
              <a:t>– appui sur la dizaine :</a:t>
            </a:r>
            <a:r>
              <a:rPr lang="fr-FR" baseline="0" dirty="0">
                <a:latin typeface="Calibri" panose="020F0502020204030204" pitchFamily="34" charset="0"/>
                <a:cs typeface="Calibri"/>
              </a:rPr>
              <a:t> </a:t>
            </a:r>
            <a:r>
              <a:rPr lang="fr-FR" i="1" baseline="0" dirty="0">
                <a:latin typeface="Calibri" panose="020F0502020204030204" pitchFamily="34" charset="0"/>
                <a:cs typeface="Calibri"/>
              </a:rPr>
              <a:t>p</a:t>
            </a:r>
            <a:r>
              <a:rPr lang="fr-FR" i="1" baseline="0" dirty="0">
                <a:latin typeface="Calibri" panose="020F0502020204030204" pitchFamily="34" charset="0"/>
              </a:rPr>
              <a:t>our calculer 65 +</a:t>
            </a:r>
            <a:r>
              <a:rPr lang="fr-FR" dirty="0">
                <a:latin typeface="Calibri" panose="020F0502020204030204" pitchFamily="34" charset="0"/>
              </a:rPr>
              <a:t> </a:t>
            </a:r>
            <a:r>
              <a:rPr lang="fr-FR" i="1" baseline="0" dirty="0">
                <a:latin typeface="Calibri" panose="020F0502020204030204" pitchFamily="34" charset="0"/>
              </a:rPr>
              <a:t>combien =</a:t>
            </a:r>
            <a:r>
              <a:rPr lang="fr-FR" dirty="0">
                <a:latin typeface="Calibri" panose="020F0502020204030204" pitchFamily="34" charset="0"/>
              </a:rPr>
              <a:t> </a:t>
            </a:r>
            <a:r>
              <a:rPr lang="fr-FR" i="1" baseline="0" dirty="0">
                <a:latin typeface="Calibri" panose="020F0502020204030204" pitchFamily="34" charset="0"/>
              </a:rPr>
              <a:t>71 , j’ajoute d’abord 5 pour atteindre la dizaine supérieure : 65 +</a:t>
            </a:r>
            <a:r>
              <a:rPr lang="fr-FR" dirty="0">
                <a:latin typeface="Calibri" panose="020F0502020204030204" pitchFamily="34" charset="0"/>
              </a:rPr>
              <a:t> </a:t>
            </a:r>
            <a:r>
              <a:rPr lang="fr-FR" i="1" baseline="0" dirty="0">
                <a:latin typeface="Calibri" panose="020F0502020204030204" pitchFamily="34" charset="0"/>
              </a:rPr>
              <a:t>5 =</a:t>
            </a:r>
            <a:r>
              <a:rPr lang="fr-FR" dirty="0">
                <a:latin typeface="Calibri" panose="020F0502020204030204" pitchFamily="34" charset="0"/>
              </a:rPr>
              <a:t> </a:t>
            </a:r>
            <a:r>
              <a:rPr lang="fr-FR" i="1" baseline="0" dirty="0">
                <a:latin typeface="Calibri" panose="020F0502020204030204" pitchFamily="34" charset="0"/>
              </a:rPr>
              <a:t>70. Puis, pour atteindre 71, j’ajoute encore 1. J’ai ajouté 5 +</a:t>
            </a:r>
            <a:r>
              <a:rPr lang="fr-FR" dirty="0">
                <a:latin typeface="Calibri" panose="020F0502020204030204" pitchFamily="34" charset="0"/>
              </a:rPr>
              <a:t> </a:t>
            </a:r>
            <a:r>
              <a:rPr lang="fr-FR" i="1" baseline="0" dirty="0">
                <a:latin typeface="Calibri" panose="020F0502020204030204" pitchFamily="34" charset="0"/>
              </a:rPr>
              <a:t>1, donc j’ai ajouté 6. </a:t>
            </a:r>
            <a:endParaRPr lang="fr-FR" i="0"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 appui sur les tables d’addition : </a:t>
            </a:r>
            <a:r>
              <a:rPr lang="fr-FR" i="1" baseline="0" dirty="0">
                <a:latin typeface="Calibri" panose="020F0502020204030204" pitchFamily="34" charset="0"/>
              </a:rPr>
              <a:t>je sais que 5</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6 =</a:t>
            </a:r>
            <a:r>
              <a:rPr lang="fr-FR" b="0" i="1" strike="noStrike" dirty="0">
                <a:latin typeface="Calibri" panose="020F0502020204030204" pitchFamily="34" charset="0"/>
                <a:cs typeface="Calibri"/>
              </a:rPr>
              <a:t> </a:t>
            </a:r>
            <a:r>
              <a:rPr lang="fr-FR" i="1" baseline="0" dirty="0">
                <a:latin typeface="Calibri" panose="020F0502020204030204" pitchFamily="34" charset="0"/>
              </a:rPr>
              <a:t>11, donc 65</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6 =</a:t>
            </a:r>
            <a:r>
              <a:rPr lang="fr-FR" b="0" i="1" strike="noStrike" dirty="0">
                <a:latin typeface="Calibri" panose="020F0502020204030204" pitchFamily="34" charset="0"/>
                <a:cs typeface="Calibri"/>
              </a:rPr>
              <a:t> </a:t>
            </a:r>
            <a:r>
              <a:rPr lang="fr-FR" i="1" baseline="0" dirty="0">
                <a:latin typeface="Calibri" panose="020F0502020204030204" pitchFamily="34" charset="0"/>
              </a:rPr>
              <a:t>60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11 =</a:t>
            </a:r>
            <a:r>
              <a:rPr lang="fr-FR" b="0" i="1" strike="noStrike" dirty="0">
                <a:latin typeface="Calibri" panose="020F0502020204030204" pitchFamily="34" charset="0"/>
                <a:cs typeface="Calibri"/>
              </a:rPr>
              <a:t> </a:t>
            </a:r>
            <a:r>
              <a:rPr lang="fr-FR" i="1" baseline="0" dirty="0">
                <a:latin typeface="Calibri" panose="020F0502020204030204" pitchFamily="34" charset="0"/>
              </a:rPr>
              <a:t>71</a:t>
            </a:r>
            <a:r>
              <a:rPr lang="fr-FR" i="0" baseline="0" dirty="0">
                <a:latin typeface="Calibri" panose="020F0502020204030204" pitchFamily="34" charset="0"/>
              </a:rPr>
              <a:t>.</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Montrer</a:t>
            </a:r>
            <a:r>
              <a:rPr lang="fr-FR" i="1" baseline="0" dirty="0">
                <a:latin typeface="Calibri" panose="020F0502020204030204" pitchFamily="34" charset="0"/>
              </a:rPr>
              <a:t> </a:t>
            </a:r>
            <a:r>
              <a:rPr lang="fr-FR" baseline="0" dirty="0">
                <a:latin typeface="Calibri" panose="020F0502020204030204" pitchFamily="34" charset="0"/>
                <a:cs typeface="Calibri"/>
              </a:rPr>
              <a:t>aux élèves que même si le surcomptage est possible, ce n’est pas la méthode la plus efficace à employer ici.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462333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baseline="0" dirty="0">
                <a:latin typeface="Calibri" panose="020F0502020204030204" pitchFamily="34" charset="0"/>
              </a:rPr>
              <a:t>Réponse attendue</a:t>
            </a:r>
            <a:r>
              <a:rPr lang="fr-FR" baseline="0" dirty="0">
                <a:latin typeface="Calibri" panose="020F0502020204030204" pitchFamily="34" charset="0"/>
              </a:rPr>
              <a:t> : 7.</a:t>
            </a:r>
          </a:p>
          <a:p>
            <a:pPr marL="0" indent="0"/>
            <a:r>
              <a:rPr lang="fr-FR" baseline="0" dirty="0">
                <a:latin typeface="Calibri" panose="020F0502020204030204" pitchFamily="34" charset="0"/>
              </a:rPr>
              <a:t>On utilise ici les compléments à 10. </a:t>
            </a:r>
            <a:r>
              <a:rPr lang="fr-FR" i="1" baseline="0" dirty="0">
                <a:latin typeface="Calibri" panose="020F0502020204030204" pitchFamily="34" charset="0"/>
              </a:rPr>
              <a:t>7</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3</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10, donc 10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3, que je transfère à la famille des 90. Je trouve alors 93</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100, donc 100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93.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422656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E1833-9ECC-4D88-6601-AFC346139CF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0730B07-A340-266C-F52A-2840FD90895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4998FF-66D0-7425-638D-EB4239C0D643}"/>
              </a:ext>
            </a:extLst>
          </p:cNvPr>
          <p:cNvSpPr>
            <a:spLocks noGrp="1"/>
          </p:cNvSpPr>
          <p:nvPr>
            <p:ph type="body" idx="1"/>
          </p:nvPr>
        </p:nvSpPr>
        <p:spPr/>
        <p:txBody>
          <a:bodyPr/>
          <a:lstStyle/>
          <a:p>
            <a:pPr marL="0" indent="0"/>
            <a:r>
              <a:rPr lang="fr-FR" b="0" i="1" baseline="0" dirty="0">
                <a:latin typeface="Calibri" panose="020F0502020204030204" pitchFamily="34" charset="0"/>
              </a:rPr>
              <a:t>Maintenant, vous allez décrire des opérations en utilisant les mots « termes », « somme » et « différence ». </a:t>
            </a:r>
          </a:p>
          <a:p>
            <a:pPr marL="0" indent="0"/>
            <a:r>
              <a:rPr lang="fr-FR" b="0" i="0" baseline="0" dirty="0">
                <a:latin typeface="Calibri" panose="020F0502020204030204" pitchFamily="34" charset="0"/>
              </a:rPr>
              <a:t>Faire lire l’opération marquée au tableau par un élève. Puis, leur demander quel mot on peut utiliser pour désigner le résultat d’une addition. Écrire « somme » sur la première ligne.</a:t>
            </a:r>
          </a:p>
          <a:p>
            <a:pPr marL="0" indent="0"/>
            <a:r>
              <a:rPr lang="fr-FR" b="0" i="0" baseline="0" dirty="0">
                <a:latin typeface="Calibri" panose="020F0502020204030204" pitchFamily="34" charset="0"/>
              </a:rPr>
              <a:t>Leur demander ensuite comment on appelle les nombres qui composent une addition. Écrire « termes » sur la seconde ligne.</a:t>
            </a:r>
          </a:p>
        </p:txBody>
      </p:sp>
      <p:sp>
        <p:nvSpPr>
          <p:cNvPr id="4" name="Espace réservé du numéro de diapositive 3">
            <a:extLst>
              <a:ext uri="{FF2B5EF4-FFF2-40B4-BE49-F238E27FC236}">
                <a16:creationId xmlns:a16="http://schemas.microsoft.com/office/drawing/2014/main" id="{4AF27BEF-A954-10CA-BCE6-44DAC757DBF6}"/>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561761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6D2A3-FBBC-162B-F588-B4589255B8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9CF13F-2179-D36A-4A62-C72591EC090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42ADCC4-E71D-D4FE-9647-47D485390004}"/>
              </a:ext>
            </a:extLst>
          </p:cNvPr>
          <p:cNvSpPr>
            <a:spLocks noGrp="1"/>
          </p:cNvSpPr>
          <p:nvPr>
            <p:ph type="body" idx="1"/>
          </p:nvPr>
        </p:nvSpPr>
        <p:spPr/>
        <p:txBody>
          <a:bodyPr/>
          <a:lstStyle/>
          <a:p>
            <a:pPr marL="0" indent="0"/>
            <a:r>
              <a:rPr lang="fr-FR" b="0" i="1" baseline="0" dirty="0">
                <a:latin typeface="Calibri" panose="020F0502020204030204" pitchFamily="34" charset="0"/>
              </a:rPr>
              <a:t>Maintenant, vous allez décrire des opérations en utilisant les mots « termes », « somme » et « différence ». </a:t>
            </a:r>
          </a:p>
          <a:p>
            <a:pPr marL="0" indent="0"/>
            <a:r>
              <a:rPr lang="fr-FR" b="0" i="0" baseline="0" dirty="0">
                <a:latin typeface="Calibri" panose="020F0502020204030204" pitchFamily="34" charset="0"/>
              </a:rPr>
              <a:t>Faire lire l’opération marquée au tableau par un élève. Puis, leur demander quel mot on peut utiliser pour désigner le résultat d’une soustraction. Écrire « différence » sur la première ligne.</a:t>
            </a:r>
          </a:p>
          <a:p>
            <a:pPr marL="0" indent="0"/>
            <a:r>
              <a:rPr lang="fr-FR" b="0" i="0" baseline="0" dirty="0">
                <a:latin typeface="Calibri" panose="020F0502020204030204" pitchFamily="34" charset="0"/>
              </a:rPr>
              <a:t>Leur demander ensuite comment on appelle les nombres qui composent </a:t>
            </a:r>
            <a:r>
              <a:rPr lang="fr-FR" b="0" i="0" baseline="0">
                <a:latin typeface="Calibri" panose="020F0502020204030204" pitchFamily="34" charset="0"/>
              </a:rPr>
              <a:t>une soustraction. </a:t>
            </a:r>
            <a:r>
              <a:rPr lang="fr-FR" b="0" i="0" baseline="0" dirty="0">
                <a:latin typeface="Calibri" panose="020F0502020204030204" pitchFamily="34" charset="0"/>
              </a:rPr>
              <a:t>Écrire « termes » sur la seconde ligne.</a:t>
            </a:r>
          </a:p>
        </p:txBody>
      </p:sp>
      <p:sp>
        <p:nvSpPr>
          <p:cNvPr id="4" name="Espace réservé du numéro de diapositive 3">
            <a:extLst>
              <a:ext uri="{FF2B5EF4-FFF2-40B4-BE49-F238E27FC236}">
                <a16:creationId xmlns:a16="http://schemas.microsoft.com/office/drawing/2014/main" id="{EA18F310-B97C-305B-9940-9C24683E51A6}"/>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164913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Les élèves rencontrent leur premier exercice de fluence. Il s’agit de réaliser cet exercice en temps chronométré au stylo bleu pour vérifier la connaissance par cœur des faits numériques. </a:t>
            </a:r>
          </a:p>
          <a:p>
            <a:pPr marL="0" lvl="0" indent="0" algn="l" rtl="0">
              <a:spcBef>
                <a:spcPts val="0"/>
              </a:spcBef>
              <a:spcAft>
                <a:spcPts val="0"/>
              </a:spcAft>
              <a:buNone/>
            </a:pPr>
            <a:r>
              <a:rPr lang="fr-FR" dirty="0"/>
              <a:t>Les élèves ont 1 minute (chronomètre en main) pour compléter au stylo bleu les 15 résultats. Une fois la minute terminée, les élèves reprennent leur crayon gris pour terminer l’exercice de fluence. Seuls les résultats justes écrits au stylo bleu seront comptabilisés pour le score de fluence de calcul. Les élèves poursuivent ensuite la fiche durant les minutes restantes de la séance. </a:t>
            </a: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10E238EA-CEB4-3212-92D1-5FB6AE623BE6}"/>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4EF77B7A-1C78-2758-3B5A-4472544B4C6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60DE5D4F-CFBB-B1E2-5A2F-31488386DFD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8025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C1790C76-3B8D-63FE-EC3F-029D59E6116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30C1B49-B019-4E85-93AF-F165ACFDF2DB}"/>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D67D83D6-10EE-F109-CB2C-CD0EC6E924A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7910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B9D29AAF-CC60-320E-13C3-EA6BB263CD7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F0FC152E-9E0B-44AC-DD5E-FACFD90DB52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341FC5D2-30A5-78C1-666E-0C2C4476CA6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569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il s’agit de travailler le lien addition/soustraction. Pour trouver le résultat du calcul, les élèves doivent calculer une différence en passant par une recherche de complément ou inversement.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Vous allez d’abord calculer des sommes et des différences. </a:t>
            </a:r>
          </a:p>
          <a:p>
            <a:pPr marL="0" indent="0"/>
            <a:r>
              <a:rPr lang="fr-FR" i="1" dirty="0">
                <a:latin typeface="Calibri" panose="020F0502020204030204" pitchFamily="34" charset="0"/>
              </a:rPr>
              <a:t>Qu’est-ce qu’une somme ? </a:t>
            </a:r>
          </a:p>
          <a:p>
            <a:pPr marL="0" indent="0"/>
            <a:r>
              <a:rPr lang="fr-FR" i="0" dirty="0">
                <a:latin typeface="Calibri" panose="020F0502020204030204" pitchFamily="34" charset="0"/>
              </a:rPr>
              <a:t>→ </a:t>
            </a:r>
            <a:r>
              <a:rPr lang="fr-FR" i="1" dirty="0">
                <a:latin typeface="Calibri" panose="020F0502020204030204" pitchFamily="34" charset="0"/>
              </a:rPr>
              <a:t>C’est le résultat d’une addition. </a:t>
            </a:r>
          </a:p>
          <a:p>
            <a:pPr marL="0" indent="0"/>
            <a:r>
              <a:rPr lang="fr-FR" i="1" dirty="0">
                <a:latin typeface="Calibri" panose="020F0502020204030204" pitchFamily="34" charset="0"/>
              </a:rPr>
              <a:t>Qu’est-ce qu’une différence ? </a:t>
            </a:r>
          </a:p>
          <a:p>
            <a:pPr marL="0" indent="0"/>
            <a:r>
              <a:rPr lang="fr-FR" i="0" dirty="0">
                <a:latin typeface="Calibri" panose="020F0502020204030204" pitchFamily="34" charset="0"/>
              </a:rPr>
              <a:t>→ </a:t>
            </a:r>
            <a:r>
              <a:rPr lang="fr-FR" i="1" dirty="0">
                <a:latin typeface="Calibri" panose="020F0502020204030204" pitchFamily="34" charset="0"/>
              </a:rPr>
              <a:t>C’est le résultat d’une soustraction. </a:t>
            </a:r>
          </a:p>
          <a:p>
            <a:pPr marL="0" indent="0"/>
            <a:r>
              <a:rPr lang="fr-FR" i="1" dirty="0">
                <a:latin typeface="Calibri" panose="020F0502020204030204" pitchFamily="34" charset="0"/>
              </a:rPr>
              <a:t>Lorsqu’on calcule une somme ou une différence, on peut utiliser plusieurs procédures : </a:t>
            </a:r>
          </a:p>
          <a:p>
            <a:pPr marL="216000" indent="-144000">
              <a:buFontTx/>
              <a:buChar char="-"/>
            </a:pPr>
            <a:r>
              <a:rPr lang="fr-FR" i="1" dirty="0">
                <a:latin typeface="Calibri" panose="020F0502020204030204" pitchFamily="34" charset="0"/>
              </a:rPr>
              <a:t>« la tête et les doigts » </a:t>
            </a:r>
            <a:r>
              <a:rPr lang="fr-FR" i="0" dirty="0">
                <a:latin typeface="Calibri" panose="020F0502020204030204" pitchFamily="34" charset="0"/>
              </a:rPr>
              <a:t>(pointer le pictogramme) </a:t>
            </a:r>
            <a:r>
              <a:rPr lang="fr-FR" i="1" dirty="0">
                <a:latin typeface="Calibri" panose="020F0502020204030204" pitchFamily="34" charset="0"/>
              </a:rPr>
              <a:t>: je mets un nombre dans ma tête, puis je continue à compter sur mes doigts ;</a:t>
            </a:r>
          </a:p>
          <a:p>
            <a:pPr marL="216000" indent="-144000">
              <a:buFontTx/>
              <a:buChar char="-"/>
            </a:pPr>
            <a:r>
              <a:rPr lang="fr-FR" i="1" dirty="0">
                <a:latin typeface="Calibri" panose="020F0502020204030204" pitchFamily="34" charset="0"/>
              </a:rPr>
              <a:t>« j’utilise un résultat que je connais par cœur » </a:t>
            </a:r>
            <a:r>
              <a:rPr lang="fr-FR" i="0" dirty="0">
                <a:latin typeface="Calibri" panose="020F0502020204030204" pitchFamily="34" charset="0"/>
              </a:rPr>
              <a:t>(pointer le pictogramme) </a:t>
            </a:r>
            <a:r>
              <a:rPr lang="fr-FR" i="1" dirty="0">
                <a:latin typeface="Calibri" panose="020F0502020204030204" pitchFamily="34" charset="0"/>
              </a:rPr>
              <a:t>qui m’aide à calculer la somme ou la différence de 2 termes plus complexes. Par exemple, si je sais par cœur que 4 + 3 = 7, alors je sais que 64 + 3 = 67 ;</a:t>
            </a:r>
          </a:p>
          <a:p>
            <a:pPr marL="216000" indent="-144000">
              <a:buFontTx/>
              <a:buChar char="-"/>
            </a:pPr>
            <a:r>
              <a:rPr lang="fr-FR" i="1" dirty="0">
                <a:latin typeface="Calibri" panose="020F0502020204030204" pitchFamily="34" charset="0"/>
              </a:rPr>
              <a:t>« je m’appuie sur la dizaine » </a:t>
            </a:r>
            <a:r>
              <a:rPr lang="fr-FR" i="0" dirty="0">
                <a:latin typeface="Calibri" panose="020F0502020204030204" pitchFamily="34" charset="0"/>
              </a:rPr>
              <a:t>(pointer le pictogramme) : </a:t>
            </a:r>
            <a:r>
              <a:rPr lang="fr-FR" i="1" dirty="0">
                <a:latin typeface="Calibri" panose="020F0502020204030204" pitchFamily="34" charset="0"/>
              </a:rPr>
              <a:t>c’est quand le nombre d’unités que j’ajoute ou que j’enlève me fait passer la dizaine supérieure ou inférieure. </a:t>
            </a:r>
          </a:p>
          <a:p>
            <a:pPr marL="0" indent="0">
              <a:buFontTx/>
              <a:buNone/>
            </a:pPr>
            <a:r>
              <a:rPr lang="fr-FR" i="1" dirty="0">
                <a:latin typeface="Calibri" panose="020F0502020204030204" pitchFamily="34" charset="0"/>
              </a:rPr>
              <a:t>On va s’entrainer à utiliser ces 3 procédures.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2791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Énoncer le calcul.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48.</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un temps de recherche individuelle sur ardoise, puis faire verbaliser leurs procédures par les élèves.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Plusieurs</a:t>
            </a:r>
            <a:r>
              <a:rPr lang="fr-FR" baseline="0" dirty="0">
                <a:latin typeface="Calibri" panose="020F0502020204030204" pitchFamily="34" charset="0"/>
              </a:rPr>
              <a:t> procédures efficaces peuvent être mises en œuvre.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Pour calculer 43 + 5 :</a:t>
            </a:r>
          </a:p>
          <a:p>
            <a:pPr marL="216000" indent="-144000">
              <a:buFontTx/>
              <a:buChar char="-"/>
            </a:pPr>
            <a:r>
              <a:rPr lang="fr-FR" i="1" baseline="0" dirty="0">
                <a:latin typeface="Calibri" panose="020F0502020204030204" pitchFamily="34" charset="0"/>
              </a:rPr>
              <a:t>je peux </a:t>
            </a:r>
            <a:r>
              <a:rPr lang="fr-FR" i="1" dirty="0">
                <a:latin typeface="Calibri" panose="020F0502020204030204" pitchFamily="34" charset="0"/>
              </a:rPr>
              <a:t>utiliser </a:t>
            </a:r>
            <a:r>
              <a:rPr lang="fr-FR" i="1" dirty="0">
                <a:latin typeface="Calibri" panose="020F0502020204030204" pitchFamily="34" charset="0"/>
                <a:cs typeface="Calibri"/>
              </a:rPr>
              <a:t>le surcomptage (on dit aussi la tête et les doigts)</a:t>
            </a:r>
            <a:r>
              <a:rPr lang="fr-FR" i="1" baseline="0" dirty="0">
                <a:latin typeface="Calibri" panose="020F0502020204030204" pitchFamily="34" charset="0"/>
              </a:rPr>
              <a:t> </a:t>
            </a:r>
            <a:r>
              <a:rPr lang="fr-FR" i="1" dirty="0">
                <a:latin typeface="Calibri" panose="020F0502020204030204" pitchFamily="34" charset="0"/>
                <a:cs typeface="Calibri"/>
              </a:rPr>
              <a:t>: je pars de 43 dans ma tête et je continue à compter en ajoutant 5 sur mes doigts. </a:t>
            </a:r>
            <a:r>
              <a:rPr lang="fr-FR" i="0" dirty="0">
                <a:latin typeface="Calibri" panose="020F0502020204030204" pitchFamily="34" charset="0"/>
                <a:cs typeface="Calibri"/>
              </a:rPr>
              <a:t>Demander à un élève de montrer la procédure. </a:t>
            </a:r>
            <a:r>
              <a:rPr lang="fr-FR" i="1" dirty="0">
                <a:latin typeface="Calibri" panose="020F0502020204030204" pitchFamily="34" charset="0"/>
                <a:cs typeface="Calibri"/>
              </a:rPr>
              <a:t>43 (</a:t>
            </a:r>
            <a:r>
              <a:rPr lang="fr-FR" i="0" dirty="0">
                <a:latin typeface="Calibri" panose="020F0502020204030204" pitchFamily="34" charset="0"/>
                <a:cs typeface="Calibri"/>
              </a:rPr>
              <a:t>dans la tête</a:t>
            </a:r>
            <a:r>
              <a:rPr lang="fr-FR" i="1" dirty="0">
                <a:latin typeface="Calibri" panose="020F0502020204030204" pitchFamily="34" charset="0"/>
                <a:cs typeface="Calibri"/>
              </a:rPr>
              <a:t>), 44 (</a:t>
            </a:r>
            <a:r>
              <a:rPr lang="fr-FR" i="0" dirty="0">
                <a:latin typeface="Calibri" panose="020F0502020204030204" pitchFamily="34" charset="0"/>
                <a:cs typeface="Calibri"/>
              </a:rPr>
              <a:t>lever le pouce</a:t>
            </a:r>
            <a:r>
              <a:rPr lang="fr-FR" i="1" dirty="0">
                <a:latin typeface="Calibri" panose="020F0502020204030204" pitchFamily="34" charset="0"/>
                <a:cs typeface="Calibri"/>
              </a:rPr>
              <a:t>), 45 (</a:t>
            </a:r>
            <a:r>
              <a:rPr lang="fr-FR" i="0" dirty="0">
                <a:latin typeface="Calibri" panose="020F0502020204030204" pitchFamily="34" charset="0"/>
                <a:cs typeface="Calibri"/>
              </a:rPr>
              <a:t>lever l’index</a:t>
            </a:r>
            <a:r>
              <a:rPr lang="fr-FR" i="1" dirty="0">
                <a:latin typeface="Calibri" panose="020F0502020204030204" pitchFamily="34" charset="0"/>
                <a:cs typeface="Calibri"/>
              </a:rPr>
              <a:t>), … 48. J’ai ajouté 5</a:t>
            </a:r>
            <a:r>
              <a:rPr lang="fr-FR" i="1" baseline="0" dirty="0">
                <a:latin typeface="Calibri" panose="020F0502020204030204" pitchFamily="34" charset="0"/>
              </a:rPr>
              <a:t> </a:t>
            </a:r>
            <a:r>
              <a:rPr lang="fr-FR" i="1" dirty="0">
                <a:latin typeface="Calibri" panose="020F0502020204030204" pitchFamily="34" charset="0"/>
                <a:cs typeface="Calibri"/>
              </a:rPr>
              <a:t>doigts et j’arrive au nombre 48.   </a:t>
            </a:r>
          </a:p>
          <a:p>
            <a:pPr marL="216000" indent="-144000">
              <a:buFontTx/>
              <a:buChar char="-"/>
            </a:pPr>
            <a:r>
              <a:rPr lang="fr-FR" i="1" baseline="0" dirty="0">
                <a:latin typeface="Calibri" panose="020F0502020204030204" pitchFamily="34" charset="0"/>
              </a:rPr>
              <a:t>je connais par cœur 3 + 5 = 8, donc 43 + 5 = 48. </a:t>
            </a:r>
            <a:r>
              <a:rPr lang="fr-FR" i="0" baseline="0" dirty="0">
                <a:latin typeface="Calibri" panose="020F0502020204030204" pitchFamily="34" charset="0"/>
              </a:rPr>
              <a:t>Préciser que connaitre les faits numériques permet de calculer plus rapidement.</a:t>
            </a:r>
          </a:p>
          <a:p>
            <a:pPr marL="0" indent="0">
              <a:buFontTx/>
              <a:buNone/>
            </a:pPr>
            <a:r>
              <a:rPr lang="fr-FR" i="0" baseline="0" dirty="0">
                <a:latin typeface="Calibri" panose="020F0502020204030204" pitchFamily="34" charset="0"/>
              </a:rPr>
              <a:t>Revenir sur le vocabulaire</a:t>
            </a:r>
            <a:r>
              <a:rPr lang="fr-FR" i="1" baseline="0"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dans ce calcul, 43 et 5 sont les termes de l’addition et 48 est leur somme. </a:t>
            </a:r>
            <a:endParaRPr lang="fr-FR" i="1" dirty="0">
              <a:latin typeface="Calibri" panose="020F0502020204030204" pitchFamily="34" charset="0"/>
            </a:endParaRPr>
          </a:p>
          <a:p>
            <a:endParaRPr lang="fr-FR" i="0" baseline="0"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3942222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 </a:t>
            </a:r>
            <a:r>
              <a:rPr lang="fr-FR" dirty="0">
                <a:latin typeface="Calibri" panose="020F0502020204030204" pitchFamily="34" charset="0"/>
              </a:rPr>
              <a:t>: 87.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pour les additions.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sais par cœur que 9 –</a:t>
            </a:r>
            <a:r>
              <a:rPr lang="fr-FR" b="0" i="1" strike="noStrike" dirty="0">
                <a:latin typeface="Calibri" panose="020F0502020204030204" pitchFamily="34" charset="0"/>
                <a:cs typeface="Calibri"/>
              </a:rPr>
              <a:t> </a:t>
            </a:r>
            <a:r>
              <a:rPr lang="fr-FR" i="1" dirty="0">
                <a:latin typeface="Calibri" panose="020F0502020204030204" pitchFamily="34" charset="0"/>
              </a:rPr>
              <a:t>2 =</a:t>
            </a:r>
            <a:r>
              <a:rPr lang="fr-FR" b="0" i="1" strike="noStrike" dirty="0">
                <a:latin typeface="Calibri" panose="020F0502020204030204" pitchFamily="34" charset="0"/>
                <a:cs typeface="Calibri"/>
              </a:rPr>
              <a:t> </a:t>
            </a:r>
            <a:r>
              <a:rPr lang="fr-FR" i="1" dirty="0">
                <a:latin typeface="Calibri" panose="020F0502020204030204" pitchFamily="34" charset="0"/>
              </a:rPr>
              <a:t>7, donc 89 –</a:t>
            </a:r>
            <a:r>
              <a:rPr lang="fr-FR" b="0" i="1" strike="noStrike" dirty="0">
                <a:latin typeface="Calibri" panose="020F0502020204030204" pitchFamily="34" charset="0"/>
                <a:cs typeface="Calibri"/>
              </a:rPr>
              <a:t> </a:t>
            </a:r>
            <a:r>
              <a:rPr lang="fr-FR" i="1" dirty="0">
                <a:latin typeface="Calibri" panose="020F0502020204030204" pitchFamily="34" charset="0"/>
              </a:rPr>
              <a:t>2 =</a:t>
            </a:r>
            <a:r>
              <a:rPr lang="fr-FR" b="0" i="1" strike="noStrike" dirty="0">
                <a:latin typeface="Calibri" panose="020F0502020204030204" pitchFamily="34" charset="0"/>
                <a:cs typeface="Calibri"/>
              </a:rPr>
              <a:t> </a:t>
            </a:r>
            <a:r>
              <a:rPr lang="fr-FR" i="1" dirty="0">
                <a:latin typeface="Calibri" panose="020F0502020204030204" pitchFamily="34" charset="0"/>
              </a:rPr>
              <a:t>87.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Expliquer que la procédure de la tête et des doigts est plus difficile à effectuer lorsqu’on calcule une différence, car compter en arrière est plus difficile.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Revenir sur le vocabulaire</a:t>
            </a:r>
            <a:r>
              <a:rPr lang="fr-FR" i="1" baseline="0"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dans ce calcul, 89 et 2 sont les termes de la soustraction et 87 est leur différence. </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4024067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74.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Pour commencer, faire verbaliser que calculer 8 + 66 revient à calculer 66 + 8, ce qui est moins couteux. On peut même verbaliser et faire verbaliser la propriété de manière générale : « </a:t>
            </a:r>
            <a:r>
              <a:rPr lang="fr-FR" i="1" dirty="0">
                <a:latin typeface="Calibri" panose="020F0502020204030204" pitchFamily="34" charset="0"/>
              </a:rPr>
              <a:t>Dans une addition, je peux changer la place des termes de chaque côté du signe plus, ça ne change pas la somme</a:t>
            </a:r>
            <a:r>
              <a:rPr lang="fr-FR" dirty="0">
                <a:latin typeface="Calibri" panose="020F0502020204030204" pitchFamily="34" charset="0"/>
              </a:rPr>
              <a:t>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Pour calculer 66 +</a:t>
            </a:r>
            <a:r>
              <a:rPr lang="fr-FR" dirty="0">
                <a:latin typeface="Calibri" panose="020F0502020204030204" pitchFamily="34" charset="0"/>
              </a:rPr>
              <a:t> </a:t>
            </a:r>
            <a:r>
              <a:rPr lang="fr-FR" i="1" baseline="0" dirty="0">
                <a:latin typeface="Calibri" panose="020F0502020204030204" pitchFamily="34" charset="0"/>
              </a:rPr>
              <a:t>8</a:t>
            </a:r>
            <a:r>
              <a:rPr lang="fr-FR" dirty="0">
                <a:latin typeface="Calibri" panose="020F0502020204030204" pitchFamily="34" charset="0"/>
              </a:rPr>
              <a:t> </a:t>
            </a:r>
            <a:r>
              <a:rPr lang="fr-FR" i="1" baseline="0" dirty="0">
                <a:latin typeface="Calibri" panose="020F0502020204030204" pitchFamily="34" charset="0"/>
              </a:rPr>
              <a:t>:</a:t>
            </a:r>
          </a:p>
          <a:p>
            <a:pPr marL="216000" indent="-144000">
              <a:buFontTx/>
              <a:buChar char="-"/>
            </a:pPr>
            <a:r>
              <a:rPr lang="fr-FR" i="1" dirty="0">
                <a:latin typeface="Calibri" panose="020F0502020204030204" pitchFamily="34" charset="0"/>
              </a:rPr>
              <a:t> </a:t>
            </a:r>
            <a:r>
              <a:rPr lang="fr-FR" i="1" baseline="0" dirty="0">
                <a:latin typeface="Calibri" panose="020F0502020204030204" pitchFamily="34" charset="0"/>
              </a:rPr>
              <a:t>je peux </a:t>
            </a:r>
            <a:r>
              <a:rPr lang="fr-FR" i="1" dirty="0">
                <a:latin typeface="Calibri" panose="020F0502020204030204" pitchFamily="34" charset="0"/>
              </a:rPr>
              <a:t>utiliser </a:t>
            </a:r>
            <a:r>
              <a:rPr lang="fr-FR" i="1" dirty="0">
                <a:latin typeface="Calibri" panose="020F0502020204030204" pitchFamily="34" charset="0"/>
                <a:cs typeface="Calibri"/>
              </a:rPr>
              <a:t>le surcomptage (on dit aussi la tête et les doigts)</a:t>
            </a:r>
            <a:r>
              <a:rPr lang="fr-FR" dirty="0">
                <a:latin typeface="Calibri" panose="020F0502020204030204" pitchFamily="34" charset="0"/>
              </a:rPr>
              <a:t> </a:t>
            </a:r>
            <a:r>
              <a:rPr lang="fr-FR" i="1" dirty="0">
                <a:latin typeface="Calibri" panose="020F0502020204030204" pitchFamily="34" charset="0"/>
                <a:cs typeface="Calibri"/>
              </a:rPr>
              <a:t>: je pars de 66 dans ma tête et continue à compter en ajoutant 8 sur mes doigts. </a:t>
            </a:r>
            <a:r>
              <a:rPr lang="fr-FR" i="0" dirty="0">
                <a:latin typeface="Calibri" panose="020F0502020204030204" pitchFamily="34" charset="0"/>
                <a:cs typeface="Calibri"/>
              </a:rPr>
              <a:t>Demander à un élève de montrer la procédure. </a:t>
            </a:r>
            <a:r>
              <a:rPr lang="fr-FR" i="1" dirty="0">
                <a:latin typeface="Calibri" panose="020F0502020204030204" pitchFamily="34" charset="0"/>
                <a:cs typeface="Calibri"/>
              </a:rPr>
              <a:t>66 (dans la tête), 67 (lever le pouce), 68 (lever l’index), … 74.  </a:t>
            </a:r>
          </a:p>
          <a:p>
            <a:pPr marL="216000" indent="-144000">
              <a:buFontTx/>
              <a:buChar char="-"/>
            </a:pPr>
            <a:r>
              <a:rPr lang="fr-FR" i="1" baseline="0" dirty="0">
                <a:latin typeface="Calibri" panose="020F0502020204030204" pitchFamily="34" charset="0"/>
              </a:rPr>
              <a:t>je m’appuie sur la dizaine supérieure</a:t>
            </a:r>
            <a:r>
              <a:rPr lang="fr-FR" dirty="0">
                <a:latin typeface="Calibri" panose="020F0502020204030204" pitchFamily="34" charset="0"/>
              </a:rPr>
              <a:t> </a:t>
            </a:r>
            <a:r>
              <a:rPr lang="fr-FR" i="1" baseline="0" dirty="0">
                <a:latin typeface="Calibri" panose="020F0502020204030204" pitchFamily="34" charset="0"/>
              </a:rPr>
              <a:t>: 66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70. J’ai ajouté 4, mais je dois ajouter 8 en tout. Je sais que 8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4. Donc, pour ajouter 8 en tout, je dois encore ajouter 4. 70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74, donc 66 +</a:t>
            </a:r>
            <a:r>
              <a:rPr lang="fr-FR" dirty="0">
                <a:latin typeface="Calibri" panose="020F0502020204030204" pitchFamily="34" charset="0"/>
              </a:rPr>
              <a:t> </a:t>
            </a:r>
            <a:r>
              <a:rPr lang="fr-FR" i="1" baseline="0" dirty="0">
                <a:latin typeface="Calibri" panose="020F0502020204030204" pitchFamily="34" charset="0"/>
              </a:rPr>
              <a:t>8 =</a:t>
            </a:r>
            <a:r>
              <a:rPr lang="fr-FR" dirty="0">
                <a:latin typeface="Calibri" panose="020F0502020204030204" pitchFamily="34" charset="0"/>
              </a:rPr>
              <a:t> </a:t>
            </a:r>
            <a:r>
              <a:rPr lang="fr-FR" i="1" baseline="0" dirty="0">
                <a:latin typeface="Calibri" panose="020F0502020204030204" pitchFamily="34" charset="0"/>
              </a:rPr>
              <a:t>74. </a:t>
            </a:r>
            <a:r>
              <a:rPr lang="fr-FR" i="0" baseline="0" dirty="0">
                <a:latin typeface="Calibri" panose="020F0502020204030204" pitchFamily="34" charset="0"/>
              </a:rPr>
              <a:t>Expliquer aux élèves que l’appui sur la dizaine supérieure est souvent une procédure efficace, car elle utilise les compléments à</a:t>
            </a:r>
            <a:r>
              <a:rPr lang="fr-FR" dirty="0">
                <a:latin typeface="Calibri" panose="020F0502020204030204" pitchFamily="34" charset="0"/>
              </a:rPr>
              <a:t> </a:t>
            </a:r>
            <a:r>
              <a:rPr lang="fr-FR" i="0" baseline="0" dirty="0">
                <a:latin typeface="Calibri" panose="020F0502020204030204" pitchFamily="34" charset="0"/>
              </a:rPr>
              <a:t>10 (que les élèves doivent connaitre par cœur) ainsi que la décomposition des petits nombres (que les élèves connaissent aussi).</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673045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85.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Dans cet item, la procédure efficace consiste à passer par la dizaine inférieure en s’appuyant sur les</a:t>
            </a:r>
            <a:r>
              <a:rPr lang="fr-FR" baseline="0" dirty="0">
                <a:latin typeface="Calibri" panose="020F0502020204030204" pitchFamily="34" charset="0"/>
              </a:rPr>
              <a:t> décompositions mémorisées de 9. </a:t>
            </a:r>
            <a:br>
              <a:rPr lang="fr-FR" baseline="0" dirty="0">
                <a:latin typeface="Calibri" panose="020F0502020204030204" pitchFamily="34" charset="0"/>
              </a:rPr>
            </a:br>
            <a:r>
              <a:rPr lang="fr-FR" i="1" baseline="0" dirty="0">
                <a:highlight>
                  <a:srgbClr val="FFFF00"/>
                </a:highlight>
                <a:latin typeface="Calibri" panose="020F0502020204030204" pitchFamily="34" charset="0"/>
              </a:rPr>
              <a:t>Je commence par enlever toutes les unités restantes</a:t>
            </a:r>
            <a:r>
              <a:rPr lang="fr-FR" dirty="0">
                <a:latin typeface="Calibri" panose="020F0502020204030204" pitchFamily="34" charset="0"/>
              </a:rPr>
              <a:t> </a:t>
            </a:r>
            <a:r>
              <a:rPr lang="fr-FR" i="1" baseline="0" dirty="0">
                <a:highlight>
                  <a:srgbClr val="FFFF00"/>
                </a:highlight>
                <a:latin typeface="Calibri" panose="020F0502020204030204" pitchFamily="34" charset="0"/>
              </a:rPr>
              <a:t>: 94 –</a:t>
            </a:r>
            <a:r>
              <a:rPr lang="fr-FR" dirty="0">
                <a:latin typeface="Calibri" panose="020F0502020204030204" pitchFamily="34" charset="0"/>
              </a:rPr>
              <a:t> </a:t>
            </a:r>
            <a:r>
              <a:rPr lang="fr-FR" i="1" baseline="0" dirty="0">
                <a:highlight>
                  <a:srgbClr val="FFFF00"/>
                </a:highlight>
                <a:latin typeface="Calibri" panose="020F0502020204030204" pitchFamily="34" charset="0"/>
              </a:rPr>
              <a:t>4 =</a:t>
            </a:r>
            <a:r>
              <a:rPr lang="fr-FR" dirty="0">
                <a:latin typeface="Calibri" panose="020F0502020204030204" pitchFamily="34" charset="0"/>
              </a:rPr>
              <a:t> </a:t>
            </a:r>
            <a:r>
              <a:rPr lang="fr-FR" i="1" baseline="0" dirty="0">
                <a:highlight>
                  <a:srgbClr val="FFFF00"/>
                </a:highlight>
                <a:latin typeface="Calibri" panose="020F0502020204030204" pitchFamily="34" charset="0"/>
              </a:rPr>
              <a:t>90.</a:t>
            </a:r>
            <a:r>
              <a:rPr lang="fr-FR" i="1" dirty="0">
                <a:highlight>
                  <a:srgbClr val="FFFF00"/>
                </a:highlight>
                <a:latin typeface="Calibri" panose="020F0502020204030204" pitchFamily="34" charset="0"/>
              </a:rPr>
              <a:t> </a:t>
            </a:r>
            <a:r>
              <a:rPr lang="fr-FR" i="1" baseline="0" dirty="0">
                <a:latin typeface="Calibri" panose="020F0502020204030204" pitchFamily="34" charset="0"/>
                <a:cs typeface="Calibri"/>
              </a:rPr>
              <a:t>J’ai enlevé 4, mais je dois enlever 9 en tout.</a:t>
            </a:r>
            <a:br>
              <a:rPr lang="fr-FR" i="1" baseline="0" dirty="0">
                <a:latin typeface="Calibri" panose="020F0502020204030204" pitchFamily="34" charset="0"/>
                <a:cs typeface="Calibri"/>
              </a:rPr>
            </a:br>
            <a:r>
              <a:rPr lang="fr-FR" i="1" baseline="0" dirty="0">
                <a:latin typeface="Calibri" panose="020F0502020204030204" pitchFamily="34" charset="0"/>
                <a:cs typeface="Calibri"/>
              </a:rPr>
              <a:t>Je sais que 9</a:t>
            </a:r>
            <a:r>
              <a:rPr lang="fr-FR" i="1" baseline="0" dirty="0">
                <a:latin typeface="Calibri" panose="020F0502020204030204" pitchFamily="34" charset="0"/>
              </a:rPr>
              <a:t>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5, donc, pour enlever 9 en tout, je dois encore enlever 5.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90 –</a:t>
            </a:r>
            <a:r>
              <a:rPr lang="fr-FR" dirty="0">
                <a:latin typeface="Calibri" panose="020F0502020204030204" pitchFamily="34" charset="0"/>
              </a:rPr>
              <a:t> </a:t>
            </a:r>
            <a:r>
              <a:rPr lang="fr-FR" i="1" baseline="0" dirty="0">
                <a:latin typeface="Calibri" panose="020F0502020204030204" pitchFamily="34" charset="0"/>
              </a:rPr>
              <a:t>5 =</a:t>
            </a:r>
            <a:r>
              <a:rPr lang="fr-FR" dirty="0">
                <a:latin typeface="Calibri" panose="020F0502020204030204" pitchFamily="34" charset="0"/>
              </a:rPr>
              <a:t> </a:t>
            </a:r>
            <a:r>
              <a:rPr lang="fr-FR" i="1" baseline="0" dirty="0">
                <a:latin typeface="Calibri" panose="020F0502020204030204" pitchFamily="34" charset="0"/>
              </a:rPr>
              <a:t>85. Donc 94 –</a:t>
            </a:r>
            <a:r>
              <a:rPr lang="fr-FR" dirty="0">
                <a:latin typeface="Calibri" panose="020F0502020204030204" pitchFamily="34" charset="0"/>
              </a:rPr>
              <a:t> </a:t>
            </a:r>
            <a:r>
              <a:rPr lang="fr-FR" i="1" baseline="0" dirty="0">
                <a:latin typeface="Calibri" panose="020F0502020204030204" pitchFamily="34" charset="0"/>
              </a:rPr>
              <a:t>9 =</a:t>
            </a:r>
            <a:r>
              <a:rPr lang="fr-FR" dirty="0">
                <a:latin typeface="Calibri" panose="020F0502020204030204" pitchFamily="34" charset="0"/>
              </a:rPr>
              <a:t> </a:t>
            </a:r>
            <a:r>
              <a:rPr lang="fr-FR" i="1" baseline="0" dirty="0">
                <a:latin typeface="Calibri" panose="020F0502020204030204" pitchFamily="34" charset="0"/>
              </a:rPr>
              <a:t>85.</a:t>
            </a:r>
            <a:endParaRPr lang="fr-FR" b="0"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Je peux utiliser une autre méthode encore. </a:t>
            </a:r>
            <a:r>
              <a:rPr lang="fr-FR" b="0" i="1" dirty="0">
                <a:latin typeface="Calibri" panose="020F0502020204030204" pitchFamily="34" charset="0"/>
              </a:rPr>
              <a:t>9, c’est 10</a:t>
            </a:r>
            <a:r>
              <a:rPr lang="fr-FR" i="1" baseline="0" dirty="0">
                <a:latin typeface="Calibri" panose="020F0502020204030204" pitchFamily="34" charset="0"/>
              </a:rPr>
              <a:t> </a:t>
            </a:r>
            <a:r>
              <a:rPr lang="fr-FR" b="0" i="1" dirty="0">
                <a:latin typeface="Calibri" panose="020F0502020204030204" pitchFamily="34" charset="0"/>
              </a:rPr>
              <a:t>–</a:t>
            </a:r>
            <a:r>
              <a:rPr lang="fr-FR" dirty="0">
                <a:latin typeface="Calibri" panose="020F0502020204030204" pitchFamily="34" charset="0"/>
              </a:rPr>
              <a:t> </a:t>
            </a:r>
            <a:r>
              <a:rPr lang="fr-FR" b="0" i="1" dirty="0">
                <a:latin typeface="Calibri" panose="020F0502020204030204" pitchFamily="34" charset="0"/>
              </a:rPr>
              <a:t>1. Pour soustraire 9, on peut d’abord enlever 10, puis ajouter 1 (car on a enlevé 1 de trop).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94 –</a:t>
            </a:r>
            <a:r>
              <a:rPr lang="fr-FR" dirty="0">
                <a:latin typeface="Calibri" panose="020F0502020204030204" pitchFamily="34" charset="0"/>
              </a:rPr>
              <a:t> </a:t>
            </a:r>
            <a:r>
              <a:rPr lang="fr-FR" b="0" i="1" dirty="0">
                <a:latin typeface="Calibri" panose="020F0502020204030204" pitchFamily="34" charset="0"/>
              </a:rPr>
              <a:t>10 =</a:t>
            </a:r>
            <a:r>
              <a:rPr lang="fr-FR" dirty="0">
                <a:latin typeface="Calibri" panose="020F0502020204030204" pitchFamily="34" charset="0"/>
              </a:rPr>
              <a:t> </a:t>
            </a:r>
            <a:r>
              <a:rPr lang="fr-FR" b="0" i="1" dirty="0">
                <a:latin typeface="Calibri" panose="020F0502020204030204" pitchFamily="34" charset="0"/>
              </a:rPr>
              <a:t>84 et j’ajoute 1. 84 +</a:t>
            </a:r>
            <a:r>
              <a:rPr lang="fr-FR" dirty="0">
                <a:latin typeface="Calibri" panose="020F0502020204030204" pitchFamily="34" charset="0"/>
              </a:rPr>
              <a:t> </a:t>
            </a:r>
            <a:r>
              <a:rPr lang="fr-FR" b="0" i="1" dirty="0">
                <a:latin typeface="Calibri" panose="020F0502020204030204" pitchFamily="34" charset="0"/>
              </a:rPr>
              <a:t>1 =</a:t>
            </a:r>
            <a:r>
              <a:rPr lang="fr-FR" dirty="0">
                <a:latin typeface="Calibri" panose="020F0502020204030204" pitchFamily="34" charset="0"/>
              </a:rPr>
              <a:t> </a:t>
            </a:r>
            <a:r>
              <a:rPr lang="fr-FR" b="0" i="1" dirty="0">
                <a:latin typeface="Calibri" panose="020F0502020204030204" pitchFamily="34" charset="0"/>
              </a:rPr>
              <a:t>85.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004697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va maintenant compléter des opérations à trous, c’est-à-dire qu’on ne cherche pas la somme ou la différence, mais un des termes du calcul. </a:t>
            </a:r>
            <a:r>
              <a:rPr lang="fr-FR" i="1" dirty="0">
                <a:effectLst/>
                <a:latin typeface="Calibri" panose="020F0502020204030204" pitchFamily="34" charset="0"/>
              </a:rPr>
              <a:t>Dans ces cas-là aussi, vous pouvez vous servir de la procédure de la tête et des doigts, utiliser des résultats que vous connaissez par cœur ou vous appuyer sur la dizaine supérieure si on franchit une dizaine.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757906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1" dirty="0">
                <a:latin typeface="Calibri" panose="020F0502020204030204" pitchFamily="34" charset="0"/>
              </a:rPr>
              <a:t>91 plus combien est égal à 94 ? </a:t>
            </a:r>
            <a:r>
              <a:rPr lang="fr-FR" b="0" i="0" dirty="0">
                <a:latin typeface="Calibri" panose="020F0502020204030204" pitchFamily="34" charset="0"/>
              </a:rPr>
              <a:t>Laisser </a:t>
            </a:r>
            <a:r>
              <a:rPr lang="fr-FR" dirty="0">
                <a:latin typeface="Calibri" panose="020F0502020204030204" pitchFamily="34" charset="0"/>
              </a:rPr>
              <a:t>un court temps de recherche.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dirty="0">
                <a:latin typeface="Calibri" panose="020F0502020204030204" pitchFamily="34" charset="0"/>
              </a:rPr>
              <a:t> : 3.</a:t>
            </a:r>
          </a:p>
          <a:p>
            <a:pPr marL="0" indent="0"/>
            <a:r>
              <a:rPr lang="fr-FR" b="0" i="0" dirty="0">
                <a:latin typeface="Calibri" panose="020F0502020204030204" pitchFamily="34" charset="0"/>
              </a:rPr>
              <a:t>Corriger en faisant expliciter leurs procédures par les élèves.</a:t>
            </a:r>
          </a:p>
          <a:p>
            <a:pPr marL="0" indent="0"/>
            <a:r>
              <a:rPr lang="fr-FR" dirty="0">
                <a:latin typeface="Calibri" panose="020F0502020204030204" pitchFamily="34" charset="0"/>
              </a:rPr>
              <a:t>Ici, il faut prioriser le recours aux </a:t>
            </a:r>
            <a:r>
              <a:rPr lang="fr-FR" baseline="0" dirty="0">
                <a:latin typeface="Calibri" panose="020F0502020204030204" pitchFamily="34" charset="0"/>
              </a:rPr>
              <a:t>faits numériques. </a:t>
            </a:r>
            <a:r>
              <a:rPr lang="fr-FR" i="1" baseline="0" dirty="0">
                <a:latin typeface="Calibri" panose="020F0502020204030204" pitchFamily="34" charset="0"/>
              </a:rPr>
              <a:t>Je sais par cœur que 1 +</a:t>
            </a:r>
            <a:r>
              <a:rPr lang="fr-FR" dirty="0">
                <a:latin typeface="Calibri" panose="020F0502020204030204" pitchFamily="34" charset="0"/>
              </a:rPr>
              <a:t> </a:t>
            </a:r>
            <a:r>
              <a:rPr lang="fr-FR" i="1" baseline="0" dirty="0">
                <a:latin typeface="Calibri" panose="020F0502020204030204" pitchFamily="34" charset="0"/>
              </a:rPr>
              <a:t>3 =</a:t>
            </a:r>
            <a:r>
              <a:rPr lang="fr-FR" dirty="0">
                <a:latin typeface="Calibri" panose="020F0502020204030204" pitchFamily="34" charset="0"/>
              </a:rPr>
              <a:t> </a:t>
            </a:r>
            <a:r>
              <a:rPr lang="fr-FR" i="1" baseline="0" dirty="0">
                <a:latin typeface="Calibri" panose="020F0502020204030204" pitchFamily="34" charset="0"/>
              </a:rPr>
              <a:t>4, donc 91 +</a:t>
            </a:r>
            <a:r>
              <a:rPr lang="fr-FR" dirty="0">
                <a:latin typeface="Calibri" panose="020F0502020204030204" pitchFamily="34" charset="0"/>
              </a:rPr>
              <a:t> </a:t>
            </a:r>
            <a:r>
              <a:rPr lang="fr-FR" i="1" baseline="0" dirty="0">
                <a:latin typeface="Calibri" panose="020F0502020204030204" pitchFamily="34" charset="0"/>
              </a:rPr>
              <a:t>3 =</a:t>
            </a:r>
            <a:r>
              <a:rPr lang="fr-FR" dirty="0">
                <a:latin typeface="Calibri" panose="020F0502020204030204" pitchFamily="34" charset="0"/>
              </a:rPr>
              <a:t> </a:t>
            </a:r>
            <a:r>
              <a:rPr lang="fr-FR" i="1" baseline="0" dirty="0">
                <a:latin typeface="Calibri" panose="020F0502020204030204" pitchFamily="34" charset="0"/>
              </a:rPr>
              <a:t>94.</a:t>
            </a:r>
            <a:endParaRPr lang="fr-FR" i="1" baseline="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915878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dirty="0">
                <a:latin typeface="Calibri" panose="020F0502020204030204" pitchFamily="34" charset="0"/>
              </a:rPr>
              <a:t> : 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84 moins combien est égal à 80 ? </a:t>
            </a:r>
            <a:r>
              <a:rPr lang="fr-FR" b="0" i="0" strike="noStrike" dirty="0">
                <a:latin typeface="Calibri" panose="020F0502020204030204" pitchFamily="34" charset="0"/>
              </a:rPr>
              <a:t>Même démarche que pour les autres opérations. </a:t>
            </a:r>
            <a:r>
              <a:rPr lang="fr-FR" b="0" i="1" strike="noStrike" dirty="0">
                <a:latin typeface="Calibri" panose="020F0502020204030204" pitchFamily="34" charset="0"/>
              </a:rPr>
              <a:t>Je sais par cœur que 4 – 4 = 0, donc 84 – 4 = 80.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strike="noStrike" dirty="0">
                <a:latin typeface="Calibri" panose="020F0502020204030204" pitchFamily="34" charset="0"/>
                <a:cs typeface="Calibri"/>
              </a:rPr>
              <a:t>On peut aussi simplement voir qu’on a enlevé toutes les unités restantes du nombre 84, il ne reste donc que les 8 dizaines, c’est-à-dire le nombre 80.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strike="noStrike" dirty="0">
                <a:latin typeface="Calibri" panose="020F0502020204030204" pitchFamily="34" charset="0"/>
                <a:cs typeface="Calibri"/>
              </a:rPr>
              <a:t>Proposer uniquement à l’oral d’autres exemples pour vérifier que les élèves ont compris. </a:t>
            </a:r>
            <a:r>
              <a:rPr lang="fr-FR" b="0" i="1" strike="noStrike" dirty="0">
                <a:latin typeface="Calibri" panose="020F0502020204030204" pitchFamily="34" charset="0"/>
                <a:cs typeface="Calibri"/>
              </a:rPr>
              <a:t>68 – combien ? = 60. 43 – combien ? = 40. 97 – combien ? = 90.</a:t>
            </a:r>
            <a:endParaRPr lang="fr-FR" i="1"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790637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05720EB-6038-C157-256E-D296AB803A4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logo, cercle, Graphique&#10;&#10;Le contenu généré par l’IA peut être incorrect.">
            <a:extLst>
              <a:ext uri="{FF2B5EF4-FFF2-40B4-BE49-F238E27FC236}">
                <a16:creationId xmlns:a16="http://schemas.microsoft.com/office/drawing/2014/main" id="{161FFD76-C1D7-CFD9-1C4F-CD68AE21F90B}"/>
              </a:ext>
            </a:extLst>
          </p:cNvPr>
          <p:cNvPicPr>
            <a:picLocks noChangeAspect="1"/>
          </p:cNvPicPr>
          <p:nvPr userDrawn="1"/>
        </p:nvPicPr>
        <p:blipFill>
          <a:blip r:embed="rId2"/>
          <a:stretch>
            <a:fillRect/>
          </a:stretch>
        </p:blipFill>
        <p:spPr>
          <a:xfrm>
            <a:off x="8083921" y="53568"/>
            <a:ext cx="1110509"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4. LES NOMBRES JUSQU’À 100</a:t>
            </a:r>
            <a:br>
              <a:rPr lang="fr-FR" dirty="0">
                <a:solidFill>
                  <a:schemeClr val="bg1"/>
                </a:solidFill>
              </a:rPr>
            </a:br>
            <a:r>
              <a:rPr lang="fr-FR" dirty="0">
                <a:solidFill>
                  <a:schemeClr val="bg1"/>
                </a:solidFill>
              </a:rPr>
              <a:t>Additionner et soustraire </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7C6336E2-EB6C-EBE5-5E29-6A3D5232051B}"/>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944C75B1-E7E1-86C9-1709-7DAE4D8E56E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2F8A8A58-74CF-6B84-C04F-ADEC3087B2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4717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CE5A66F-ED62-A6B2-0D13-BEEC6EF60D2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8B52401-9522-A136-2771-65E3A0FEE2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579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D6FA9-DD3D-242F-99FB-1AD1A410584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C816B979-E54A-ED7A-27E6-41843F07C98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7AC8321-8AA6-7DA6-32F0-83B76C364B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57245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1EBBF-8939-95E2-9092-4A89F7CC31F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9B706F7-E704-27BD-2572-CFFBF97DDBE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E769B42-3DAA-DB49-C4C6-D0C43F4E05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1863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65712090-A0BA-A0B1-E719-BE0F65E03A3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885F2D7-CFBE-F626-1038-F3D227831F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AD828D44-11F6-6447-6AD1-5AA58BB3965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053277F-929C-C115-53A0-9E83DF9C6D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025EB3A7-1BBC-FE7C-73C7-FE87694E3FA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048ACE8-930B-DA06-707D-29644BDCEE5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45FFA39-DC7A-FC70-AD9A-1CA9AE94A5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1542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7E0B6F4-6673-64ED-BA66-56D0038BC0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74DE5F2-1CFB-1A41-98D0-9423E329749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940B995-99B7-C9B7-DC65-0AD8A49873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93535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C0A3B9-A5AD-DF3C-7D10-53CD91414251}"/>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4506711F-C3C8-1251-F557-7FBC95BBAAF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219B260-BC4B-F638-97BC-769459E076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752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0E7130F0-672C-F706-9CAE-2FAAA87B68E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FE07A66-F868-5114-9FF8-4E62AFD77A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B1D36AF8-819C-16C5-21A4-DCCFFF6F8A8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18E8C31-3437-2404-3D97-F81705520A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18359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A51041F-9D96-B6A0-ED1C-9D068E10CE2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EA59C31-06DF-F1A5-7912-05D2656C77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35D1B79-22C4-246E-5E12-835D81A11DE7}"/>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F26D497C-3446-A12A-E8CE-CA91C7E409D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66F82B8-E69F-212B-7D71-F8FBE56326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93205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ABE7116-1DC8-29E9-3432-63157BB84239}"/>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0F347302-8B6B-D949-FAFD-867E6C6EE11D}"/>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8DE7FC10-B03C-39F5-C19D-66AF533198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605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970C926-B8BD-764C-0E2A-A44B4B7CFF27}"/>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7590A9F6-4957-5E05-DF54-3BAE40BC1EB0}"/>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7C2E8FDD-7F18-69E9-F120-7A76B82033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29233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3B49666-2185-394F-4BD3-1772A9B6DEDD}"/>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1ED9A406-407C-5612-2529-DFC984B29D33}"/>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5587A07A-8851-8558-C0C7-2AEC67BC2A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25044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89F908C-3C2D-5DA4-3380-D5F17FE1410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D9F8F93-95C5-A11D-8157-9D0E152004F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11736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9751FFD-1ECE-2645-A34E-DF7E45E6FF12}"/>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0B2ABA87-4B4C-E744-6B1F-71A1CEF4EB74}"/>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C894DB3E-A3B9-3201-9F93-BB0CF27096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76994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F5C2E0D-7DFC-9058-24E1-2407BB0E29E1}"/>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F4615D3-46D0-DA10-4515-4B6EE57B0C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3683492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purl.org/dc/terms/"/>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78af4adf-cb3e-4732-bb85-653e85149c57"/>
    <ds:schemaRef ds:uri="http://schemas.microsoft.com/office/infopath/2007/PartnerControls"/>
    <ds:schemaRef ds:uri="be993d5a-5390-4a32-bd90-2a12d82b1d47"/>
    <ds:schemaRef ds:uri="http://www.w3.org/XML/1998/namespace"/>
  </ds:schemaRefs>
</ds:datastoreItem>
</file>

<file path=customXml/itemProps3.xml><?xml version="1.0" encoding="utf-8"?>
<ds:datastoreItem xmlns:ds="http://schemas.openxmlformats.org/officeDocument/2006/customXml" ds:itemID="{D3385395-11BB-4C99-A54E-F7DE5E737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1558</Words>
  <Application>Microsoft Office PowerPoint</Application>
  <PresentationFormat>Affichage à l'écran (4:3)</PresentationFormat>
  <Paragraphs>76</Paragraphs>
  <Slides>20</Slides>
  <Notes>20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20</vt:i4>
      </vt:variant>
    </vt:vector>
  </HeadingPairs>
  <TitlesOfParts>
    <vt:vector size="29" baseType="lpstr">
      <vt:lpstr>Calibri Light</vt:lpstr>
      <vt:lpstr>Verdana</vt:lpstr>
      <vt:lpstr>Calibri</vt:lpstr>
      <vt:lpstr>Arial</vt:lpstr>
      <vt:lpstr>Thème Office</vt:lpstr>
      <vt:lpstr>1_Thème Office</vt:lpstr>
      <vt:lpstr>2_Thème Office</vt:lpstr>
      <vt:lpstr>3_Thème Office</vt:lpstr>
      <vt:lpstr>7_Thème Office</vt:lpstr>
      <vt:lpstr>4. LES NOMBRES JUSQU’À 100 Additionner et soustraire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