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  <p:sldMasterId id="2147483653" r:id="rId5"/>
    <p:sldMasterId id="2147483658" r:id="rId6"/>
    <p:sldMasterId id="2147483662" r:id="rId7"/>
    <p:sldMasterId id="2147483666" r:id="rId8"/>
  </p:sldMasterIdLst>
  <p:notesMasterIdLst>
    <p:notesMasterId r:id="rId40"/>
  </p:notesMasterIdLst>
  <p:sldIdLst>
    <p:sldId id="328" r:id="rId9"/>
    <p:sldId id="295" r:id="rId10"/>
    <p:sldId id="304" r:id="rId11"/>
    <p:sldId id="332" r:id="rId12"/>
    <p:sldId id="331" r:id="rId13"/>
    <p:sldId id="305" r:id="rId14"/>
    <p:sldId id="306" r:id="rId15"/>
    <p:sldId id="329" r:id="rId16"/>
    <p:sldId id="330" r:id="rId17"/>
    <p:sldId id="313" r:id="rId18"/>
    <p:sldId id="334" r:id="rId19"/>
    <p:sldId id="333" r:id="rId20"/>
    <p:sldId id="314" r:id="rId21"/>
    <p:sldId id="315" r:id="rId22"/>
    <p:sldId id="316" r:id="rId23"/>
    <p:sldId id="324" r:id="rId24"/>
    <p:sldId id="320" r:id="rId25"/>
    <p:sldId id="335" r:id="rId26"/>
    <p:sldId id="336" r:id="rId27"/>
    <p:sldId id="337" r:id="rId28"/>
    <p:sldId id="338" r:id="rId29"/>
    <p:sldId id="339" r:id="rId30"/>
    <p:sldId id="325" r:id="rId31"/>
    <p:sldId id="326" r:id="rId32"/>
    <p:sldId id="327" r:id="rId33"/>
    <p:sldId id="285" r:id="rId34"/>
    <p:sldId id="340" r:id="rId35"/>
    <p:sldId id="341" r:id="rId36"/>
    <p:sldId id="286" r:id="rId37"/>
    <p:sldId id="342" r:id="rId38"/>
    <p:sldId id="287" r:id="rId39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55" roundtripDataSignature="AMtx7miNbJHp9ho4ruAvxi+IG1ImtxoxrQ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F875900-4CD5-0B77-42CA-03FBCC6F856F}" name="Pauline Lion" initials="PL" userId="48ef9a2cfb904c2c" providerId="Windows Live"/>
  <p188:author id="{8035A710-E786-5AD4-6E6B-F2C4540F2679}" name="CHAUVELLIER ANNE" initials="CA" userId="S::ACHAUVELLIER@editions-hatier.fr::f6f57ace-c9cf-44ce-941b-3615434e65b1" providerId="AD"/>
  <p188:author id="{5F8BA321-80A1-CEA0-CCDE-AB6954515002}" name="TAILLADE JUSTINE" initials="TJ" userId="S::JTAILLADE@editions-hatier.fr::7689be7a-6074-46a5-a6a4-f2fd3e4f6393" providerId="AD"/>
  <p188:author id="{BCEC0C35-085C-D9B9-E378-2995294E600F}" name="Sylvie Advenier" initials="SA" userId="516bcc22ff4f1580" providerId="Windows Live"/>
  <p188:author id="{99329D8D-736E-127F-056B-D92D91D3CEEB}" name="Harmonie Rossi Tessier" initials="HRT" userId="ce3dc0babca3d520" providerId="Windows Live"/>
  <p188:author id="{CB410498-00AA-A716-1E6C-E42B11846246}" name="jennifer riviere" initials="jr" userId="77148290420568c5" providerId="Windows Live"/>
  <p188:author id="{2EACF4B5-B5D6-1F77-434B-4ACC816D40DA}" name="Caroline HACHE" initials="CH" userId="Caroline HACHE" providerId="None"/>
  <p188:author id="{4CF84EDD-95CE-3E5E-4B94-06DB52278683}" name="Christophe Dracos" initials="CD" userId="S::cri.dracos_outlook.fr#ext#@hachette.onmicrosoft.com::9a339485-cc17-450e-b56d-f2edc49cae5a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ristophe DRACOS" initials="" lastIdx="5" clrIdx="0"/>
  <p:cmAuthor id="1" name="jennifer r" initials="" lastIdx="10" clrIdx="1"/>
  <p:cmAuthor id="2" name="Catherine MALLARD" initials="" lastIdx="7" clrIdx="2"/>
  <p:cmAuthor id="3" name="Pauline Negrel-Lion" initials="" lastIdx="10" clrIdx="3"/>
  <p:cmAuthor id="4" name="HACHE Caroline" initials="" lastIdx="3" clrIdx="4"/>
  <p:cmAuthor id="5" name="Harmonie Tessier" initials="" lastIdx="3" clrIdx="5"/>
  <p:cmAuthor id="6" name="Utilisateur de Microsoft Office" initials="Office" lastIdx="1" clrIdx="6"/>
  <p:cmAuthor id="7" name="Utilisateur de Microsoft Office" initials="Office [2]" lastIdx="1" clrIdx="7"/>
  <p:cmAuthor id="8" name="Utilisateur de Microsoft Office" initials="Office [2] [2]" lastIdx="1" clrIdx="8"/>
  <p:cmAuthor id="9" name="Utilisateur de Microsoft Office" initials="Office [3]" lastIdx="1" clrIdx="9"/>
  <p:cmAuthor id="10" name="Christophe" initials="cd" lastIdx="1" clrIdx="10"/>
  <p:cmAuthor id="11" name="TAILLADE JUSTINE" initials="JT" lastIdx="22" clrIdx="11">
    <p:extLst>
      <p:ext uri="{19B8F6BF-5375-455C-9EA6-DF929625EA0E}">
        <p15:presenceInfo xmlns:p15="http://schemas.microsoft.com/office/powerpoint/2012/main" userId="S::JTAILLADE@editions-hatier.fr::7689be7a-6074-46a5-a6a4-f2fd3e4f6393" providerId="AD"/>
      </p:ext>
    </p:extLst>
  </p:cmAuthor>
  <p:cmAuthor id="12" name="Christophe Dracos" initials="CD" lastIdx="22" clrIdx="12">
    <p:extLst>
      <p:ext uri="{19B8F6BF-5375-455C-9EA6-DF929625EA0E}">
        <p15:presenceInfo xmlns:p15="http://schemas.microsoft.com/office/powerpoint/2012/main" userId="S::cri.dracos_outlook.fr#ext#@hachette.onmicrosoft.com::9a339485-cc17-450e-b56d-f2edc49cae5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1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18" autoAdjust="0"/>
    <p:restoredTop sz="90719" autoAdjust="0"/>
  </p:normalViewPr>
  <p:slideViewPr>
    <p:cSldViewPr snapToGrid="0">
      <p:cViewPr varScale="1">
        <p:scale>
          <a:sx n="100" d="100"/>
          <a:sy n="100" d="100"/>
        </p:scale>
        <p:origin x="205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slide" Target="slides/slide31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55" Type="http://customschemas.google.com/relationships/presentationmetadata" Target="metadata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59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62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notesMaster" Target="notesMasters/notesMaster1.xml"/><Relationship Id="rId58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57" Type="http://schemas.openxmlformats.org/officeDocument/2006/relationships/presProps" Target="presProps.xml"/><Relationship Id="rId61" Type="http://schemas.microsoft.com/office/2016/11/relationships/changesInfo" Target="changesInfos/changesInfo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6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56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ILLADE JUSTINE" userId="7689be7a-6074-46a5-a6a4-f2fd3e4f6393" providerId="ADAL" clId="{1728BCF4-50B5-4376-95BD-200E450A45C6}"/>
    <pc:docChg chg="modSld">
      <pc:chgData name="TAILLADE JUSTINE" userId="7689be7a-6074-46a5-a6a4-f2fd3e4f6393" providerId="ADAL" clId="{1728BCF4-50B5-4376-95BD-200E450A45C6}" dt="2025-08-12T13:52:58.418" v="1" actId="20577"/>
      <pc:docMkLst>
        <pc:docMk/>
      </pc:docMkLst>
      <pc:sldChg chg="modNotesTx">
        <pc:chgData name="TAILLADE JUSTINE" userId="7689be7a-6074-46a5-a6a4-f2fd3e4f6393" providerId="ADAL" clId="{1728BCF4-50B5-4376-95BD-200E450A45C6}" dt="2025-08-12T13:52:58.418" v="1" actId="20577"/>
        <pc:sldMkLst>
          <pc:docMk/>
          <pc:sldMk cId="0" sldId="28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dirty="0"/>
              <a:t>Aujourd’hui, nous allons travailler les décompositions des nombres jusqu’à 10, c’est-à-dire les sommes qui sont inférieures ou égales à 10. Il</a:t>
            </a:r>
            <a:r>
              <a:rPr lang="fr-FR" i="1" baseline="0" dirty="0"/>
              <a:t> </a:t>
            </a:r>
            <a:r>
              <a:rPr lang="fr-FR" i="1" dirty="0"/>
              <a:t>faut les connaitre par cœur. Vous aurez bientôt une évaluation pour voir si vous les connaissez. </a:t>
            </a:r>
          </a:p>
        </p:txBody>
      </p:sp>
      <p:sp>
        <p:nvSpPr>
          <p:cNvPr id="108" name="Google Shape;10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945496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Maintenant, nous allons nous servir des décompositions inférieures</a:t>
            </a:r>
            <a:r>
              <a:rPr lang="fr-FR" i="1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à 10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C’est-à-dire que nous allons travailler sur les maisons du 6, du 7, du 8, etc. Ce sont de petits calculs (addition à trous ou soustractions) que vous devez connaitre par cœur.</a:t>
            </a:r>
            <a:endParaRPr lang="fr-FR" i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lang="fr-F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785888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D7F7E8-9461-4935-D10B-2B91C06D1A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9B9C64AD-8527-A4EF-13B4-82308BFFD55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C8AF1B99-5754-787E-BED9-4FE3A8E5B0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strike="noStrik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9, c'est « 5 + combien » ? </a:t>
            </a:r>
            <a:r>
              <a:rPr lang="fr-FR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Complétez l’opération.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Laisser un court instant, puis interroger un élève. </a:t>
            </a:r>
            <a:r>
              <a:rPr lang="fr-FR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 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9 = 5 + 4.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Écrire 4 sur les pointillés.</a:t>
            </a:r>
            <a:endParaRPr lang="fr-FR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A32DA3A-0FF6-2658-E12C-F210C8AFCB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11594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9D288-E599-B7F6-DEBE-B258F4FE88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D6B89BC5-BED9-B74B-8893-BAF32534EBC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66ACAADC-6EAC-9C98-EC03-B276AD9AE8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strike="noStrik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8, c'est «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1" strike="noStrik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1" strike="noStrik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1" strike="noStrik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1" strike="noStrik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» ? </a:t>
            </a:r>
            <a:r>
              <a:rPr lang="fr-FR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Complétez l’opération.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Laisser un court instant, puis interroger un élève. </a:t>
            </a:r>
            <a:r>
              <a:rPr lang="fr-FR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 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8 = 2 + 6.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Écrire 2 sur les pointillés.</a:t>
            </a:r>
            <a:endParaRPr lang="fr-FR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F721BE5-77B9-330F-BE92-BEBE397B958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49362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strike="noStrik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7, c'est «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combien </a:t>
            </a:r>
            <a:r>
              <a:rPr lang="fr-FR" i="1" strike="noStrik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1" strike="noStrik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1" strike="noStrik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» ? </a:t>
            </a:r>
            <a:r>
              <a:rPr lang="fr-FR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Complétez l’opération.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Laisser un court instant, puis interroger un élève. </a:t>
            </a:r>
            <a:r>
              <a:rPr lang="fr-FR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 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 = 5 + 2.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Écrire 5 sur les pointillés.</a:t>
            </a:r>
            <a:endParaRPr lang="fr-FR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19699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Maintenant, nous allons chercher la soustraction qui correspond cette décomposition. Si je retire 2 au nombre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7, que reste-t-il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pPr marL="0"/>
            <a:r>
              <a:rPr lang="fr-FR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 Il reste 5. 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Écrire 5 sur les pointillés.</a:t>
            </a:r>
          </a:p>
          <a:p>
            <a:pPr marL="0"/>
            <a:r>
              <a:rPr lang="fr-FR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Ici, c’est</a:t>
            </a:r>
            <a:r>
              <a:rPr lang="fr-FR" i="1" baseline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pareil qu’avec 10, q</a:t>
            </a:r>
            <a:r>
              <a:rPr lang="fr-FR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uand on fait une soustraction, on calcule l’écart entre deux nombres. On a calculé la différence entre 7 et 2. </a:t>
            </a:r>
            <a:b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Donc si on connait par cœur 5 + 2 = 7, alors on connait aussi par cœur 7 – 2 = 5 et 7 – 5 = 2.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70464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rtl="0">
              <a:spcBef>
                <a:spcPts val="0"/>
              </a:spcBef>
              <a:spcAft>
                <a:spcPts val="0"/>
              </a:spcAft>
            </a:pPr>
            <a:r>
              <a:rPr lang="fr-FR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Même démarche.</a:t>
            </a:r>
          </a:p>
          <a:p>
            <a:pPr marL="0" rtl="0">
              <a:spcBef>
                <a:spcPts val="0"/>
              </a:spcBef>
              <a:spcAft>
                <a:spcPts val="0"/>
              </a:spcAft>
            </a:pPr>
            <a:r>
              <a:rPr lang="fr-FR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Réponse attendue</a:t>
            </a:r>
            <a:r>
              <a:rPr lang="fr-FR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: 3.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12489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rtl="0">
              <a:spcBef>
                <a:spcPts val="0"/>
              </a:spcBef>
              <a:spcAft>
                <a:spcPts val="0"/>
              </a:spcAft>
            </a:pPr>
            <a:endParaRPr lang="fr-FR" sz="12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91507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dirty="0">
                <a:latin typeface="Calibri" panose="020F0502020204030204" pitchFamily="34" charset="0"/>
              </a:rPr>
              <a:t>Même démarche.</a:t>
            </a:r>
          </a:p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Réponse attendue</a:t>
            </a:r>
            <a:r>
              <a:rPr lang="fr-FR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: 4.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7892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0414D9-B210-8EA8-83AE-73251BB7D4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DED131A9-A16D-6CC1-9965-ED7D872FD12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025118B5-CFAC-73B8-0C79-F10C0D70E4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dirty="0">
                <a:latin typeface="Calibri" panose="020F0502020204030204" pitchFamily="34" charset="0"/>
              </a:rPr>
              <a:t>Même démarche.</a:t>
            </a:r>
          </a:p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dirty="0">
                <a:latin typeface="Calibri" panose="020F0502020204030204" pitchFamily="34" charset="0"/>
              </a:rPr>
              <a:t>Rappeler aux élèves le lien entre addition et soustraction : </a:t>
            </a:r>
            <a:r>
              <a:rPr lang="fr-FR" i="1" dirty="0">
                <a:latin typeface="Calibri" panose="020F0502020204030204" pitchFamily="34" charset="0"/>
              </a:rPr>
              <a:t>on peut transformer une addition à trou en soustraction (et inversement) ; le résultat est le même.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5F2F6FE-99F0-9B2E-6C45-48F16B5052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59170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/>
            <a:r>
              <a:rPr lang="fr-FR" i="1" dirty="0">
                <a:latin typeface="Calibri" panose="020F0502020204030204" pitchFamily="34" charset="0"/>
              </a:rPr>
              <a:t>Maintenant, vous allez calculer une différence, c’est-à-dire le résultat d’une soustraction. Vous devez être très rapides, car vous connaissez par cœur l’addition qui lui correspond.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19</a:t>
            </a:fld>
            <a:endParaRPr lang="fr-F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081448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/>
            <a:r>
              <a:rPr lang="fr-FR" b="0" i="1" kern="1200" baseline="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Voici la maison du 10. C’est une maison dans laquelle on met toutes les additions qui font 10. Il faut toutes les connaitre par cœur. </a:t>
            </a:r>
          </a:p>
          <a:p>
            <a:pPr marL="0"/>
            <a:r>
              <a:rPr lang="fr-FR" b="0" i="1" dirty="0">
                <a:latin typeface="Calibri" panose="020F0502020204030204" pitchFamily="34" charset="0"/>
              </a:rPr>
              <a:t>On commence sur la première ligne par l’addition avec le 0. On écrit 0 +</a:t>
            </a:r>
            <a:r>
              <a:rPr lang="fr-FR" i="1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10.</a:t>
            </a:r>
            <a:r>
              <a:rPr lang="fr-FR" i="1" baseline="0" dirty="0">
                <a:latin typeface="Calibri" panose="020F0502020204030204" pitchFamily="34" charset="0"/>
              </a:rPr>
              <a:t> 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Dans une addition, on peut changer l’ordre des nombres de chaque côté du signe «  + », donc on écrit aussi </a:t>
            </a:r>
            <a:r>
              <a:rPr lang="fr-FR" b="0" i="1" dirty="0">
                <a:latin typeface="Calibri" panose="020F0502020204030204" pitchFamily="34" charset="0"/>
              </a:rPr>
              <a:t>10 +</a:t>
            </a:r>
            <a:r>
              <a:rPr lang="fr-FR" i="1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b="0" i="1" dirty="0">
                <a:latin typeface="Calibri" panose="020F0502020204030204" pitchFamily="34" charset="0"/>
              </a:rPr>
              <a:t>0 à droite.</a:t>
            </a:r>
          </a:p>
          <a:p>
            <a:pPr marL="0"/>
            <a:r>
              <a:rPr lang="fr-FR" b="0" i="0" dirty="0">
                <a:latin typeface="Calibri" panose="020F0502020204030204" pitchFamily="34" charset="0"/>
              </a:rPr>
              <a:t>Compléter la 1</a:t>
            </a:r>
            <a:r>
              <a:rPr lang="fr-FR" b="0" i="0" baseline="30000" dirty="0">
                <a:latin typeface="Calibri" panose="020F0502020204030204" pitchFamily="34" charset="0"/>
              </a:rPr>
              <a:t>re</a:t>
            </a:r>
            <a:r>
              <a:rPr lang="fr-FR" i="1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b="0" i="0" dirty="0">
                <a:latin typeface="Calibri" panose="020F0502020204030204" pitchFamily="34" charset="0"/>
              </a:rPr>
              <a:t>ligne de la maison au tableau.</a:t>
            </a:r>
          </a:p>
          <a:p>
            <a:pPr marL="0"/>
            <a:r>
              <a:rPr lang="fr-FR" b="0" i="1" dirty="0">
                <a:latin typeface="Calibri" panose="020F0502020204030204" pitchFamily="34" charset="0"/>
              </a:rPr>
              <a:t>Puis, on cherche l’addition qui commence par le 1. Quelle est </a:t>
            </a:r>
            <a:r>
              <a:rPr lang="fr-FR" i="1" dirty="0">
                <a:latin typeface="Calibri" panose="020F0502020204030204" pitchFamily="34" charset="0"/>
              </a:rPr>
              <a:t>cette addition</a:t>
            </a:r>
            <a:r>
              <a:rPr lang="fr-FR" i="1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b="0" i="1" dirty="0">
                <a:latin typeface="Calibri" panose="020F0502020204030204" pitchFamily="34" charset="0"/>
              </a:rPr>
              <a:t>? → 1 + 9. Vous allez maintenant écrire l’autre addition en changeant la place des nombres de chaque côté du signe 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«  + »</a:t>
            </a:r>
            <a:r>
              <a:rPr lang="fr-FR" b="0" i="1" dirty="0">
                <a:latin typeface="Calibri" panose="020F0502020204030204" pitchFamily="34" charset="0"/>
              </a:rPr>
              <a:t>. Continuez pour remplir toute la maison. </a:t>
            </a:r>
          </a:p>
          <a:p>
            <a:pPr marL="0"/>
            <a:r>
              <a:rPr lang="fr-FR" b="0" i="0" dirty="0">
                <a:latin typeface="Calibri" panose="020F0502020204030204" pitchFamily="34" charset="0"/>
                <a:cs typeface="Calibri"/>
              </a:rPr>
              <a:t>Laisser quelques minutes, puis corriger en interrogeant les élèves.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lang="fr-F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202428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/>
            <a:r>
              <a:rPr lang="fr-FR" dirty="0">
                <a:latin typeface="Calibri" panose="020F0502020204030204" pitchFamily="34" charset="0"/>
              </a:rPr>
              <a:t>Les élèves écrivent le résultat sur leur ardoise et la lèvent. Valider ou invalider d’un discret signe de tête. </a:t>
            </a:r>
            <a:r>
              <a:rPr lang="fr-FR" i="0" dirty="0">
                <a:latin typeface="Calibri" panose="020F0502020204030204" pitchFamily="34" charset="0"/>
                <a:cs typeface="Calibri" panose="020F0502020204030204" pitchFamily="34" charset="0"/>
              </a:rPr>
              <a:t>Laisser un court instant, puis interroger un élève qui donne l’addition correspondante : </a:t>
            </a:r>
            <a:r>
              <a:rPr lang="fr-FR" i="1" dirty="0">
                <a:latin typeface="Calibri" panose="020F0502020204030204" pitchFamily="34" charset="0"/>
                <a:cs typeface="Calibri" panose="020F0502020204030204" pitchFamily="34" charset="0"/>
              </a:rPr>
              <a:t>je sais que 8 + 2 = 10, donc 10 – 2 = 8. </a:t>
            </a:r>
            <a:endParaRPr lang="fr-FR" i="1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</a:t>
            </a:fld>
            <a:endParaRPr lang="fr-F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6206881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/>
            <a:r>
              <a:rPr lang="fr-FR" dirty="0">
                <a:latin typeface="Calibri" panose="020F0502020204030204" pitchFamily="34" charset="0"/>
              </a:rPr>
              <a:t>Même démarche.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Réponse attendue</a:t>
            </a:r>
            <a:r>
              <a:rPr lang="fr-FR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: 3.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21</a:t>
            </a:fld>
            <a:endParaRPr lang="fr-F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29184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Réponse attendue</a:t>
            </a:r>
            <a:r>
              <a:rPr lang="fr-FR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: 2.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22</a:t>
            </a:fld>
            <a:endParaRPr lang="fr-F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9268071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/>
            <a:endParaRPr lang="fr-FR" dirty="0"/>
          </a:p>
        </p:txBody>
      </p:sp>
      <p:sp>
        <p:nvSpPr>
          <p:cNvPr id="370" name="Google Shape;370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6222701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70" name="Google Shape;370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1953505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/>
            <a:endParaRPr lang="fr-FR" dirty="0"/>
          </a:p>
        </p:txBody>
      </p:sp>
      <p:sp>
        <p:nvSpPr>
          <p:cNvPr id="370" name="Google Shape;370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9388095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/>
            <a:endParaRPr lang="fr-FR" dirty="0"/>
          </a:p>
        </p:txBody>
      </p:sp>
      <p:sp>
        <p:nvSpPr>
          <p:cNvPr id="370" name="Google Shape;370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>
          <a:extLst>
            <a:ext uri="{FF2B5EF4-FFF2-40B4-BE49-F238E27FC236}">
              <a16:creationId xmlns:a16="http://schemas.microsoft.com/office/drawing/2014/main" id="{25E1BB79-CED8-5AEE-7EC7-5270777776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>
            <a:extLst>
              <a:ext uri="{FF2B5EF4-FFF2-40B4-BE49-F238E27FC236}">
                <a16:creationId xmlns:a16="http://schemas.microsoft.com/office/drawing/2014/main" id="{DA863372-9BDE-ED8C-7A9B-0DC883EA86F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/>
            <a:endParaRPr lang="fr-FR" dirty="0"/>
          </a:p>
        </p:txBody>
      </p:sp>
      <p:sp>
        <p:nvSpPr>
          <p:cNvPr id="370" name="Google Shape;370;p30:notes">
            <a:extLst>
              <a:ext uri="{FF2B5EF4-FFF2-40B4-BE49-F238E27FC236}">
                <a16:creationId xmlns:a16="http://schemas.microsoft.com/office/drawing/2014/main" id="{FE750E63-4C4D-EA45-FB61-165BE32659B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3195632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>
          <a:extLst>
            <a:ext uri="{FF2B5EF4-FFF2-40B4-BE49-F238E27FC236}">
              <a16:creationId xmlns:a16="http://schemas.microsoft.com/office/drawing/2014/main" id="{E82F7C71-DC80-3B73-0383-9B87B9C5A4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>
            <a:extLst>
              <a:ext uri="{FF2B5EF4-FFF2-40B4-BE49-F238E27FC236}">
                <a16:creationId xmlns:a16="http://schemas.microsoft.com/office/drawing/2014/main" id="{3B1278A5-7A48-EED3-6F67-C3C0C11961A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/>
            <a:endParaRPr lang="fr-FR" dirty="0"/>
          </a:p>
        </p:txBody>
      </p:sp>
      <p:sp>
        <p:nvSpPr>
          <p:cNvPr id="370" name="Google Shape;370;p30:notes">
            <a:extLst>
              <a:ext uri="{FF2B5EF4-FFF2-40B4-BE49-F238E27FC236}">
                <a16:creationId xmlns:a16="http://schemas.microsoft.com/office/drawing/2014/main" id="{F9B5A722-F058-1D1A-339F-5D9A437EDD4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3730745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6" name="Google Shape;376;p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77" name="Google Shape;377;p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29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7" name="Google Shape;327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sz="1200" i="1" strike="noStrike" dirty="0"/>
              <a:t>Nous allons maintenant nous servir des décompositions que nous venons de voir pour compléter des additions à trous ou calculer le résultat d’une soustraction.</a:t>
            </a:r>
            <a:endParaRPr lang="fr-FR" sz="1200" strike="noStrike" dirty="0"/>
          </a:p>
        </p:txBody>
      </p:sp>
      <p:sp>
        <p:nvSpPr>
          <p:cNvPr id="328" name="Google Shape;328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1511112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30</a:t>
            </a:fld>
            <a:endParaRPr lang="fr-F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0696049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82" name="Google Shape;382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">
          <a:extLst>
            <a:ext uri="{FF2B5EF4-FFF2-40B4-BE49-F238E27FC236}">
              <a16:creationId xmlns:a16="http://schemas.microsoft.com/office/drawing/2014/main" id="{CF946699-773C-3FE5-BCF9-0AA95AA03A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12:notes">
            <a:extLst>
              <a:ext uri="{FF2B5EF4-FFF2-40B4-BE49-F238E27FC236}">
                <a16:creationId xmlns:a16="http://schemas.microsoft.com/office/drawing/2014/main" id="{695616E9-A5EC-4130-3EB8-A1EEAEBD3B9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7" name="Google Shape;327;p12:notes">
            <a:extLst>
              <a:ext uri="{FF2B5EF4-FFF2-40B4-BE49-F238E27FC236}">
                <a16:creationId xmlns:a16="http://schemas.microsoft.com/office/drawing/2014/main" id="{F1AAF211-1698-B134-5C33-6A0E4E1292E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sz="1200" i="1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10, c'est « 9 + combien ? » </a:t>
            </a:r>
            <a:r>
              <a:rPr lang="fr-FR" sz="1200" i="0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(pointer chaque nombre ou</a:t>
            </a:r>
            <a:r>
              <a:rPr lang="fr-FR" sz="1200" i="0" strike="noStrike" baseline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les pointillés </a:t>
            </a:r>
            <a:r>
              <a:rPr lang="fr-FR" sz="1200" i="0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au tableau). </a:t>
            </a:r>
            <a:r>
              <a:rPr lang="fr-FR" sz="1200" i="1" dirty="0">
                <a:latin typeface="Calibri" panose="020F0502020204030204" pitchFamily="34" charset="0"/>
                <a:cs typeface="Calibri" panose="020F0502020204030204" pitchFamily="34" charset="0"/>
              </a:rPr>
              <a:t>Complétez l’opération. </a:t>
            </a:r>
          </a:p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dirty="0"/>
              <a:t>Les élèves écrivent l’égalité complète sur leur ardoise et la lèvent. Valider ou invalider d’un discret signe de tête. </a:t>
            </a:r>
          </a:p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sz="1200" i="0" dirty="0">
                <a:latin typeface="Calibri" panose="020F0502020204030204" pitchFamily="34" charset="0"/>
                <a:cs typeface="Calibri" panose="020F0502020204030204" pitchFamily="34" charset="0"/>
              </a:rPr>
              <a:t>Laisser un court instant, puis interroger un élève.</a:t>
            </a:r>
            <a:r>
              <a:rPr lang="fr-FR" sz="1200" i="0" dirty="0">
                <a:effectLst/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→</a:t>
            </a:r>
            <a:r>
              <a:rPr lang="fr-FR" sz="1200" i="1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sz="1200" i="1" dirty="0">
                <a:effectLst/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10</a:t>
            </a:r>
            <a:r>
              <a:rPr lang="fr-FR" sz="1200" i="1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sz="1200" i="1" dirty="0">
                <a:effectLst/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=</a:t>
            </a:r>
            <a:r>
              <a:rPr lang="fr-FR" sz="1200" i="1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sz="1200" i="1" dirty="0">
                <a:effectLst/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9</a:t>
            </a:r>
            <a:r>
              <a:rPr lang="fr-FR" sz="1200" i="1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sz="1200" i="1" dirty="0">
                <a:effectLst/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+</a:t>
            </a:r>
            <a:r>
              <a:rPr lang="fr-FR" sz="1200" i="1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sz="1200" i="1" dirty="0">
                <a:effectLst/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1. </a:t>
            </a:r>
            <a:r>
              <a:rPr lang="fr-FR" sz="1200" i="0" dirty="0">
                <a:effectLst/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Écrire 1 sur les pointillés.</a:t>
            </a:r>
            <a:endParaRPr lang="fr-FR" sz="120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8" name="Google Shape;328;p12:notes">
            <a:extLst>
              <a:ext uri="{FF2B5EF4-FFF2-40B4-BE49-F238E27FC236}">
                <a16:creationId xmlns:a16="http://schemas.microsoft.com/office/drawing/2014/main" id="{C658492A-FE27-B289-523D-50647F45068C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251034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">
          <a:extLst>
            <a:ext uri="{FF2B5EF4-FFF2-40B4-BE49-F238E27FC236}">
              <a16:creationId xmlns:a16="http://schemas.microsoft.com/office/drawing/2014/main" id="{E2858319-4D14-95BD-866D-3773FBC2BA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12:notes">
            <a:extLst>
              <a:ext uri="{FF2B5EF4-FFF2-40B4-BE49-F238E27FC236}">
                <a16:creationId xmlns:a16="http://schemas.microsoft.com/office/drawing/2014/main" id="{788D93B5-7C80-332C-DED9-CF50AF83F21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7" name="Google Shape;327;p12:notes">
            <a:extLst>
              <a:ext uri="{FF2B5EF4-FFF2-40B4-BE49-F238E27FC236}">
                <a16:creationId xmlns:a16="http://schemas.microsoft.com/office/drawing/2014/main" id="{356CF93F-FC64-21A3-9771-6B4641D73E1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sz="1200" i="1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10, c'est « combien + 6</a:t>
            </a:r>
            <a:r>
              <a:rPr lang="fr-FR" sz="1200" i="1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sz="1200" i="1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» </a:t>
            </a:r>
            <a:r>
              <a:rPr lang="fr-FR" sz="1200" i="0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(pointer chaque nombre ou</a:t>
            </a:r>
            <a:r>
              <a:rPr lang="fr-FR" sz="1200" i="0" strike="noStrike" baseline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les pointillés </a:t>
            </a:r>
            <a:r>
              <a:rPr lang="fr-FR" sz="1200" i="0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au tableau)</a:t>
            </a:r>
            <a:r>
              <a:rPr lang="fr-FR" sz="1200" i="1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?</a:t>
            </a:r>
            <a:r>
              <a:rPr lang="fr-FR" sz="1200" i="0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200" i="1" dirty="0">
                <a:latin typeface="Calibri" panose="020F0502020204030204" pitchFamily="34" charset="0"/>
                <a:cs typeface="Calibri" panose="020F0502020204030204" pitchFamily="34" charset="0"/>
              </a:rPr>
              <a:t>Complétez l’opération. </a:t>
            </a:r>
          </a:p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sz="1200" i="0" dirty="0">
                <a:latin typeface="Calibri" panose="020F0502020204030204" pitchFamily="34" charset="0"/>
                <a:cs typeface="Calibri" panose="020F0502020204030204" pitchFamily="34" charset="0"/>
              </a:rPr>
              <a:t>Laisser un court instant, puis interroger un élève.</a:t>
            </a:r>
            <a:r>
              <a:rPr lang="fr-FR" sz="1200" i="0" dirty="0">
                <a:effectLst/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→</a:t>
            </a:r>
            <a:r>
              <a:rPr lang="fr-FR" sz="1200" i="1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sz="1200" i="1" dirty="0">
                <a:effectLst/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10</a:t>
            </a:r>
            <a:r>
              <a:rPr lang="fr-FR" sz="1200" i="1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sz="1200" i="1" dirty="0">
                <a:effectLst/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=</a:t>
            </a:r>
            <a:r>
              <a:rPr lang="fr-FR" sz="1200" i="1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sz="1200" i="1" dirty="0">
                <a:effectLst/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4</a:t>
            </a:r>
            <a:r>
              <a:rPr lang="fr-FR" sz="1200" i="1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sz="1200" i="1" dirty="0">
                <a:effectLst/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+</a:t>
            </a:r>
            <a:r>
              <a:rPr lang="fr-FR" sz="1200" i="1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sz="1200" i="1" dirty="0">
                <a:effectLst/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6. </a:t>
            </a:r>
            <a:r>
              <a:rPr lang="fr-FR" sz="1200" i="0" dirty="0">
                <a:effectLst/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Écrire 4 sur les pointillés.</a:t>
            </a:r>
            <a:endParaRPr lang="fr-FR" sz="120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8" name="Google Shape;328;p12:notes">
            <a:extLst>
              <a:ext uri="{FF2B5EF4-FFF2-40B4-BE49-F238E27FC236}">
                <a16:creationId xmlns:a16="http://schemas.microsoft.com/office/drawing/2014/main" id="{A61CEFA5-90B2-72FA-15DB-A7C19825E9AD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57500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7" name="Google Shape;327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sz="1200" i="1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10, c'est « combien + 3 » </a:t>
            </a:r>
            <a:r>
              <a:rPr lang="fr-FR" sz="1200" i="0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(pointer chaque nombre ou</a:t>
            </a:r>
            <a:r>
              <a:rPr lang="fr-FR" sz="1200" i="0" strike="noStrike" baseline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pointillés </a:t>
            </a:r>
            <a:r>
              <a:rPr lang="fr-FR" sz="1200" i="0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au tableau)</a:t>
            </a:r>
            <a:r>
              <a:rPr lang="fr-FR" sz="1200" i="1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?</a:t>
            </a:r>
            <a:r>
              <a:rPr lang="fr-FR" sz="1200" i="0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200" i="1" dirty="0">
                <a:latin typeface="Calibri" panose="020F0502020204030204" pitchFamily="34" charset="0"/>
                <a:cs typeface="Calibri" panose="020F0502020204030204" pitchFamily="34" charset="0"/>
              </a:rPr>
              <a:t>Complétez l’opération. </a:t>
            </a:r>
          </a:p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sz="1200" i="0" dirty="0">
                <a:latin typeface="Calibri" panose="020F0502020204030204" pitchFamily="34" charset="0"/>
                <a:cs typeface="Calibri" panose="020F0502020204030204" pitchFamily="34" charset="0"/>
              </a:rPr>
              <a:t>Laisser un court instant, puis interroger un élève.</a:t>
            </a:r>
            <a:r>
              <a:rPr lang="fr-FR" sz="1200" i="0" dirty="0">
                <a:effectLst/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→</a:t>
            </a:r>
            <a:r>
              <a:rPr lang="fr-FR" sz="1200" i="1" dirty="0">
                <a:effectLst/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 10 = 7 + 3. </a:t>
            </a:r>
            <a:r>
              <a:rPr lang="fr-FR" sz="1200" i="0" dirty="0">
                <a:effectLst/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Écrire 7 sur les pointillés.</a:t>
            </a:r>
            <a:endParaRPr lang="fr-FR" sz="120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8" name="Google Shape;328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597390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7" name="Google Shape;327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u="none" strike="noStrike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Maintenant, nous allons trouver la soustraction qui correspond à cette addition. Si je retire 3 au nombre</a:t>
            </a:r>
            <a:r>
              <a:rPr lang="fr-FR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sz="1200" b="0" i="1" u="none" strike="noStrike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10, que reste-t-il</a:t>
            </a:r>
            <a:r>
              <a:rPr lang="fr-FR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 </a:t>
            </a:r>
            <a:r>
              <a:rPr lang="fr-FR" sz="1200" b="0" i="1" u="none" strike="noStrike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?</a:t>
            </a:r>
            <a:endParaRPr lang="fr-FR" sz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fr-FR" sz="1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fr-FR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 </a:t>
            </a:r>
            <a:r>
              <a:rPr lang="fr-FR" sz="1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7.</a:t>
            </a:r>
            <a:endParaRPr lang="fr-FR" sz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fr-FR" sz="1200" i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Écrire 7 sur les pointillés.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fr-FR" sz="1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Quand on fait une soustraction, on calcule l’écart entre deux nombres. En mathématiques, on dit qu’on calcule une «</a:t>
            </a:r>
            <a:r>
              <a:rPr lang="fr-FR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 </a:t>
            </a:r>
            <a:r>
              <a:rPr lang="fr-FR" sz="1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différence</a:t>
            </a:r>
            <a:r>
              <a:rPr lang="fr-FR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 </a:t>
            </a:r>
            <a:r>
              <a:rPr lang="fr-FR" sz="1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».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tabLst/>
              <a:defRPr/>
            </a:pPr>
            <a:r>
              <a:rPr lang="fr-FR" sz="1200" b="0" i="1" u="none" strike="noStrike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Si on connait par cœur une somme égale à 10, on peut retrouver rapidement la différence correspondante.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tabLst/>
              <a:defRPr/>
            </a:pPr>
            <a:r>
              <a:rPr lang="fr-FR" sz="1200" b="0" i="1" u="none" strike="noStrike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Vous allez vous entrainer avec d’autres exemples.</a:t>
            </a:r>
            <a:endParaRPr lang="fr-FR" sz="1800" b="0" i="1" u="none" strike="noStrike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328" name="Google Shape;328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793260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">
          <a:extLst>
            <a:ext uri="{FF2B5EF4-FFF2-40B4-BE49-F238E27FC236}">
              <a16:creationId xmlns:a16="http://schemas.microsoft.com/office/drawing/2014/main" id="{925D79DB-EB3B-E3B0-EA11-603F505D33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12:notes">
            <a:extLst>
              <a:ext uri="{FF2B5EF4-FFF2-40B4-BE49-F238E27FC236}">
                <a16:creationId xmlns:a16="http://schemas.microsoft.com/office/drawing/2014/main" id="{C6C9BA99-26AA-2816-9681-44603132423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7" name="Google Shape;327;p12:notes">
            <a:extLst>
              <a:ext uri="{FF2B5EF4-FFF2-40B4-BE49-F238E27FC236}">
                <a16:creationId xmlns:a16="http://schemas.microsoft.com/office/drawing/2014/main" id="{AD612BB8-90AA-928E-FFA5-9783CC93BD5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sz="1200" i="0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Même démarche. </a:t>
            </a:r>
          </a:p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sz="1200" b="1" i="0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Réponse</a:t>
            </a:r>
            <a:r>
              <a:rPr lang="fr-FR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attendue</a:t>
            </a:r>
            <a:r>
              <a:rPr lang="fr-FR" sz="1200" i="0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: 2.</a:t>
            </a:r>
            <a:endParaRPr lang="fr-FR" sz="120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8" name="Google Shape;328;p12:notes">
            <a:extLst>
              <a:ext uri="{FF2B5EF4-FFF2-40B4-BE49-F238E27FC236}">
                <a16:creationId xmlns:a16="http://schemas.microsoft.com/office/drawing/2014/main" id="{17E5F9F3-80B6-1EF1-ED5C-C7CD74E5F3B5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495208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">
          <a:extLst>
            <a:ext uri="{FF2B5EF4-FFF2-40B4-BE49-F238E27FC236}">
              <a16:creationId xmlns:a16="http://schemas.microsoft.com/office/drawing/2014/main" id="{3C1E57D7-EEFF-812A-2C2D-4504F655F4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12:notes">
            <a:extLst>
              <a:ext uri="{FF2B5EF4-FFF2-40B4-BE49-F238E27FC236}">
                <a16:creationId xmlns:a16="http://schemas.microsoft.com/office/drawing/2014/main" id="{738D9ADD-CD66-D4F1-2A1B-A0182A9E550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7" name="Google Shape;327;p12:notes">
            <a:extLst>
              <a:ext uri="{FF2B5EF4-FFF2-40B4-BE49-F238E27FC236}">
                <a16:creationId xmlns:a16="http://schemas.microsoft.com/office/drawing/2014/main" id="{3251F2C2-716B-A9B0-DD31-524AC2FDE4E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sz="1200" b="1" i="0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Réponse</a:t>
            </a:r>
            <a:r>
              <a:rPr lang="fr-FR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attendue</a:t>
            </a:r>
            <a:r>
              <a:rPr lang="fr-FR" sz="1200" i="0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: 2.</a:t>
            </a:r>
            <a:endParaRPr lang="fr-FR" sz="120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8" name="Google Shape;328;p12:notes">
            <a:extLst>
              <a:ext uri="{FF2B5EF4-FFF2-40B4-BE49-F238E27FC236}">
                <a16:creationId xmlns:a16="http://schemas.microsoft.com/office/drawing/2014/main" id="{06D23792-FF90-B8B3-9522-0C1C9497E3EB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89920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>
  <p:cSld name="Diapositive de titr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graphisme, capture d’écran, jeune enfant&#10;&#10;Le contenu généré par l’IA peut être incorrect.">
            <a:extLst>
              <a:ext uri="{FF2B5EF4-FFF2-40B4-BE49-F238E27FC236}">
                <a16:creationId xmlns:a16="http://schemas.microsoft.com/office/drawing/2014/main" id="{E3574ACE-7907-FA6B-3B16-5E203545017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Google Shape;17;p34"/>
          <p:cNvSpPr txBox="1"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39491"/>
              </a:buClr>
              <a:buSzPts val="2700"/>
              <a:buFont typeface="Verdana"/>
              <a:buNone/>
              <a:defRPr sz="2700" b="1">
                <a:solidFill>
                  <a:schemeClr val="bg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3. Les tables d’addition jusqu’à 10</a:t>
            </a:r>
            <a:endParaRPr dirty="0"/>
          </a:p>
        </p:txBody>
      </p:sp>
      <p:sp>
        <p:nvSpPr>
          <p:cNvPr id="18" name="Google Shape;18;p34"/>
          <p:cNvSpPr txBox="1"/>
          <p:nvPr/>
        </p:nvSpPr>
        <p:spPr>
          <a:xfrm>
            <a:off x="4342511" y="6163768"/>
            <a:ext cx="4421378" cy="49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 b="0" i="0" u="none" strike="noStrike" cap="none" dirty="0">
                <a:solidFill>
                  <a:schemeClr val="bg1"/>
                </a:solidFill>
                <a:latin typeface="Verdana"/>
                <a:ea typeface="Verdana"/>
                <a:cs typeface="Verdana"/>
                <a:sym typeface="Verdana"/>
              </a:rPr>
              <a:t>Réservé à la </a:t>
            </a:r>
            <a:r>
              <a:rPr lang="fr-FR" sz="2000" b="0" i="0" u="none" strike="noStrike" cap="none" dirty="0" err="1">
                <a:solidFill>
                  <a:schemeClr val="bg1"/>
                </a:solidFill>
                <a:latin typeface="Verdana"/>
                <a:ea typeface="Verdana"/>
                <a:cs typeface="Verdana"/>
                <a:sym typeface="Verdana"/>
              </a:rPr>
              <a:t>vidéoprojection</a:t>
            </a:r>
            <a:endParaRPr sz="2000" b="0" i="0" u="none" strike="noStrike" cap="none" dirty="0">
              <a:solidFill>
                <a:schemeClr val="bg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OBJEC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5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35"/>
          <p:cNvSpPr txBox="1">
            <a:spLocks noGrp="1"/>
          </p:cNvSpPr>
          <p:nvPr>
            <p:ph type="title"/>
          </p:nvPr>
        </p:nvSpPr>
        <p:spPr>
          <a:xfrm>
            <a:off x="0" y="-1"/>
            <a:ext cx="6029608" cy="476673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5"/>
          <p:cNvSpPr txBox="1">
            <a:spLocks noGrp="1"/>
          </p:cNvSpPr>
          <p:nvPr>
            <p:ph type="body" idx="1"/>
          </p:nvPr>
        </p:nvSpPr>
        <p:spPr>
          <a:xfrm>
            <a:off x="628650" y="967784"/>
            <a:ext cx="7886700" cy="5367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4000"/>
              <a:buNone/>
              <a:defRPr sz="4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23" name="Google Shape;23;p3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" name="Google Shape;24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 preserve="1">
  <p:cSld name="1_Titre et contenu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5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35"/>
          <p:cNvSpPr txBox="1">
            <a:spLocks noGrp="1"/>
          </p:cNvSpPr>
          <p:nvPr>
            <p:ph type="title"/>
          </p:nvPr>
        </p:nvSpPr>
        <p:spPr>
          <a:xfrm>
            <a:off x="0" y="-1"/>
            <a:ext cx="6029608" cy="476673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5"/>
          <p:cNvSpPr txBox="1">
            <a:spLocks noGrp="1"/>
          </p:cNvSpPr>
          <p:nvPr>
            <p:ph type="body" idx="1" hasCustomPrompt="1"/>
          </p:nvPr>
        </p:nvSpPr>
        <p:spPr>
          <a:xfrm>
            <a:off x="628650" y="967784"/>
            <a:ext cx="7886700" cy="5367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4000"/>
              <a:buNone/>
              <a:defRPr sz="4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r>
              <a:rPr lang="fr-FR" dirty="0"/>
              <a:t>Calcule.</a:t>
            </a:r>
            <a:endParaRPr dirty="0"/>
          </a:p>
        </p:txBody>
      </p:sp>
      <p:sp>
        <p:nvSpPr>
          <p:cNvPr id="23" name="Google Shape;23;p3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" name="Google Shape;24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55BA86F-BE0D-CB8E-B504-102F1957DF7F}"/>
              </a:ext>
            </a:extLst>
          </p:cNvPr>
          <p:cNvPicPr preferRelativeResize="0">
            <a:picLocks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67840" y="1734532"/>
            <a:ext cx="2131447" cy="1660601"/>
          </a:xfrm>
          <a:prstGeom prst="rect">
            <a:avLst/>
          </a:prstGeom>
          <a:ln>
            <a:noFill/>
          </a:ln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CC5EA09C-7D38-4036-984C-0DAC19512DA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4788" y="4580462"/>
            <a:ext cx="1897549" cy="9799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3"/>
          <p:cNvSpPr/>
          <p:nvPr/>
        </p:nvSpPr>
        <p:spPr>
          <a:xfrm>
            <a:off x="5715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43"/>
          <p:cNvSpPr txBox="1">
            <a:spLocks noGrp="1"/>
          </p:cNvSpPr>
          <p:nvPr>
            <p:ph type="title"/>
          </p:nvPr>
        </p:nvSpPr>
        <p:spPr>
          <a:xfrm>
            <a:off x="-1" y="0"/>
            <a:ext cx="6391747" cy="476672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4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43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4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" name="Google Shape;36;p4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OBJEC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38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 w="127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EC527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p38"/>
          <p:cNvSpPr txBox="1">
            <a:spLocks noGrp="1"/>
          </p:cNvSpPr>
          <p:nvPr>
            <p:ph type="title" hasCustomPrompt="1"/>
          </p:nvPr>
        </p:nvSpPr>
        <p:spPr>
          <a:xfrm>
            <a:off x="72467" y="0"/>
            <a:ext cx="6310225" cy="476673"/>
          </a:xfrm>
          <a:prstGeom prst="rect">
            <a:avLst/>
          </a:prstGeom>
          <a:solidFill>
            <a:srgbClr val="EC527E"/>
          </a:solidFill>
          <a:ln w="9525" cap="flat" cmpd="sng">
            <a:solidFill>
              <a:srgbClr val="EC52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Entrainement</a:t>
            </a:r>
            <a:endParaRPr dirty="0"/>
          </a:p>
        </p:txBody>
      </p:sp>
      <p:sp>
        <p:nvSpPr>
          <p:cNvPr id="46" name="Google Shape;46;p38"/>
          <p:cNvSpPr txBox="1">
            <a:spLocks noGrp="1"/>
          </p:cNvSpPr>
          <p:nvPr>
            <p:ph type="body" idx="1"/>
          </p:nvPr>
        </p:nvSpPr>
        <p:spPr>
          <a:xfrm>
            <a:off x="628650" y="967784"/>
            <a:ext cx="7886700" cy="5367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4000"/>
              <a:buNone/>
              <a:defRPr sz="4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47" name="Google Shape;47;p38"/>
          <p:cNvSpPr/>
          <p:nvPr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8" name="Google Shape;48;p3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4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p46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 w="127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Google Shape;63;p46"/>
          <p:cNvSpPr txBox="1">
            <a:spLocks noGrp="1"/>
          </p:cNvSpPr>
          <p:nvPr>
            <p:ph type="title"/>
          </p:nvPr>
        </p:nvSpPr>
        <p:spPr>
          <a:xfrm>
            <a:off x="57149" y="0"/>
            <a:ext cx="6162581" cy="476672"/>
          </a:xfrm>
          <a:prstGeom prst="rect">
            <a:avLst/>
          </a:prstGeom>
          <a:noFill/>
          <a:ln w="9525" cap="flat" cmpd="sng">
            <a:solidFill>
              <a:srgbClr val="EC52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64" name="Google Shape;64;p4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4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FFD33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Google Shape;73;p40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 w="12700" cap="flat" cmpd="sng">
            <a:solidFill>
              <a:srgbClr val="FFD33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p40"/>
          <p:cNvSpPr txBox="1"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prstGeom prst="rect">
            <a:avLst/>
          </a:prstGeom>
          <a:noFill/>
          <a:ln w="9525" cap="flat" cmpd="sng">
            <a:solidFill>
              <a:srgbClr val="FFD33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Exercice des champions</a:t>
            </a:r>
            <a:endParaRPr dirty="0"/>
          </a:p>
        </p:txBody>
      </p:sp>
      <p:pic>
        <p:nvPicPr>
          <p:cNvPr id="4" name="Image 3" descr="Une image contenant symbole, cercle, logo, Graphique&#10;&#10;Le contenu généré par l’IA peut être incorrect.">
            <a:extLst>
              <a:ext uri="{FF2B5EF4-FFF2-40B4-BE49-F238E27FC236}">
                <a16:creationId xmlns:a16="http://schemas.microsoft.com/office/drawing/2014/main" id="{579056A7-05E6-E575-81AE-E095186E7B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73293" y="34504"/>
            <a:ext cx="1110509" cy="1260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61C4D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42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 w="12700" cap="flat" cmpd="sng">
            <a:solidFill>
              <a:srgbClr val="61C4D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42"/>
          <p:cNvSpPr txBox="1"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prstGeom prst="rect">
            <a:avLst/>
          </a:prstGeom>
          <a:noFill/>
          <a:ln w="9525" cap="flat" cmpd="sng">
            <a:solidFill>
              <a:srgbClr val="61C4D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Devoirs</a:t>
            </a:r>
            <a:endParaRPr/>
          </a:p>
        </p:txBody>
      </p:sp>
      <p:pic>
        <p:nvPicPr>
          <p:cNvPr id="96" name="Google Shape;96;p4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6192570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5930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8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3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3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33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33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33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8" r:id="rId3"/>
    <p:sldLayoutId id="2147483652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7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9" name="Google Shape;39;p37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Google Shape;40;p37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Google Shape;41;p37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Google Shape;42;p37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  <p:sldLayoutId id="2147483657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39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7" name="Google Shape;67;p39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39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Google Shape;69;p39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39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41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8" name="Google Shape;88;p41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Google Shape;89;p41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0" name="Google Shape;90;p41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1" name="Google Shape;91;p41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12/08/2025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8353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"/>
          <p:cNvSpPr txBox="1"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39491"/>
              </a:buClr>
              <a:buSzPct val="100000"/>
              <a:buFont typeface="Verdana"/>
              <a:buNone/>
            </a:pPr>
            <a:r>
              <a:rPr lang="fr-FR" dirty="0">
                <a:solidFill>
                  <a:schemeClr val="bg1"/>
                </a:solidFill>
              </a:rPr>
              <a:t>3. </a:t>
            </a:r>
            <a:r>
              <a:rPr lang="fr-FR" dirty="0"/>
              <a:t>Les décompositions </a:t>
            </a:r>
            <a:r>
              <a:rPr lang="fr-FR" dirty="0">
                <a:solidFill>
                  <a:schemeClr val="bg1"/>
                </a:solidFill>
              </a:rPr>
              <a:t>jusqu’à 10</a:t>
            </a:r>
            <a:endParaRPr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6915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2E99290C-8792-13E9-4F5B-BE6FE462E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CD09FE5-EBB1-9423-372F-5F12E13E993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6589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977AA4-B130-1AC7-ACE9-52C37B690E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694417C3-5E6F-C550-6E4A-F9D9BCB85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5404D35-5280-B441-60B8-7E734E86AE9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9345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57E58D-AFB9-8BB8-A4D3-473B464889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3E61F68-A45C-0A75-DB95-7DC9E93CEC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035D3BD-7651-5496-7159-528414339F6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3896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BF8E7A03-2DB0-516B-9AE0-C87A6A290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835BAE5-0BDD-CCBA-6D09-9D361D8D27D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5986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507114A5-23C5-A2CC-3107-9B34B6910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55871F3-D7BB-F756-6BC5-F5848A22C9E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2734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2FFAA6B7-5927-5E66-3C8E-36BD388D8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A9518E7-AA62-2D53-DD49-D799FF89829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7640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3F9BF87B-4BFC-CEFC-D3BE-59AA890F5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8D88C7A-CB47-B76D-FCCF-F9A62F4DD21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472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C904E828-C134-9A4A-5857-81B3B839A4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35E7E3F-B25B-5E51-0CB3-F44F1DFE334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721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0E0120-8BE6-8F15-2078-826E858316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2479BD01-815F-6953-1D93-D36F323D14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29C8024-E5FA-F878-CE1D-AC9C183A94B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158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509A916-C109-BA7B-6196-0E48B6E9C1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62CF549A-674F-65B7-8C22-0DFACF95B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04DC5871-7C1B-D9D3-F880-D8F9695BDE9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316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5B5DD82-0D6C-7EF2-D853-4110016477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7CC3536C-E3E5-87E5-651A-1282334D9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519E3033-12C4-3E9A-EF95-42E60692953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0503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7AB41A-AF02-CB38-A907-E8DD5F954D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5763CF5A-1354-F7CF-53DE-352EC16C69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DA22AED1-6C4C-C949-9A2F-D496E937B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1BB1462-6550-8070-B187-50EC7028C4F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2915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233B64-F04E-913A-8385-582A605428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FA8E104F-F329-1278-6FF9-55BBA5285B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01D8E4B0-DFBC-0BE3-4842-A485A12305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4ECE23D3-FFB8-1C3D-7130-6316A2BD31C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7572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CD1962-BA4E-CDE4-D327-2D75B8381F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C5F24F73-6B52-6F0A-6978-6B6C99C3D9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CB422F92-AC35-0733-7DF2-ABC05D7B5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B0331C0-6299-C631-2901-4399ED030B7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0276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1B0AE798-B36C-8846-5EBD-567E2D0D76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03DF931-329D-68BA-9B1D-07F0B484EE3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015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647D401C-01E7-3331-0060-406DDA6EBE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E56E838-04C7-4BF4-636E-A2E2DADC32B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7198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5EB8B971-A5E7-699D-217D-FE69FC923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BF06B4A-A8BF-A097-DD7C-B431D2E50FE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8569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D30D7D34-52F6-6231-18CD-0902EB69B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987FA21-8E08-0491-FDEC-5C69ED45D4B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>
          <a:extLst>
            <a:ext uri="{FF2B5EF4-FFF2-40B4-BE49-F238E27FC236}">
              <a16:creationId xmlns:a16="http://schemas.microsoft.com/office/drawing/2014/main" id="{67EA7FDD-DAE4-515D-1838-BB7D647602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E3185BBB-0538-4052-1EBD-BCF4BD3BC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108D775-51F2-D76E-DFCD-4E37CABE356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735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>
          <a:extLst>
            <a:ext uri="{FF2B5EF4-FFF2-40B4-BE49-F238E27FC236}">
              <a16:creationId xmlns:a16="http://schemas.microsoft.com/office/drawing/2014/main" id="{98110E11-E1A0-D52D-683A-656039C8FD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797A979A-317C-E1CF-17BD-B3BBEB2B7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6C3F9CDF-3B8A-B544-5E08-519F2AC126F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42244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31FEC04E-3D45-E721-BB97-909AA28C6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8273515-4F37-56DD-4170-D2C3D71A9A9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F60D1691-3361-1F90-C5F8-BD874F7DD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C6FF74A-E93C-5E26-0C53-F473889EE37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3823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E8A9639E-9F8A-A142-2BDE-E4256B470B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6A455F6-C40A-0892-FFCC-E203A8DED8B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9389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C5FAE631-CFCA-46F4-4F06-479A2519AC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07D5B94-041A-8AD2-D640-F10DFD8360E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>
          <a:extLst>
            <a:ext uri="{FF2B5EF4-FFF2-40B4-BE49-F238E27FC236}">
              <a16:creationId xmlns:a16="http://schemas.microsoft.com/office/drawing/2014/main" id="{352919B7-4F26-9BE4-78DB-7F2E7FD4AD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51679B25-456D-2C7E-308A-01C50C4ADA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D53337A1-D9B6-5E52-8BEC-0DAF2738454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1305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>
          <a:extLst>
            <a:ext uri="{FF2B5EF4-FFF2-40B4-BE49-F238E27FC236}">
              <a16:creationId xmlns:a16="http://schemas.microsoft.com/office/drawing/2014/main" id="{1CBA0911-7B35-88DC-BE8E-E8C82C40F2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9A18213A-6B92-8EF9-7DAD-3B70F9D67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F730642-A36C-EE19-B340-B39D2D2A0D8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9352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904CA377-632A-FAF4-DF2D-02D8316EB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D39011F7-E7E3-A2A3-E3C3-3B12C0FE6DF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709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66DC46A1-5FC9-A952-CE72-C1533B20C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E63C0D5-6CFF-A466-B2CC-0D7339C54D4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197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>
          <a:extLst>
            <a:ext uri="{FF2B5EF4-FFF2-40B4-BE49-F238E27FC236}">
              <a16:creationId xmlns:a16="http://schemas.microsoft.com/office/drawing/2014/main" id="{C56D57F5-5BAE-A6DA-98CD-432E39F950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82D87262-5404-AFBC-9AD5-3B3B95B764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6A35AC98-610D-B692-E0AA-8698DCC15E1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5190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>
          <a:extLst>
            <a:ext uri="{FF2B5EF4-FFF2-40B4-BE49-F238E27FC236}">
              <a16:creationId xmlns:a16="http://schemas.microsoft.com/office/drawing/2014/main" id="{D7C3CF73-DA1E-CB8D-7468-95338AC996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FBF76139-636E-E72D-005E-32504D9F4F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4357A17C-B1DD-38B1-B155-33246D6711D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11744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7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e993d5a-5390-4a32-bd90-2a12d82b1d47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CD5DE76E4230488D2ADF4C3851F92C" ma:contentTypeVersion="13" ma:contentTypeDescription="Crée un document." ma:contentTypeScope="" ma:versionID="d122aea70a9165b78dd065a800b7cfc6">
  <xsd:schema xmlns:xsd="http://www.w3.org/2001/XMLSchema" xmlns:xs="http://www.w3.org/2001/XMLSchema" xmlns:p="http://schemas.microsoft.com/office/2006/metadata/properties" xmlns:ns2="be993d5a-5390-4a32-bd90-2a12d82b1d47" xmlns:ns3="78af4adf-cb3e-4732-bb85-653e85149c57" targetNamespace="http://schemas.microsoft.com/office/2006/metadata/properties" ma:root="true" ma:fieldsID="ca9308b6d9fa1551c355c2fcaa04b2a5" ns2:_="" ns3:_="">
    <xsd:import namespace="be993d5a-5390-4a32-bd90-2a12d82b1d47"/>
    <xsd:import namespace="78af4adf-cb3e-4732-bb85-653e85149c5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993d5a-5390-4a32-bd90-2a12d82b1d4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af4adf-cb3e-4732-bb85-653e85149c5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CB6929A-325D-48F6-9877-191C169E6107}">
  <ds:schemaRefs>
    <ds:schemaRef ds:uri="http://schemas.microsoft.com/office/infopath/2007/PartnerControls"/>
    <ds:schemaRef ds:uri="be993d5a-5390-4a32-bd90-2a12d82b1d47"/>
    <ds:schemaRef ds:uri="http://purl.org/dc/terms/"/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78af4adf-cb3e-4732-bb85-653e85149c57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DD31D020-4F48-4B3B-AC4B-DA00B68BFEE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48D46B7-4744-4D98-B8EC-3C03C1F09C5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e993d5a-5390-4a32-bd90-2a12d82b1d47"/>
    <ds:schemaRef ds:uri="78af4adf-cb3e-4732-bb85-653e85149c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884</Words>
  <Application>Microsoft Office PowerPoint</Application>
  <PresentationFormat>Affichage à l'écran (4:3)</PresentationFormat>
  <Paragraphs>71</Paragraphs>
  <Slides>31</Slides>
  <Notes>31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31</vt:i4>
      </vt:variant>
    </vt:vector>
  </HeadingPairs>
  <TitlesOfParts>
    <vt:vector size="40" baseType="lpstr">
      <vt:lpstr>Arial</vt:lpstr>
      <vt:lpstr>Calibri</vt:lpstr>
      <vt:lpstr>Calibri Light</vt:lpstr>
      <vt:lpstr>Verdana</vt:lpstr>
      <vt:lpstr>Thème Office</vt:lpstr>
      <vt:lpstr>1_Thème Office</vt:lpstr>
      <vt:lpstr>2_Thème Office</vt:lpstr>
      <vt:lpstr>3_Thème Office</vt:lpstr>
      <vt:lpstr>7_Thème Office</vt:lpstr>
      <vt:lpstr>3. Les décompositions jusqu’à 10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LES NOMBRES JUSQU’À 10 Dire, lire, écrire, dénombrer, placer sur une ligne numérique</dc:title>
  <dc:creator>Éditions Hatier</dc:creator>
  <cp:lastModifiedBy>TAILLADE JUSTINE</cp:lastModifiedBy>
  <cp:revision>2</cp:revision>
  <dcterms:created xsi:type="dcterms:W3CDTF">2022-01-07T11:15:07Z</dcterms:created>
  <dcterms:modified xsi:type="dcterms:W3CDTF">2025-08-12T13:53:00Z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0x01010017CD5DE76E4230488D2ADF4C3851F92C</vt:lpwstr>
  </property>
  <property fmtid="{D5CDD505-2E9C-101B-9397-08002B2CF9AE}" pid="3" name="MediaServiceImageTags">
    <vt:lpwstr/>
  </property>
</Properties>
</file>