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9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0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11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  <p:sldMasterId id="2147483670" r:id="rId9"/>
    <p:sldMasterId id="2147483676" r:id="rId10"/>
    <p:sldMasterId id="2147483681" r:id="rId11"/>
    <p:sldMasterId id="2147483699" r:id="rId12"/>
    <p:sldMasterId id="2147483755" r:id="rId13"/>
    <p:sldMasterId id="2147483760" r:id="rId14"/>
    <p:sldMasterId id="2147483768" r:id="rId15"/>
  </p:sldMasterIdLst>
  <p:notesMasterIdLst>
    <p:notesMasterId r:id="rId49"/>
  </p:notesMasterIdLst>
  <p:sldIdLst>
    <p:sldId id="516" r:id="rId16"/>
    <p:sldId id="490" r:id="rId17"/>
    <p:sldId id="491" r:id="rId18"/>
    <p:sldId id="517" r:id="rId19"/>
    <p:sldId id="504" r:id="rId20"/>
    <p:sldId id="505" r:id="rId21"/>
    <p:sldId id="506" r:id="rId22"/>
    <p:sldId id="519" r:id="rId23"/>
    <p:sldId id="492" r:id="rId24"/>
    <p:sldId id="518" r:id="rId25"/>
    <p:sldId id="493" r:id="rId26"/>
    <p:sldId id="520" r:id="rId27"/>
    <p:sldId id="494" r:id="rId28"/>
    <p:sldId id="497" r:id="rId29"/>
    <p:sldId id="498" r:id="rId30"/>
    <p:sldId id="499" r:id="rId31"/>
    <p:sldId id="521" r:id="rId32"/>
    <p:sldId id="522" r:id="rId33"/>
    <p:sldId id="500" r:id="rId34"/>
    <p:sldId id="510" r:id="rId35"/>
    <p:sldId id="511" r:id="rId36"/>
    <p:sldId id="501" r:id="rId37"/>
    <p:sldId id="513" r:id="rId38"/>
    <p:sldId id="514" r:id="rId39"/>
    <p:sldId id="515" r:id="rId40"/>
    <p:sldId id="334" r:id="rId41"/>
    <p:sldId id="362" r:id="rId42"/>
    <p:sldId id="363" r:id="rId43"/>
    <p:sldId id="484" r:id="rId44"/>
    <p:sldId id="485" r:id="rId45"/>
    <p:sldId id="486" r:id="rId46"/>
    <p:sldId id="487" r:id="rId47"/>
    <p:sldId id="489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1D22D803-2297-59A2-53CD-2175199C2A4D}" name="Catherine MALLARD" initials="CM" userId="S::catherine.mallard@ac-orleans-tours.fr::6a472aea-0836-4e0d-8018-3eacbc2442a1" providerId="AD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JT" userId="S::JTAILLADE@editions-hatier.fr::7689be7a-6074-46a5-a6a4-f2fd3e4f6393" providerId="AD"/>
  <p188:author id="{6EC3644E-CAF9-BE47-EB1A-C427F723DB1E}" name="catherine.mallard2" initials="ca" userId="S::catherine.mallard2_gmail.com#ext#@hachette.onmicrosoft.com::943e5806-a044-4790-a0a9-05d7075f8f80" providerId="AD"/>
  <p188:author id="{33C2CF67-9BF0-36C3-EEE1-09B84C3469D6}" name="BELLEMIN SANDRA" initials="SB" userId="S::SBELLEMIN@editions-hatier.fr::5fe4e071-d3f4-40df-970f-ee8fcf898346" providerId="AD"/>
  <p188:author id="{7F7E7B9F-1A3E-4D99-E946-F9A38FEEBA9F}" name="HACHE Caroline" initials="HC" userId="S::caroline.hache_univ-amu.fr#ext#@hachette.onmicrosoft.com::8f7bb2c5-af1f-4ec9-9672-c04e07afd9f4" providerId="AD"/>
  <p188:author id="{D1DA31B1-B817-6551-D189-800565F96188}" name="sylvie.advenier" initials="sy" userId="S::sylvie.advenier_gmail.com#ext#@hachette.onmicrosoft.com::62265617-bba0-4816-b687-fd9955c55dd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2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9933"/>
    <a:srgbClr val="F8F8F8"/>
    <a:srgbClr val="984807"/>
    <a:srgbClr val="0033CC"/>
    <a:srgbClr val="003399"/>
    <a:srgbClr val="000099"/>
    <a:srgbClr val="0070C0"/>
    <a:srgbClr val="E60096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0678" autoAdjust="0"/>
  </p:normalViewPr>
  <p:slideViewPr>
    <p:cSldViewPr snapToGrid="0">
      <p:cViewPr varScale="1">
        <p:scale>
          <a:sx n="100" d="100"/>
          <a:sy n="100" d="100"/>
        </p:scale>
        <p:origin x="2118" y="72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commentAuthors" Target="commentAuthors.xml"/><Relationship Id="rId55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8" Type="http://schemas.openxmlformats.org/officeDocument/2006/relationships/slideMaster" Target="slideMasters/slideMaster5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  <a:cs typeface="Arial" panose="020B0604020202020204" pitchFamily="34" charset="0"/>
              </a:rPr>
              <a:t>Aujourd’hui, nous allons</a:t>
            </a:r>
            <a:r>
              <a:rPr lang="fr-FR" b="0" i="1" baseline="0" dirty="0">
                <a:latin typeface="Calibri" panose="020F0502020204030204" pitchFamily="34" charset="0"/>
                <a:cs typeface="Arial" panose="020B0604020202020204" pitchFamily="34" charset="0"/>
              </a:rPr>
              <a:t> apprendre à résoudre des problèmes qui comportent plusieurs étapes.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84CE5-AA3A-ABBF-429C-0DBACE929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8AD89CA-1BB0-C7BB-A5AE-D860C07AC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1992FF6-695D-E788-F6FC-DE9AB5948B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Le schéma de la seconde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Quelle opération avez-vous écrite pour trouver combien de feutres il reste dans la boite après cette action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5EDAF3-C4F1-C1D6-1325-6AB1609C3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29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Il faut faire</a:t>
            </a:r>
            <a:r>
              <a:rPr lang="fr-FR" b="0" i="1" dirty="0">
                <a:latin typeface="Calibri" panose="020F0502020204030204" pitchFamily="34" charset="0"/>
              </a:rPr>
              <a:t> une</a:t>
            </a:r>
            <a:r>
              <a:rPr lang="fr-FR" b="0" i="1" baseline="0" dirty="0">
                <a:latin typeface="Calibri" panose="020F0502020204030204" pitchFamily="34" charset="0"/>
              </a:rPr>
              <a:t> soustraction puisqu’on enlève des feutres. 36 –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donner le résultat.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27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E052A-9C2E-DACE-3204-D57E5B1C0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FC000FE-0F22-38EA-64F9-8CFAF00560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DC7D938-C068-E4D5-188A-2E333BE2B5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36 – 13 = 23.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Oui, toutes les actions ont été faites.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Demander à un élève de rappeler la question et de formuler une phrase réponse.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E8B8F51-4275-DAB1-BBA6-D3ABA43379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59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Il reste 23 feutres dans la boite.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Dans ce problème, il y avait deux actions à faire pour trouver la réponse.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68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Nous allons résoudre un second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Faire lire le problème par un élève.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Relire si besoin.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combien de bonbons au citron il y a dans le sachet.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trouver directement combien de bonbons au citron il y a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Non, il faut d’abord savoir combien de bonbons à la fraise et de bonbons à la cerise  il y a si on les met ensemble.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Prenez vos ardoises.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d’abord se concentrer sur la première recherche : trouver combien de bonbons à la fraise et à la cerise il y a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correspondant.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Inciter les élèves à utiliser les barres de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11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bonbons à la cerise.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8952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V</a:t>
            </a:r>
            <a:r>
              <a:rPr lang="fr-FR" b="0" i="1" baseline="0" dirty="0">
                <a:latin typeface="Calibri" panose="020F0502020204030204" pitchFamily="34" charset="0"/>
              </a:rPr>
              <a:t>oici les 11 bonbons à la cerise. Ils sont représentés par 1 barre de dizaine et 1 unité.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 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qu’il faut représenter les 14 bonbons à la fraise.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17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14 bonbons à la fraise.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 doit-on faire avec ces bonbons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Il faut les grouper.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l’ensemble des bonbons et qu’on met un point d’interrogation à côté.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baseline="0" dirty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7594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3D671-FFE3-7F10-935A-481082953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DFE1A0B-C963-093F-E797-2684817A18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2AECF14-1D8A-C82B-5742-6EBBE976A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entoure l’ensemble de ces deux groupes et on met un point d’interrogation pour montrer que c’est ce que l’on cherche.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Quel calcul avez-vous écrit pour trouver combien de bonbons il y a dans ce grand groupe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Interroger un élève.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D8CDF4-D7CE-60F5-396A-FDD67417D6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754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D3676-1C7E-AAE2-8475-C41B84AE2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F2C1489-2B2C-12FE-CB5F-424A0CD491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1A2CB71-ACBE-1B3D-7FD2-A7C9C0A1E9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faut faire une addition. 11 + 14.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résultat avez-vous  trouvé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baseline="0" dirty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A385ABE-A9E9-F793-9429-7190194534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81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11 + 14 =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Non, car on cherche le nombre de bonbons au citron.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On connait le nombre de bonbons que l’on a en tout. Il y a d’un côté les bonbons à la fraise et à la cerise (on vient de trouver qu’ils sont 25) et de l’autre les bonbons au citron (c’est ce nombre que l’on cherche).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de bonbons au citron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qu’il faut repartir du résultat que l’on vient de trouver.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 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représente les 38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bonbons qu’il y a en tout.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23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Faire lire le problème par un élève.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Relire si besoin.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combien de feutres il reste dans la boite.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Dans ce problème, est-ce qu’il y a une seule action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Non.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d’actions y a-t-il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 2 actions : Malo enlève des feutres, puis sa sœur en enlève aussi.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Prenez vos ardoises.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d’abord se concentrer sur la </a:t>
            </a:r>
            <a:r>
              <a:rPr lang="fr-FR" b="1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première action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Malo enlève 11 feutres.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il reste de feutres après que Malo a pris 11 feutres.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Inciter les élèves à utiliser les barres de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 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47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feutres qu’il y a au départ dans la boite.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730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Voici les 38 bonbons qu’il y a en tout dans le sachet.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peut-on représenter le fait qu’il y a 25 bonbons à la cerise et à la fraise 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qu’on entoure 25 bonbons parmi les 38.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Ces bonbons sont compris dans les 38 déjà dessinés : ils représentent une partie des 38 bonbons.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5345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barre les 25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bonbons </a:t>
            </a:r>
            <a:r>
              <a:rPr lang="fr-FR" b="0" i="1" baseline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pour mettre en évidence les bonbons qui restent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présent,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que cherche-t-on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On cherche combien de bonbons au citron il y 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Comment le montre-t-on sur le schéma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Faire émerger qu'on entoure le reste des bonbons et qu'on met un point d'interrogation.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0647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On les entoure et on met un point d’interrogation pour montrer que c’est ce que l’on cherche.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Quel calcul avez-vous écrit pour trouver la réponse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Interroger un élève.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293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Il faut faire une soustraction. 38 – 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Interroger un élève pour qu’il donne le résultat.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267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38 – 25 = 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Oui, car on cherchait combien de bonbons au citron il y avait.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Demander à un élève de rappeler la question et de formuler une phrase réponse.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210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Il y a 13 bonbons au citron dans le sachet.</a:t>
            </a:r>
            <a:endParaRPr lang="fr-FR" b="0" i="1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098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>
                <a:latin typeface="Calibri" panose="020F0502020204030204" pitchFamily="34" charset="0"/>
              </a:rPr>
              <a:t>On vient de résoudre deux problèmes à étapes.</a:t>
            </a:r>
          </a:p>
          <a:p>
            <a:r>
              <a:rPr lang="fr-FR" i="1" dirty="0">
                <a:latin typeface="Calibri" panose="020F0502020204030204" pitchFamily="34" charset="0"/>
              </a:rPr>
              <a:t>À votre avis, qu’est-ce qu’un problème à étapes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  <a:cs typeface="Calibri" panose="020F0502020204030204" pitchFamily="34" charset="0"/>
              </a:rPr>
              <a:t>C’est un problème </a:t>
            </a:r>
            <a:r>
              <a:rPr lang="fr-FR" i="1" dirty="0">
                <a:latin typeface="Calibri" panose="020F0502020204030204" pitchFamily="34" charset="0"/>
              </a:rPr>
              <a:t>où l’on doit faire au moins deux calculs l’un après l’autre, car on ne peut pas arriver directement à la solution en un seul calcul.</a:t>
            </a:r>
          </a:p>
          <a:p>
            <a:r>
              <a:rPr lang="fr-FR" i="1" dirty="0">
                <a:latin typeface="Calibri" panose="020F0502020204030204" pitchFamily="34" charset="0"/>
              </a:rPr>
              <a:t>Résoudre un problème à étapes revient à le découper en plusieurs « </a:t>
            </a:r>
            <a:r>
              <a:rPr lang="fr-FR" b="0" i="1" dirty="0">
                <a:solidFill>
                  <a:srgbClr val="000000"/>
                </a:solidFill>
                <a:effectLst/>
                <a:latin typeface="+mn-lt"/>
              </a:rPr>
              <a:t>mini-problèmes » </a:t>
            </a:r>
            <a:r>
              <a:rPr lang="fr-FR" i="1" dirty="0">
                <a:latin typeface="Calibri" panose="020F0502020204030204" pitchFamily="34" charset="0"/>
              </a:rPr>
              <a:t>afin de trouver la réponse finale</a:t>
            </a:r>
            <a:r>
              <a:rPr lang="fr-FR" b="0" i="1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</a:t>
            </a:r>
            <a:endParaRPr lang="fr-FR" i="1" dirty="0">
              <a:latin typeface="Calibri" panose="020F0502020204030204" pitchFamily="34" charset="0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5524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ACE7F-EADA-E259-7869-36296A037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8BCF1C9-4704-7D15-1776-3A30A20F06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497EE53-6752-D87A-35EA-DB2F5F3BDF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>
                <a:latin typeface="Calibri" panose="020F0502020204030204" pitchFamily="34" charset="0"/>
              </a:rPr>
              <a:t>Relire le 1</a:t>
            </a:r>
            <a:r>
              <a:rPr lang="fr-FR" b="0" i="0" baseline="30000" dirty="0">
                <a:latin typeface="Calibri" panose="020F0502020204030204" pitchFamily="34" charset="0"/>
              </a:rPr>
              <a:t>er</a:t>
            </a:r>
            <a:r>
              <a:rPr lang="fr-FR" b="0" i="0" dirty="0">
                <a:latin typeface="Calibri" panose="020F0502020204030204" pitchFamily="34" charset="0"/>
              </a:rPr>
              <a:t> problème. Dans les calculs, montrer que l’on utilise le résultat de l’étape 1 dans l’étape 2.</a:t>
            </a:r>
          </a:p>
          <a:p>
            <a:r>
              <a:rPr lang="fr-FR" b="0" i="1" dirty="0">
                <a:latin typeface="Calibri" panose="020F0502020204030204" pitchFamily="34" charset="0"/>
              </a:rPr>
              <a:t>Lorsqu’on a un problème à plusieurs étapes, on se sert du résultat qu’on a trouvé pour passer à l’étape suivante. </a:t>
            </a:r>
          </a:p>
          <a:p>
            <a:r>
              <a:rPr lang="fr-FR" b="0" i="1" dirty="0">
                <a:latin typeface="Calibri" panose="020F0502020204030204" pitchFamily="34" charset="0"/>
              </a:rPr>
              <a:t>Dans ce problème, on a d‘abord cherché combien de feutres il y avait après que Malo s’est servi, puis on a cherché combien de feutres il restait après que sa sœur s’est servie.</a:t>
            </a:r>
            <a:endParaRPr lang="fr-FR" b="0" i="1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17BAAE-91B5-55CB-AB39-D1D6515987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50581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FF80B-78E8-170E-F175-1123C9172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2363C28-CB76-4990-60F0-B6C2BB98EE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8ADFAA0-D45A-F3B5-BE84-D45D85B60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>
                <a:latin typeface="Calibri" panose="020F0502020204030204" pitchFamily="34" charset="0"/>
              </a:rPr>
              <a:t>Relire le </a:t>
            </a:r>
            <a:r>
              <a:rPr lang="fr-FR" b="0" i="0" dirty="0" err="1">
                <a:latin typeface="Calibri" panose="020F0502020204030204" pitchFamily="34" charset="0"/>
              </a:rPr>
              <a:t>2</a:t>
            </a:r>
            <a:r>
              <a:rPr lang="fr-FR" b="0" i="0" baseline="30000" dirty="0" err="1">
                <a:latin typeface="Calibri" panose="020F0502020204030204" pitchFamily="34" charset="0"/>
              </a:rPr>
              <a:t>nd</a:t>
            </a:r>
            <a:r>
              <a:rPr lang="fr-FR" b="0" i="0" dirty="0">
                <a:latin typeface="Calibri" panose="020F0502020204030204" pitchFamily="34" charset="0"/>
              </a:rPr>
              <a:t> problème. </a:t>
            </a:r>
            <a:r>
              <a:rPr lang="fr-FR" b="0" i="0">
                <a:latin typeface="Calibri" panose="020F0502020204030204" pitchFamily="34" charset="0"/>
              </a:rPr>
              <a:t>Dans les calculs, montrer que l’on utilise le résultat de l’étape 1 dans l’étape 2.</a:t>
            </a:r>
          </a:p>
          <a:p>
            <a:r>
              <a:rPr lang="fr-FR" b="0" i="1">
                <a:latin typeface="Calibri" panose="020F0502020204030204" pitchFamily="34" charset="0"/>
              </a:rPr>
              <a:t>Ici </a:t>
            </a:r>
            <a:r>
              <a:rPr lang="fr-FR" b="0" i="1" dirty="0">
                <a:latin typeface="Calibri" panose="020F0502020204030204" pitchFamily="34" charset="0"/>
              </a:rPr>
              <a:t>aussi, on se sert du résultat qu’on a trouvé pour passer à l’étape suivante. </a:t>
            </a:r>
          </a:p>
          <a:p>
            <a:r>
              <a:rPr lang="fr-FR" b="0" i="1" dirty="0">
                <a:latin typeface="Calibri" panose="020F0502020204030204" pitchFamily="34" charset="0"/>
              </a:rPr>
              <a:t>Dans ce problème, on a d‘abord cherché combien de bonbons à la fraise et à la cerise il y avait, puis on a cherché combien de bonbons au citron il y a.</a:t>
            </a:r>
          </a:p>
          <a:p>
            <a:r>
              <a:rPr lang="fr-FR" b="0" i="1" baseline="0" dirty="0">
                <a:latin typeface="Calibri" panose="020F0502020204030204" pitchFamily="34" charset="0"/>
              </a:rPr>
              <a:t>Quand il y a plusieurs étapes dans un problème, </a:t>
            </a:r>
            <a:r>
              <a:rPr lang="fr-FR" b="1" i="1" baseline="0" dirty="0">
                <a:latin typeface="Calibri" panose="020F0502020204030204" pitchFamily="34" charset="0"/>
              </a:rPr>
              <a:t>il vaut mieux faire un schéma et écrire une opération pour chaque étape </a:t>
            </a:r>
            <a:r>
              <a:rPr lang="fr-FR" b="0" i="1" baseline="0" dirty="0">
                <a:latin typeface="Calibri" panose="020F0502020204030204" pitchFamily="34" charset="0"/>
              </a:rPr>
              <a:t>avant de passer à la suivante.</a:t>
            </a:r>
          </a:p>
          <a:p>
            <a:endParaRPr lang="fr-FR" b="0" i="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C97EDD-6F5C-C565-2786-B7B0008DC2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98030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Prenez votre cahier page 13.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1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V</a:t>
            </a:r>
            <a:r>
              <a:rPr lang="fr-FR" b="0" i="1" baseline="0" dirty="0">
                <a:latin typeface="Calibri" panose="020F0502020204030204" pitchFamily="34" charset="0"/>
              </a:rPr>
              <a:t>oici les 47 feutres. Ils sont représentés par 4 barres de dizaine et 7 unités.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Les 11 feutres que Malo prend. Comme il les prend dans la boite, cela signifie qu’on doit les enlever.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le montre-t-on sur le schéma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qu’il faut barrer 11 feutres.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346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>
                <a:latin typeface="Calibri" panose="020F0502020204030204" pitchFamily="34" charset="0"/>
              </a:rPr>
              <a:t>2 schémas distincts sont nécessaires pour représenter le retrait d’une part et l’ajout d’autre part. </a:t>
            </a:r>
          </a:p>
          <a:p>
            <a:r>
              <a:rPr lang="fr-FR" b="0" i="0" dirty="0">
                <a:latin typeface="Calibri" panose="020F0502020204030204" pitchFamily="34" charset="0"/>
              </a:rPr>
              <a:t>Les élèves peuvent aussi raisonner sur la composition des 2 transformations : un retrait de 17 suivi d’un ajout de 24 correspond à un ajout de 7 (24 – 17 = 7).</a:t>
            </a:r>
          </a:p>
          <a:p>
            <a:r>
              <a:rPr lang="fr-FR" b="0" i="0" dirty="0">
                <a:latin typeface="Calibri" panose="020F0502020204030204" pitchFamily="34" charset="0"/>
              </a:rPr>
              <a:t>Attention : une seule ligne de pointillés est prévue, les élèves doivent y écrire les 2 calculs en veillant à bien les séparer.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2382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757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Les élèves peuvent représenter les pièces et les billets, mais il faut les inciter à écrire les opérations effectuées.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3614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951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28D67-272B-4755-C763-69BC36B7C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A94B4B4-3200-100C-54E7-E7698768A1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40B986-C80A-75F7-419C-FAA0BEC257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11 feutres que l’on enlève. On les entoure, on les barre et on met une flèche pour montrer qu’ils quittent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 dirty="0">
                <a:latin typeface="Calibri" panose="020F0502020204030204" pitchFamily="34" charset="0"/>
              </a:rPr>
              <a:t>ce que l’on cherche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feutres restants et qu’on met un point d’interrogation à côté.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D99E38-E9E7-C878-8B1E-A05D906D84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693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Le schéma de la première étape est fini.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Écrivez sur votre ardoise l’opération qui permet de trouver combien de feutres il reste dans la boite après cette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aux élèves. Ils lèvent leur ardoise quand ils ont écrit le calcul. Puis interroger un élève.</a:t>
            </a:r>
            <a:endParaRPr lang="fr-FR" b="0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421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Il faut faire</a:t>
            </a:r>
            <a:r>
              <a:rPr lang="fr-FR" b="0" i="1" dirty="0">
                <a:latin typeface="Calibri" panose="020F0502020204030204" pitchFamily="34" charset="0"/>
              </a:rPr>
              <a:t> une</a:t>
            </a:r>
            <a:r>
              <a:rPr lang="fr-FR" b="0" i="1" baseline="0" dirty="0">
                <a:latin typeface="Calibri" panose="020F0502020204030204" pitchFamily="34" charset="0"/>
              </a:rPr>
              <a:t> soustraction puisqu’on enlève des feutres. 47 – 11.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aux élèves de trouver le résultat du calcul, puis interroger un élève.</a:t>
            </a:r>
            <a:endParaRPr lang="fr-FR" b="0" i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917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47 – 11 = 36.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Est-ce la réponse à notre problème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Non, car la sœur de Malo prend aussi des feutres.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Il faut à présent représenter cette seconde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pour représenter la situation, puis vous écrirez le calcul qui permet de trouver combien il reste de feutres après cette seconde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qu’il faut repartir du résultat que l’on vient de trouver et non pas du départ puisque les 2</a:t>
            </a:r>
            <a:r>
              <a:rPr lang="fr-FR" b="0" i="0" baseline="0" dirty="0">
                <a:latin typeface="Calibri" panose="020F0502020204030204" pitchFamily="34" charset="0"/>
              </a:rPr>
              <a:t> 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actions s’enchainent.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</a:t>
            </a:r>
            <a:r>
              <a:rPr lang="fr-FR" b="0" i="0" baseline="0" dirty="0">
                <a:latin typeface="Calibri" panose="020F0502020204030204" pitchFamily="34" charset="0"/>
              </a:rPr>
              <a:t> 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On repart des 36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feutres qu’il restait après la première action.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442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F6AC4-AC13-F72E-86BA-1F4E79C43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B6933C5-84D6-60DA-9C37-CD69C4BED9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0C76903-A5A7-5CDA-DB1F-58158B1334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36 feutres.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Que se passe-t-il dans la seconde action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La sœur de Malo prend 13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feutres.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le montre-t-on sur le schéma 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qu’il faut barrer 13 feutres.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481D97-C8D0-5C94-B9BF-3B105F0FC6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053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13 feutres que l’on enlève. On les entoure, on les barre et on met une flèche pour montrer qu’ils quittent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montre-t-on </a:t>
            </a:r>
            <a:r>
              <a:rPr lang="fr-FR" b="0" i="1" baseline="0" dirty="0">
                <a:latin typeface="Calibri" panose="020F0502020204030204" pitchFamily="34" charset="0"/>
              </a:rPr>
              <a:t>ce que l’on cherche 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feutres restants et qu’on met un point d’interrogation à côté.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13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5403410-2664-4ED1-BA33-463B920DA5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0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68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097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48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347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91BE29B-B0E0-0C06-4A0B-4532246707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9BE8A99-E4F7-4270-962A-0F41CC304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4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67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4121E1-13E7-46AF-A21F-4A7F8A52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1D961D-20A3-458D-BB15-B983FE59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150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-8463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165637-CF1A-4ACE-BA93-0D8E3A201B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569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C14F76-D2C5-4E2B-9015-0B8D6C52E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7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A7AB0DF-90C7-4048-BFEF-4E20FAB6DE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0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A57906B-CFA4-AC1B-1752-16358E76C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096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91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897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687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59A59D-4501-404B-BBCB-BEB8095AE1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486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2EB296A-F435-45C1-063D-6AEB087AA1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2225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346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3393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0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DC90262-DF72-F006-B477-563DF358FC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6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981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519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20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32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12/08/2025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12/08/2025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1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12/08/2025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85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1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0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12/08/2025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713776E6-FDAB-4DC4-9050-5852F249B9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1788" y="2867280"/>
            <a:ext cx="7772400" cy="77619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sz="2700" dirty="0"/>
              <a:t>12. Résoudre des problèmes à étapes</a:t>
            </a:r>
          </a:p>
        </p:txBody>
      </p:sp>
    </p:spTree>
    <p:extLst>
      <p:ext uri="{BB962C8B-B14F-4D97-AF65-F5344CB8AC3E}">
        <p14:creationId xmlns:p14="http://schemas.microsoft.com/office/powerpoint/2010/main" val="2745211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8D47C-F1D8-8944-72F9-892616614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0180927-08A6-7D95-4CB3-5F2D31083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3BC39A10-DAF8-B9AF-F379-F8FA939BCB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48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26">
            <a:extLst>
              <a:ext uri="{FF2B5EF4-FFF2-40B4-BE49-F238E27FC236}">
                <a16:creationId xmlns:a16="http://schemas.microsoft.com/office/drawing/2014/main" id="{87207AA5-B0D4-AEB6-FA4E-AE4096EFD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4C856AB8-1551-61E8-808C-BCD6B35080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10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3FF65-C328-9D65-A503-8336E1B68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41">
            <a:extLst>
              <a:ext uri="{FF2B5EF4-FFF2-40B4-BE49-F238E27FC236}">
                <a16:creationId xmlns:a16="http://schemas.microsoft.com/office/drawing/2014/main" id="{14008938-A5C2-AEF6-826C-AD746F44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6" name="Image 45">
            <a:extLst>
              <a:ext uri="{FF2B5EF4-FFF2-40B4-BE49-F238E27FC236}">
                <a16:creationId xmlns:a16="http://schemas.microsoft.com/office/drawing/2014/main" id="{C995B074-3009-F7ED-E16F-2974B8B4B3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38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re 25">
            <a:extLst>
              <a:ext uri="{FF2B5EF4-FFF2-40B4-BE49-F238E27FC236}">
                <a16:creationId xmlns:a16="http://schemas.microsoft.com/office/drawing/2014/main" id="{4D9F035C-1878-C95D-D1BF-C2F7706BD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39D55911-2019-1550-B9BA-3C1321D036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95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EC8A5F4-0392-5D11-7F47-286853AD01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07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23261120-E763-F087-388D-C283854C0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08C5182-E790-E99E-AD93-995D8FF70B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28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660C573-DC44-8F78-DE78-89A3578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F474A82-143E-BA49-13BE-882C1C3C94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94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A6FE0-7ABA-8DF2-F5E1-BA285DB8E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B8D0A86-5077-464F-BD72-DB0A91071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C7D06BE-C92B-EA3C-6188-FAB212DA03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767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CB828-8D4B-A7D1-6421-018B3F80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3018CAA-7A9B-9654-D924-6F8185191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43B9F811-88F7-F747-33B0-E15B470BCB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24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5ABE2E6D-F751-184F-E75B-A30A9A805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F50B179-0E35-986B-7507-3B4567C29E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038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F58340E-8129-C367-D47D-06A26FE0C6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79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491E710B-3396-479B-E782-626B57B49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D1E9A59-8002-AE11-8266-3E23AF22BA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63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537B5522-58E3-6CF9-2A33-D82B66C40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C3C3EF25-EF12-4211-EEF1-F8B7E86555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65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1750211A-7E37-58C7-EE94-33F801917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47431941-8A91-DDA0-ED1A-EC4665E783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37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re 45">
            <a:extLst>
              <a:ext uri="{FF2B5EF4-FFF2-40B4-BE49-F238E27FC236}">
                <a16:creationId xmlns:a16="http://schemas.microsoft.com/office/drawing/2014/main" id="{3AE8F105-CB6B-EAD9-B818-E21450A0E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50FD55B4-097C-A784-C789-052050D2AB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465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D546723-6AF0-E982-CDDC-B995234CC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457B2105-C271-ECEE-91B6-0459A37A06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129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A98D57A-D7DC-3A0D-22F3-F6280C5C0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2C897D53-AD02-5531-E5A0-E01278419B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241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89AC41C-9043-22B2-B1A3-FE47EE89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52A80EF5-1F53-4A54-D965-5FAFAFE0C7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897607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05BED-E790-A0CB-62E4-E304CFCF5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F3795B4-8F52-6D37-AD07-C02BC2631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FBD1476-9933-E704-D5AA-84BBFF0E893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4191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E178D-CA4C-B76F-45D1-49802C7C8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AD7E040-01D9-2780-78C0-4703219EB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7D444D6-2110-29B3-AB7C-0AA8C79574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6818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47B49AB-A23C-0B3B-5570-EE76CE8A3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04D5208-E1F4-B301-771E-E2ACB22EFDD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8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B7036ED-8AEA-FA87-5D49-6EE7B73C8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3809478-67AF-5EE2-0152-963BAE9E00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55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C395CBE-091C-AF1D-BA91-058D8E4DA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B6C26A2-27A5-FC06-84BA-62E71E1CC58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8457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498C78FD-532B-A7A0-C81C-90F617C37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AE56B45-3E6F-84DC-7529-D75992E4EF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428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8799214-6180-B3AE-EF75-750060FC9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9E4E0F7-A7BB-CB51-4B9E-2BF43AF98C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120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4DDAC16A-D9B4-4E7F-E970-E6346AC62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BC5CE37-7E49-344A-E237-215DEA03A6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54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2B1BC-1936-63CE-F553-4294E833A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64FA0D8-B851-F9AF-2D87-2707CBB88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109947-31B2-FB5B-1B05-3773F74622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56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402F376-74B6-3CD6-956D-D9BD6CE9B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AE3BC7B-1A98-2E52-101F-EDF2F8F7E8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6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3F6D764-835C-58E8-956F-7B2B338FC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F950620-1C16-EDC3-09AF-D4A989AE0F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84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58CA9CF-CF69-D3D0-69EB-CCFC043E8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A36E5A4-EC8C-F674-34D0-78B29ABB3EF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28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F8BA5-B11D-D840-22B3-64402380F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FD240C7E-651F-41A9-1D27-59B5D1A59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10527C1D-7596-3E5B-F28B-0B9B41670E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F5B51A2-ECCF-2EF3-6858-5708F6708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82840D6-03BC-D0CB-0648-E9BDD00300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475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993d5a-5390-4a32-bd90-2a12d82b1d47">
      <Terms xmlns="http://schemas.microsoft.com/office/infopath/2007/PartnerControls"/>
    </lcf76f155ced4ddcb4097134ff3c332f>
    <SharedWithUsers xmlns="78af4adf-cb3e-4732-bb85-653e85149c57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5DE76E4230488D2ADF4C3851F92C" ma:contentTypeVersion="13" ma:contentTypeDescription="Crée un document." ma:contentTypeScope="" ma:versionID="d122aea70a9165b78dd065a800b7cfc6">
  <xsd:schema xmlns:xsd="http://www.w3.org/2001/XMLSchema" xmlns:xs="http://www.w3.org/2001/XMLSchema" xmlns:p="http://schemas.microsoft.com/office/2006/metadata/properties" xmlns:ns2="be993d5a-5390-4a32-bd90-2a12d82b1d47" xmlns:ns3="78af4adf-cb3e-4732-bb85-653e85149c57" targetNamespace="http://schemas.microsoft.com/office/2006/metadata/properties" ma:root="true" ma:fieldsID="ca9308b6d9fa1551c355c2fcaa04b2a5" ns2:_="" ns3:_="">
    <xsd:import namespace="be993d5a-5390-4a32-bd90-2a12d82b1d47"/>
    <xsd:import namespace="78af4adf-cb3e-4732-bb85-653e85149c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93d5a-5390-4a32-bd90-2a12d82b1d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af4adf-cb3e-4732-bb85-653e85149c5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B294D5-9479-4072-A39C-3F5AF912A241}">
  <ds:schemaRefs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d84cc96-e4f0-4e7f-873a-a508fb658c4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FE4382-D5EC-47BC-A73A-9CB511EE4B6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1807</Words>
  <Application>Microsoft Office PowerPoint</Application>
  <PresentationFormat>Affichage à l'écran (4:3)</PresentationFormat>
  <Paragraphs>144</Paragraphs>
  <Slides>33</Slides>
  <Notes>33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12</vt:i4>
      </vt:variant>
      <vt:variant>
        <vt:lpstr>Titres des diapositives</vt:lpstr>
      </vt:variant>
      <vt:variant>
        <vt:i4>33</vt:i4>
      </vt:variant>
    </vt:vector>
  </HeadingPairs>
  <TitlesOfParts>
    <vt:vector size="49" baseType="lpstr">
      <vt:lpstr>Arial</vt:lpstr>
      <vt:lpstr>Calibri</vt:lpstr>
      <vt:lpstr>Calibri Light</vt:lpstr>
      <vt:lpstr>Verdana</vt:lpstr>
      <vt:lpstr>Thème Office</vt:lpstr>
      <vt:lpstr>4_Thème Office</vt:lpstr>
      <vt:lpstr>5_Thème Office</vt:lpstr>
      <vt:lpstr>6_Thème Office</vt:lpstr>
      <vt:lpstr>7_Thème Office</vt:lpstr>
      <vt:lpstr>1_Thème Office</vt:lpstr>
      <vt:lpstr>2_Thème Office</vt:lpstr>
      <vt:lpstr>3_Thème Office</vt:lpstr>
      <vt:lpstr>8_Thème Office</vt:lpstr>
      <vt:lpstr>9_Thème Office</vt:lpstr>
      <vt:lpstr>10_Thème Office</vt:lpstr>
      <vt:lpstr>12_Thème Office</vt:lpstr>
      <vt:lpstr>12. Résoudre des problèmes à étapes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3</cp:revision>
  <dcterms:created xsi:type="dcterms:W3CDTF">2022-01-07T11:15:07Z</dcterms:created>
  <dcterms:modified xsi:type="dcterms:W3CDTF">2025-08-12T13:49:28Z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0x01010017CD5DE76E4230488D2ADF4C3851F92C</vt:lpwstr>
  </property>
  <property fmtid="{D5CDD505-2E9C-101B-9397-08002B2CF9AE}" pid="3" name="MediaServiceImageTags">
    <vt:lpwstr/>
  </property>
  <property fmtid="{D5CDD505-2E9C-101B-9397-08002B2CF9AE}" pid="4" name="Order">
    <vt:r8>1237000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