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7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76" r:id="rId9"/>
    <p:sldMasterId id="2147483681" r:id="rId10"/>
    <p:sldMasterId id="2147483699" r:id="rId11"/>
    <p:sldMasterId id="2147483755" r:id="rId12"/>
    <p:sldMasterId id="2147483760" r:id="rId13"/>
    <p:sldMasterId id="2147483768" r:id="rId14"/>
  </p:sldMasterIdLst>
  <p:notesMasterIdLst>
    <p:notesMasterId r:id="rId24"/>
  </p:notesMasterIdLst>
  <p:sldIdLst>
    <p:sldId id="498" r:id="rId15"/>
    <p:sldId id="480" r:id="rId16"/>
    <p:sldId id="481" r:id="rId17"/>
    <p:sldId id="482" r:id="rId18"/>
    <p:sldId id="483" r:id="rId19"/>
    <p:sldId id="484" r:id="rId20"/>
    <p:sldId id="485" r:id="rId21"/>
    <p:sldId id="486" r:id="rId22"/>
    <p:sldId id="48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JT" userId="S::JTAILLADE@editions-hatier.fr::7689be7a-6074-46a5-a6a4-f2fd3e4f6393" providerId="AD"/>
  <p188:author id="{6EC3644E-CAF9-BE47-EB1A-C427F723DB1E}" name="catherine.mallard2" initials="ca" userId="S::catherine.mallard2_gmail.com#ext#@hachette.onmicrosoft.com::943e5806-a044-4790-a0a9-05d7075f8f80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8F8F8"/>
    <a:srgbClr val="984807"/>
    <a:srgbClr val="0033CC"/>
    <a:srgbClr val="003399"/>
    <a:srgbClr val="000099"/>
    <a:srgbClr val="0070C0"/>
    <a:srgbClr val="E60096"/>
    <a:srgbClr val="F7F7F7"/>
    <a:srgbClr val="E60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5" autoAdjust="0"/>
    <p:restoredTop sz="90799" autoAdjust="0"/>
  </p:normalViewPr>
  <p:slideViewPr>
    <p:cSldViewPr snapToGrid="0">
      <p:cViewPr varScale="1">
        <p:scale>
          <a:sx n="100" d="100"/>
          <a:sy n="100" d="100"/>
        </p:scale>
        <p:origin x="2016" y="78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ILLADE JUSTINE" userId="7689be7a-6074-46a5-a6a4-f2fd3e4f6393" providerId="ADAL" clId="{1DD57D6E-26E1-45EC-AC66-14BCD16C2086}"/>
    <pc:docChg chg="modSld">
      <pc:chgData name="TAILLADE JUSTINE" userId="7689be7a-6074-46a5-a6a4-f2fd3e4f6393" providerId="ADAL" clId="{1DD57D6E-26E1-45EC-AC66-14BCD16C2086}" dt="2025-08-12T13:45:05.643" v="1" actId="20577"/>
      <pc:docMkLst>
        <pc:docMk/>
      </pc:docMkLst>
      <pc:sldChg chg="modNotesTx">
        <pc:chgData name="TAILLADE JUSTINE" userId="7689be7a-6074-46a5-a6a4-f2fd3e4f6393" providerId="ADAL" clId="{1DD57D6E-26E1-45EC-AC66-14BCD16C2086}" dt="2025-08-12T13:45:05.643" v="1" actId="20577"/>
        <pc:sldMkLst>
          <pc:docMk/>
          <pc:sldMk cId="675412047" sldId="48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latin typeface="Calibri" panose="020F0502020204030204" pitchFamily="34" charset="0"/>
              </a:rPr>
              <a:t>Dans une de nos dernières séances, nous </a:t>
            </a:r>
            <a:r>
              <a:rPr lang="fr-FR" b="0" i="1" baseline="0" dirty="0">
                <a:latin typeface="Calibri" panose="020F0502020204030204" pitchFamily="34" charset="0"/>
              </a:rPr>
              <a:t>avons rencontré des problèmes où l’on ajoutait et où l’on enlevait des jetons.</a:t>
            </a:r>
            <a:endParaRPr lang="fr-FR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latin typeface="Calibri" panose="020F0502020204030204" pitchFamily="34" charset="0"/>
              </a:rPr>
              <a:t>Relire les deux problèmes.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latin typeface="Calibri" panose="020F0502020204030204" pitchFamily="34" charset="0"/>
              </a:rPr>
              <a:t>Vous rappelez-vous comment nous les avons résolus ?</a:t>
            </a:r>
            <a:endParaRPr lang="fr-FR" dirty="0">
              <a:latin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0" dirty="0">
                <a:latin typeface="Calibri" panose="020F0502020204030204" pitchFamily="34" charset="0"/>
              </a:rPr>
              <a:t>Interroger les élèves sur les différences entre les deux problèmes. Faire</a:t>
            </a:r>
            <a:r>
              <a:rPr lang="fr-FR" b="0" i="0" baseline="0" dirty="0">
                <a:latin typeface="Calibri" panose="020F0502020204030204" pitchFamily="34" charset="0"/>
              </a:rPr>
              <a:t> émerger que dans le premier problème, on ajoute des jetons alors que dans le second, on en enlève. Dans les deux cas, il y a une action et on cherche ce qu’il y a à la fin dans la boite.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415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Calibri" panose="020F0502020204030204" pitchFamily="34" charset="0"/>
              <a:buChar char="–"/>
            </a:pPr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premier problème, on ajoute un groupe de jetons </a:t>
            </a:r>
            <a:r>
              <a:rPr lang="fr-FR" b="0" i="0" baseline="0" dirty="0">
                <a:latin typeface="Calibri" panose="020F0502020204030204" pitchFamily="34" charset="0"/>
              </a:rPr>
              <a:t>(le montrer) </a:t>
            </a:r>
            <a:r>
              <a:rPr lang="fr-FR" b="0" i="1" baseline="0" dirty="0">
                <a:latin typeface="Calibri" panose="020F0502020204030204" pitchFamily="34" charset="0"/>
              </a:rPr>
              <a:t>: il vient rejoindre le groupe de départ.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–"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second problème, on enlève un groupe de jetons </a:t>
            </a:r>
            <a:r>
              <a:rPr lang="fr-FR" b="0" i="0" baseline="0" dirty="0">
                <a:latin typeface="Calibri" panose="020F0502020204030204" pitchFamily="34" charset="0"/>
              </a:rPr>
              <a:t>(le montrer) : </a:t>
            </a:r>
            <a:r>
              <a:rPr lang="fr-FR" b="0" i="1" baseline="0" dirty="0">
                <a:latin typeface="Calibri" panose="020F0502020204030204" pitchFamily="34" charset="0"/>
              </a:rPr>
              <a:t>il quitte le groupe de départ.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824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On a aussi vu qu’on pouvait utiliser les réglettes pour représenter ces problèmes.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Pour les deux problèmes,</a:t>
            </a:r>
            <a:r>
              <a:rPr lang="fr-FR" b="0" i="1" baseline="0" dirty="0">
                <a:latin typeface="Calibri" panose="020F0502020204030204" pitchFamily="34" charset="0"/>
              </a:rPr>
              <a:t> on ne cherche pas la même chose : </a:t>
            </a:r>
            <a:endParaRPr lang="fr-FR" b="0" i="1" dirty="0">
              <a:latin typeface="Calibri" panose="020F0502020204030204" pitchFamily="34" charset="0"/>
            </a:endParaRPr>
          </a:p>
          <a:p>
            <a:pPr marL="171450" indent="-171450">
              <a:buFont typeface="Calibri" panose="020F0502020204030204" pitchFamily="34" charset="0"/>
              <a:buChar char="–"/>
            </a:pPr>
            <a:r>
              <a:rPr lang="fr-FR" b="0" i="1" baseline="0" dirty="0">
                <a:latin typeface="Calibri" panose="020F0502020204030204" pitchFamily="34" charset="0"/>
              </a:rPr>
              <a:t>dans le premier problème, on cherche la valeur de la grande réglette (c’est-à-dire ce qu’on obtient en tout après avoir ajouté) ;</a:t>
            </a:r>
          </a:p>
          <a:p>
            <a:pPr marL="171450" indent="-171450">
              <a:buFont typeface="Calibri" panose="020F0502020204030204" pitchFamily="34" charset="0"/>
              <a:buChar char="–"/>
            </a:pPr>
            <a:r>
              <a:rPr lang="fr-FR" b="0" i="1" baseline="0" dirty="0">
                <a:latin typeface="Calibri" panose="020F0502020204030204" pitchFamily="34" charset="0"/>
              </a:rPr>
              <a:t>dans le second problème, on cherche la valeur d’une des petites réglettes (c’est-à-dire ce qu’il reste après avoir enlevé).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960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Calibri" panose="020F0502020204030204" pitchFamily="34" charset="0"/>
              <a:buChar char="–"/>
            </a:pPr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premier problème, on a fait une addition.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–"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second problème, on a fait une soustraction.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baseline="0" dirty="0">
                <a:latin typeface="Calibri" panose="020F0502020204030204" pitchFamily="34" charset="0"/>
              </a:rPr>
              <a:t>Insister sur le fait que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baseline="0" dirty="0">
                <a:latin typeface="Calibri" panose="020F0502020204030204" pitchFamily="34" charset="0"/>
              </a:rPr>
              <a:t>- quand on ajoute on a plus à la fin qu’au départ 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baseline="0" dirty="0">
                <a:latin typeface="Calibri" panose="020F0502020204030204" pitchFamily="34" charset="0"/>
              </a:rPr>
              <a:t>- quand on enlève, on a moins à la fin qu’au départ.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881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Prenez votre cahier page 12.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51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Inciter</a:t>
            </a:r>
            <a:r>
              <a:rPr lang="fr-FR" baseline="0" dirty="0">
                <a:latin typeface="Calibri" panose="020F0502020204030204" pitchFamily="34" charset="0"/>
              </a:rPr>
              <a:t> les élèves à utiliser les barres de dizaines dans le schéma. Le champ numérique n’est pas propice à l’utilisation des réglettes,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2382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7757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Ce problème ressemble à celui des champions de la séance n° 9, mais il y a ici deux retraits successifs.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Pour plus de clarté, inciter les élèves à faire 2 schémas pour représenter les 2 actions distinctes et à écrire deux opérations </a:t>
            </a:r>
            <a:r>
              <a:rPr lang="fr-FR" b="0" i="0">
                <a:latin typeface="Calibri" panose="020F0502020204030204" pitchFamily="34" charset="0"/>
              </a:rPr>
              <a:t>différentes.</a:t>
            </a:r>
            <a:endParaRPr lang="fr-FR" b="0" i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9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61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BE8A99-E4F7-4270-962A-0F41CC3043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-8463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14F76-D2C5-4E2B-9015-0B8D6C52E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A7AB0DF-90C7-4048-BFEF-4E20FAB6DE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036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096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591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8897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68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59A59D-4501-404B-BBCB-BEB8095AE1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86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E2EB296A-F435-45C1-063D-6AEB087AA1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672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1540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0031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34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3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2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12/08/2025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12/08/2025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583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12/08/2025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12/08/2025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sz="2700" dirty="0"/>
              <a:t>11. Rechercher l’état final dans une transformation</a:t>
            </a:r>
          </a:p>
        </p:txBody>
      </p:sp>
    </p:spTree>
    <p:extLst>
      <p:ext uri="{BB962C8B-B14F-4D97-AF65-F5344CB8AC3E}">
        <p14:creationId xmlns:p14="http://schemas.microsoft.com/office/powerpoint/2010/main" val="2745211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98E21057-8E51-B368-FCB3-5946909FB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68563DE-0D3B-2613-9548-FFB7DA3D325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499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A0AA2E1-9583-7E75-E2D6-DCDD7B32B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0FD050B-EC9B-FDF0-4574-AE676C7D1A2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05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itre 247">
            <a:extLst>
              <a:ext uri="{FF2B5EF4-FFF2-40B4-BE49-F238E27FC236}">
                <a16:creationId xmlns:a16="http://schemas.microsoft.com/office/drawing/2014/main" id="{1DC33AAC-EE68-5A1F-574C-07680CB2F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0" name="Image 39">
            <a:extLst>
              <a:ext uri="{FF2B5EF4-FFF2-40B4-BE49-F238E27FC236}">
                <a16:creationId xmlns:a16="http://schemas.microsoft.com/office/drawing/2014/main" id="{6A2A5DEE-34CE-782E-9AFF-7C413D81772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421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14">
            <a:extLst>
              <a:ext uri="{FF2B5EF4-FFF2-40B4-BE49-F238E27FC236}">
                <a16:creationId xmlns:a16="http://schemas.microsoft.com/office/drawing/2014/main" id="{F6C74F5E-505F-81D4-A5AE-AD7888129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28BFB15-AED0-7966-8B60-6DC42FF406F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486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5BAADD7-7E4E-9CD1-25A4-BCC00C60A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883C545-94CF-A400-F2E7-273F6B26171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85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007A448-EA4F-1E37-75DD-9CA0F913C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1C94F60-DBB8-419B-7C59-965C5B620F6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845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7F8B343-C2EC-01FF-1359-B314C1AA2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2E067D9-0959-495C-8839-F176D3C1A73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042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CFBA548-A13E-A1A9-254E-A5E2D0574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F5EEAD3-AFD4-8F45-6C6B-67B7F35C1F5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12047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0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9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CD5DE76E4230488D2ADF4C3851F92C" ma:contentTypeVersion="13" ma:contentTypeDescription="Crée un document." ma:contentTypeScope="" ma:versionID="d122aea70a9165b78dd065a800b7cfc6">
  <xsd:schema xmlns:xsd="http://www.w3.org/2001/XMLSchema" xmlns:xs="http://www.w3.org/2001/XMLSchema" xmlns:p="http://schemas.microsoft.com/office/2006/metadata/properties" xmlns:ns2="be993d5a-5390-4a32-bd90-2a12d82b1d47" xmlns:ns3="78af4adf-cb3e-4732-bb85-653e85149c57" targetNamespace="http://schemas.microsoft.com/office/2006/metadata/properties" ma:root="true" ma:fieldsID="ca9308b6d9fa1551c355c2fcaa04b2a5" ns2:_="" ns3:_="">
    <xsd:import namespace="be993d5a-5390-4a32-bd90-2a12d82b1d47"/>
    <xsd:import namespace="78af4adf-cb3e-4732-bb85-653e85149c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993d5a-5390-4a32-bd90-2a12d82b1d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af4adf-cb3e-4732-bb85-653e85149c5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e993d5a-5390-4a32-bd90-2a12d82b1d47">
      <Terms xmlns="http://schemas.microsoft.com/office/infopath/2007/PartnerControls"/>
    </lcf76f155ced4ddcb4097134ff3c332f>
    <SharedWithUsers xmlns="78af4adf-cb3e-4732-bb85-653e85149c57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76E3D24-093A-4400-AE6E-0AD928B43E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993d5a-5390-4a32-bd90-2a12d82b1d47"/>
    <ds:schemaRef ds:uri="78af4adf-cb3e-4732-bb85-653e85149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B294D5-9479-4072-A39C-3F5AF912A241}">
  <ds:schemaRefs>
    <ds:schemaRef ds:uri="78af4adf-cb3e-4732-bb85-653e85149c57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be993d5a-5390-4a32-bd90-2a12d82b1d4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363</Words>
  <Application>Microsoft Office PowerPoint</Application>
  <PresentationFormat>Affichage à l'écran (4:3)</PresentationFormat>
  <Paragraphs>29</Paragraphs>
  <Slides>9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11</vt:i4>
      </vt:variant>
      <vt:variant>
        <vt:lpstr>Titres des diapositives</vt:lpstr>
      </vt:variant>
      <vt:variant>
        <vt:i4>9</vt:i4>
      </vt:variant>
    </vt:vector>
  </HeadingPairs>
  <TitlesOfParts>
    <vt:vector size="24" baseType="lpstr">
      <vt:lpstr>Arial</vt:lpstr>
      <vt:lpstr>Calibri</vt:lpstr>
      <vt:lpstr>Calibri Light</vt:lpstr>
      <vt:lpstr>Verdana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8_Thème Office</vt:lpstr>
      <vt:lpstr>9_Thème Office</vt:lpstr>
      <vt:lpstr>10_Thème Office</vt:lpstr>
      <vt:lpstr>12_Thème Office</vt:lpstr>
      <vt:lpstr>11. Rechercher l’état final dans une transformation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TAILLADE JUSTINE</cp:lastModifiedBy>
  <cp:revision>2</cp:revision>
  <dcterms:created xsi:type="dcterms:W3CDTF">2022-01-07T11:15:07Z</dcterms:created>
  <dcterms:modified xsi:type="dcterms:W3CDTF">2025-08-12T13:45:07Z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0x01010017CD5DE76E4230488D2ADF4C3851F92C</vt:lpwstr>
  </property>
  <property fmtid="{D5CDD505-2E9C-101B-9397-08002B2CF9AE}" pid="3" name="MediaServiceImageTags">
    <vt:lpwstr/>
  </property>
  <property fmtid="{D5CDD505-2E9C-101B-9397-08002B2CF9AE}" pid="4" name="Order">
    <vt:r8>1229800</vt:r8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</Properties>
</file>