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55" r:id="rId12"/>
    <p:sldMasterId id="2147483760" r:id="rId13"/>
    <p:sldMasterId id="2147483768" r:id="rId14"/>
  </p:sldMasterIdLst>
  <p:notesMasterIdLst>
    <p:notesMasterId r:id="rId24"/>
  </p:notesMasterIdLst>
  <p:sldIdLst>
    <p:sldId id="488" r:id="rId15"/>
    <p:sldId id="480" r:id="rId16"/>
    <p:sldId id="481" r:id="rId17"/>
    <p:sldId id="482" r:id="rId18"/>
    <p:sldId id="483" r:id="rId19"/>
    <p:sldId id="484" r:id="rId20"/>
    <p:sldId id="485" r:id="rId21"/>
    <p:sldId id="486" r:id="rId22"/>
    <p:sldId id="48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3C0C"/>
    <a:srgbClr val="F8F8F8"/>
    <a:srgbClr val="984807"/>
    <a:srgbClr val="FF9933"/>
    <a:srgbClr val="0033CC"/>
    <a:srgbClr val="003399"/>
    <a:srgbClr val="000099"/>
    <a:srgbClr val="0070C0"/>
    <a:srgbClr val="E60096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88378" autoAdjust="0"/>
  </p:normalViewPr>
  <p:slideViewPr>
    <p:cSldViewPr snapToGrid="0">
      <p:cViewPr varScale="1">
        <p:scale>
          <a:sx n="98" d="100"/>
          <a:sy n="98" d="100"/>
        </p:scale>
        <p:origin x="2112" y="7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0054F94F-680A-496C-BAD6-83E1F5722906}"/>
    <pc:docChg chg="modSld">
      <pc:chgData name="TAILLADE JUSTINE" userId="7689be7a-6074-46a5-a6a4-f2fd3e4f6393" providerId="ADAL" clId="{0054F94F-680A-496C-BAD6-83E1F5722906}" dt="2025-08-12T13:43:10.971" v="1" actId="20577"/>
      <pc:docMkLst>
        <pc:docMk/>
      </pc:docMkLst>
      <pc:sldChg chg="modNotesTx">
        <pc:chgData name="TAILLADE JUSTINE" userId="7689be7a-6074-46a5-a6a4-f2fd3e4f6393" providerId="ADAL" clId="{0054F94F-680A-496C-BAD6-83E1F5722906}" dt="2025-08-12T13:43:10.971" v="1" actId="20577"/>
        <pc:sldMkLst>
          <pc:docMk/>
          <pc:sldMk cId="4066485427" sldId="4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Dans la dernière séance,</a:t>
            </a:r>
            <a:r>
              <a:rPr lang="fr-FR" b="0" i="1" baseline="0" dirty="0">
                <a:latin typeface="Calibri" panose="020F0502020204030204" pitchFamily="34" charset="0"/>
              </a:rPr>
              <a:t> nous avons rencontré des problèmes où l’on avait deux parties que l’on regroupait pour former un tout</a:t>
            </a:r>
            <a:r>
              <a:rPr lang="fr-FR" b="0" i="1" dirty="0">
                <a:latin typeface="Calibri" panose="020F0502020204030204" pitchFamily="34" charset="0"/>
              </a:rPr>
              <a:t>.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endParaRPr lang="fr-FR" b="0" i="1" baseline="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latin typeface="Calibri" panose="020F0502020204030204" pitchFamily="34" charset="0"/>
              </a:rPr>
              <a:t>Relire les deux problèmes.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Vous rappelez-vous comment nous les avons résolus ?</a:t>
            </a:r>
            <a:endParaRPr lang="fr-FR" dirty="0">
              <a:latin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dirty="0">
                <a:latin typeface="Calibri" panose="020F0502020204030204" pitchFamily="34" charset="0"/>
              </a:rPr>
              <a:t>Interroger les élèves sur les différences entre les deux problèmes. Faire</a:t>
            </a:r>
            <a:r>
              <a:rPr lang="fr-FR" b="0" i="0" baseline="0" dirty="0">
                <a:latin typeface="Calibri" panose="020F0502020204030204" pitchFamily="34" charset="0"/>
              </a:rPr>
              <a:t> émerger que dans le premier problème, on cherche le total des figurines alors que dans le second, on cherche une des parties.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15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dirty="0">
                <a:latin typeface="Calibri" panose="020F0502020204030204" pitchFamily="34" charset="0"/>
              </a:rPr>
              <a:t>On a vu que les schémas se</a:t>
            </a:r>
            <a:r>
              <a:rPr lang="fr-FR" b="0" i="1" baseline="0" dirty="0">
                <a:latin typeface="Calibri" panose="020F0502020204030204" pitchFamily="34" charset="0"/>
              </a:rPr>
              <a:t> faisaient différemment.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0" baseline="0" dirty="0">
                <a:latin typeface="Calibri" panose="020F0502020204030204" pitchFamily="34" charset="0"/>
              </a:rPr>
              <a:t>Interroger un élève et faire émerger les différences entre les schémas : 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 pitchFamily="34" charset="0"/>
              <a:buChar char="–"/>
            </a:pPr>
            <a:r>
              <a:rPr lang="fr-FR" b="0" i="0" baseline="0" dirty="0">
                <a:latin typeface="Calibri" panose="020F0502020204030204" pitchFamily="34" charset="0"/>
              </a:rPr>
              <a:t>dans la recherche du tout, l’ensemble des figurines est entouré avec un point d’interrogation pour montrer ce que l’on cherche ;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 pitchFamily="34" charset="0"/>
              <a:buChar char="–"/>
            </a:pPr>
            <a:r>
              <a:rPr lang="fr-FR" b="0" i="0" baseline="0" dirty="0">
                <a:latin typeface="Calibri" panose="020F0502020204030204" pitchFamily="34" charset="0"/>
              </a:rPr>
              <a:t>dans la recherche d’une partie, les 2 parties sont entourées et le point d’interrogation est placé à côté de celle que l’on cherche.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24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a aussi vu qu’on pouvait représenter ces problèmes avec</a:t>
            </a:r>
            <a:r>
              <a:rPr lang="fr-FR" b="0" i="1" baseline="0" dirty="0">
                <a:latin typeface="Calibri" panose="020F0502020204030204" pitchFamily="34" charset="0"/>
              </a:rPr>
              <a:t> les réglettes.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0" baseline="0" dirty="0">
                <a:latin typeface="Calibri" panose="020F0502020204030204" pitchFamily="34" charset="0"/>
              </a:rPr>
              <a:t>Montrer les différences entre les schémas de réglettes : 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 pitchFamily="34" charset="0"/>
              <a:buChar char="–"/>
            </a:pPr>
            <a:r>
              <a:rPr lang="fr-FR" b="0" i="0" baseline="0" dirty="0">
                <a:latin typeface="Calibri" panose="020F0502020204030204" pitchFamily="34" charset="0"/>
              </a:rPr>
              <a:t>quand on cherche le tout, la réglette manquante est la plus grande ;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 pitchFamily="34" charset="0"/>
              <a:buChar char="–"/>
            </a:pPr>
            <a:r>
              <a:rPr lang="fr-FR" b="0" i="0" baseline="0" dirty="0">
                <a:latin typeface="Calibri" panose="020F0502020204030204" pitchFamily="34" charset="0"/>
              </a:rPr>
              <a:t>quand on cherche une des parties, la réglette manquante est une des petites.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960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0" dirty="0">
                <a:latin typeface="Calibri" panose="020F0502020204030204" pitchFamily="34" charset="0"/>
              </a:rPr>
              <a:t>Montrer enfin</a:t>
            </a:r>
            <a:r>
              <a:rPr lang="fr-FR" b="0" i="0" baseline="0" dirty="0">
                <a:latin typeface="Calibri" panose="020F0502020204030204" pitchFamily="34" charset="0"/>
              </a:rPr>
              <a:t> </a:t>
            </a:r>
            <a:r>
              <a:rPr lang="fr-FR" b="0" i="0" dirty="0">
                <a:latin typeface="Calibri" panose="020F0502020204030204" pitchFamily="34" charset="0"/>
              </a:rPr>
              <a:t>les différences</a:t>
            </a:r>
            <a:r>
              <a:rPr lang="fr-FR" b="0" i="0" baseline="0" dirty="0">
                <a:latin typeface="Calibri" panose="020F0502020204030204" pitchFamily="34" charset="0"/>
              </a:rPr>
              <a:t> dans la modélisation : </a:t>
            </a:r>
            <a:endParaRPr lang="fr-FR" b="0" i="0" dirty="0">
              <a:latin typeface="Calibri" panose="020F0502020204030204" pitchFamily="34" charset="0"/>
            </a:endParaRPr>
          </a:p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cherche le tout, on fait une addition 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second problème, on cherche une des parties, on fait une soustraction.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Ces deux problèmes se ressemblent, car il y a à chaque fois deux parties et un tout. Mais ce qu’on cherche est différent. Il faut donc bien lire l’énoncé, se demander ce que l’on connait, et ce que l’on cherche.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Insister sur le fait que le tout est toujours plus grand que chaque partie.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88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page </a:t>
            </a:r>
            <a:r>
              <a:rPr lang="fr-FR" i="1">
                <a:latin typeface="Calibri" panose="020F0502020204030204" pitchFamily="34" charset="0"/>
              </a:rPr>
              <a:t>9.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Inciter les élèves à utiliser les réglettes.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238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Inciter</a:t>
            </a:r>
            <a:r>
              <a:rPr lang="fr-FR" baseline="0" dirty="0">
                <a:latin typeface="Calibri" panose="020F0502020204030204" pitchFamily="34" charset="0"/>
              </a:rPr>
              <a:t> les élèves à représenter la centaine avec 10 barres de dizaines dans le schéma.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775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A7AB0DF-90C7-4048-BFEF-4E20FAB6DE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3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096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9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89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E2EB296A-F435-45C1-063D-6AEB087AA1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8440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413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8367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66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3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81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700" dirty="0"/>
              <a:t>8. Rechercher le tout ou une partie dans une composition</a:t>
            </a:r>
          </a:p>
        </p:txBody>
      </p:sp>
    </p:spTree>
    <p:extLst>
      <p:ext uri="{BB962C8B-B14F-4D97-AF65-F5344CB8AC3E}">
        <p14:creationId xmlns:p14="http://schemas.microsoft.com/office/powerpoint/2010/main" val="274521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E7B97FE-1579-D238-B1EC-D00875C65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B0BCA1D-40FF-29C4-A2A9-BC239974136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99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re 50">
            <a:extLst>
              <a:ext uri="{FF2B5EF4-FFF2-40B4-BE49-F238E27FC236}">
                <a16:creationId xmlns:a16="http://schemas.microsoft.com/office/drawing/2014/main" id="{1317B9E7-4C08-083C-00E9-FB2421B0F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BF95AD16-E268-D82A-21EC-CF828528087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05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itre 225">
            <a:extLst>
              <a:ext uri="{FF2B5EF4-FFF2-40B4-BE49-F238E27FC236}">
                <a16:creationId xmlns:a16="http://schemas.microsoft.com/office/drawing/2014/main" id="{9BC01268-28BC-F1A7-8C6B-1B168FAA0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8" name="Image 227">
            <a:extLst>
              <a:ext uri="{FF2B5EF4-FFF2-40B4-BE49-F238E27FC236}">
                <a16:creationId xmlns:a16="http://schemas.microsoft.com/office/drawing/2014/main" id="{9AFE9DFE-EB8D-1F2A-D19B-5D5CFF2EAD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21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re 64">
            <a:extLst>
              <a:ext uri="{FF2B5EF4-FFF2-40B4-BE49-F238E27FC236}">
                <a16:creationId xmlns:a16="http://schemas.microsoft.com/office/drawing/2014/main" id="{0A0425D2-2898-F44F-0AA3-029227970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7" name="Image 66">
            <a:extLst>
              <a:ext uri="{FF2B5EF4-FFF2-40B4-BE49-F238E27FC236}">
                <a16:creationId xmlns:a16="http://schemas.microsoft.com/office/drawing/2014/main" id="{41925F97-A81E-CDEA-395A-34BBBC2B44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8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EA45647-5DB0-A573-3547-9480C71D7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615A544-CB3C-4DDE-B206-EAD02D0A523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1C0D063-2BB1-E2A3-F7BE-DCF82A19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43A9ABE-F821-0217-1CC2-B4820328C7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4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50F9F7C-2348-7133-3E7E-50417BB14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B9505EA-569C-F3F7-0831-B2CECA1A14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42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CA3B3F3-8853-6865-AB34-106FD31CF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7223D9-9825-D673-DA8B-0E6B63DCD4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  <SharedWithUsers xmlns="78af4adf-cb3e-4732-bb85-653e85149c57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schemas.openxmlformats.org/package/2006/metadata/core-properties"/>
    <ds:schemaRef ds:uri="78af4adf-cb3e-4732-bb85-653e85149c57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be993d5a-5390-4a32-bd90-2a12d82b1d47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87CF4CE-03EE-4DEC-AB90-E742A57353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343</Words>
  <Application>Microsoft Office PowerPoint</Application>
  <PresentationFormat>Affichage à l'écran (4:3)</PresentationFormat>
  <Paragraphs>30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11</vt:i4>
      </vt:variant>
      <vt:variant>
        <vt:lpstr>Titres des diapositives</vt:lpstr>
      </vt:variant>
      <vt:variant>
        <vt:i4>9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9_Thème Office</vt:lpstr>
      <vt:lpstr>10_Thème Office</vt:lpstr>
      <vt:lpstr>12_Thème Office</vt:lpstr>
      <vt:lpstr>8. Rechercher le tout ou une partie dans une composition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2025-08-12T13:43:12Z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  <property fmtid="{D5CDD505-2E9C-101B-9397-08002B2CF9AE}" pid="4" name="Order">
    <vt:r8>1229500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