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0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45" r:id="rId12"/>
    <p:sldMasterId id="2147483750" r:id="rId13"/>
    <p:sldMasterId id="2147483760" r:id="rId14"/>
  </p:sldMasterIdLst>
  <p:notesMasterIdLst>
    <p:notesMasterId r:id="rId36"/>
  </p:notesMasterIdLst>
  <p:sldIdLst>
    <p:sldId id="421" r:id="rId15"/>
    <p:sldId id="422" r:id="rId16"/>
    <p:sldId id="423" r:id="rId17"/>
    <p:sldId id="424" r:id="rId18"/>
    <p:sldId id="425" r:id="rId19"/>
    <p:sldId id="426" r:id="rId20"/>
    <p:sldId id="427" r:id="rId21"/>
    <p:sldId id="428" r:id="rId22"/>
    <p:sldId id="441" r:id="rId23"/>
    <p:sldId id="429" r:id="rId24"/>
    <p:sldId id="430" r:id="rId25"/>
    <p:sldId id="431" r:id="rId26"/>
    <p:sldId id="432" r:id="rId27"/>
    <p:sldId id="433" r:id="rId28"/>
    <p:sldId id="434" r:id="rId29"/>
    <p:sldId id="435" r:id="rId30"/>
    <p:sldId id="436" r:id="rId31"/>
    <p:sldId id="437" r:id="rId32"/>
    <p:sldId id="438" r:id="rId33"/>
    <p:sldId id="439" r:id="rId34"/>
    <p:sldId id="440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JT" userId="S::JTAILLADE@editions-hatier.fr::7689be7a-6074-46a5-a6a4-f2fd3e4f6393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3C0C"/>
    <a:srgbClr val="ECECEC"/>
    <a:srgbClr val="2378C0"/>
    <a:srgbClr val="B14A11"/>
    <a:srgbClr val="D90000"/>
    <a:srgbClr val="BCCF1F"/>
    <a:srgbClr val="FFED00"/>
    <a:srgbClr val="1D8F60"/>
    <a:srgbClr val="DC007D"/>
    <a:srgbClr val="1A1A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86199" autoAdjust="0"/>
  </p:normalViewPr>
  <p:slideViewPr>
    <p:cSldViewPr snapToGrid="0">
      <p:cViewPr varScale="1">
        <p:scale>
          <a:sx n="95" d="100"/>
          <a:sy n="95" d="100"/>
        </p:scale>
        <p:origin x="2268" y="7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BC477080-C3A8-4181-88B3-009CEA9496A9}"/>
    <pc:docChg chg="modSld">
      <pc:chgData name="TAILLADE JUSTINE" userId="7689be7a-6074-46a5-a6a4-f2fd3e4f6393" providerId="ADAL" clId="{BC477080-C3A8-4181-88B3-009CEA9496A9}" dt="2025-08-12T13:41:25.232" v="1" actId="20577"/>
      <pc:docMkLst>
        <pc:docMk/>
      </pc:docMkLst>
      <pc:sldChg chg="modNotesTx">
        <pc:chgData name="TAILLADE JUSTINE" userId="7689be7a-6074-46a5-a6a4-f2fd3e4f6393" providerId="ADAL" clId="{BC477080-C3A8-4181-88B3-009CEA9496A9}" dt="2025-08-12T13:41:25.232" v="1" actId="20577"/>
        <pc:sldMkLst>
          <pc:docMk/>
          <pc:sldMk cId="1787303620" sldId="44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Aujourd’hui, nous allons </a:t>
            </a:r>
            <a:r>
              <a:rPr lang="fr-FR" b="0" i="1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reprendre les additions et les soustractions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avec les réglettes</a:t>
            </a:r>
            <a:r>
              <a:rPr lang="fr-FR" b="0" i="1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Avec le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même schéma, on peut donc écrire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soustractions.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Soit on retire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 à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8 et il reste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; on écrit 8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6.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Soit on retire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6 à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8 et il reste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 ; on écrit 8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6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  <a:cs typeface="Calibri" panose="020F0502020204030204"/>
              </a:rPr>
              <a:t>Attention, il faut toujours partir de la plus grande réglette (ici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  <a:cs typeface="Calibri" panose="020F0502020204030204"/>
              </a:rPr>
              <a:t>8) pour enlever une des plus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/>
              </a:rPr>
              <a:t> petites.</a:t>
            </a:r>
            <a:endParaRPr lang="fr-FR" i="1" dirty="0">
              <a:latin typeface="Calibri" panose="020F0502020204030204" pitchFamily="34" charset="0"/>
              <a:cs typeface="Calibri" panose="020F0502020204030204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10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34847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un autre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schéma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de réglettes, vous allez écrire sur votre ardoise les deux additions et les deux soustractions correspondantes.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Vous pouvez utiliser vos réglettes si besoin. </a:t>
            </a:r>
          </a:p>
          <a:p>
            <a:pPr marL="0"/>
            <a:r>
              <a:rPr lang="fr-FR" b="0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un temps de recherche, puis interroger un élève.</a:t>
            </a:r>
          </a:p>
          <a:p>
            <a:pPr marL="0"/>
            <a:r>
              <a:rPr lang="fr-FR" b="0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 commence par une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: s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on prend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 et qu’on lui ajoute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2, quelle addition écrit-on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11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77993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on prend en premier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 et qu’on lui ajoute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2,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5, donc on peut écrire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+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5.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peut aussi écrire une soustraction en lien avec cette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: en partant de la grande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5 et en enlevant 2. Quelle est cette soustraction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strike="noStrike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12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282251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On part de la plus grande réglette qui est 5 et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i="1" dirty="0">
                <a:latin typeface="Calibri" panose="020F0502020204030204" pitchFamily="34" charset="0"/>
              </a:rPr>
              <a:t>on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lui enlève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: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3, donc on peut écrire 5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3.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a vu aussi qu’on pouvait inverser les réglettes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 et 2. Dans ce cas, quelle addition peut-on écrire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13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31919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+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5.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peut aussi écrire une soustraction en lien avec cette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en partant de la grande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5 et en enlevant 3. Quelle est cette soustraction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14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349165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Si o</a:t>
            </a:r>
            <a:r>
              <a:rPr lang="fr-FR" i="1" dirty="0">
                <a:latin typeface="Calibri" panose="020F0502020204030204" pitchFamily="34" charset="0"/>
              </a:rPr>
              <a:t>n part de la plus grande réglette qui est 5 et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qu’</a:t>
            </a:r>
            <a:r>
              <a:rPr lang="fr-FR" i="1" dirty="0">
                <a:latin typeface="Calibri" panose="020F0502020204030204" pitchFamily="34" charset="0"/>
              </a:rPr>
              <a:t>on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lui enlève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3,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2, donc on peut écrire 5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2.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À partir</a:t>
            </a:r>
            <a:r>
              <a:rPr lang="fr-FR" i="1" baseline="0" dirty="0">
                <a:latin typeface="Calibri" panose="020F0502020204030204" pitchFamily="34" charset="0"/>
              </a:rPr>
              <a:t> d’un schéma de réglettes, on peut donc écrire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additions et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soustractions.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  <a:cs typeface="Calibri" panose="020F0502020204030204"/>
              </a:rPr>
              <a:t>Attention, rappelez-vous, dans </a:t>
            </a:r>
            <a:r>
              <a:rPr lang="fr-FR" i="1">
                <a:latin typeface="Calibri" panose="020F0502020204030204" pitchFamily="34" charset="0"/>
                <a:cs typeface="Calibri" panose="020F0502020204030204"/>
              </a:rPr>
              <a:t>une soustraction, </a:t>
            </a:r>
            <a:r>
              <a:rPr lang="fr-FR" i="1" dirty="0">
                <a:latin typeface="Calibri" panose="020F0502020204030204" pitchFamily="34" charset="0"/>
                <a:cs typeface="Calibri" panose="020F0502020204030204"/>
              </a:rPr>
              <a:t>il faut toujours partir de la plus grande réglette (ici la </a:t>
            </a:r>
            <a:r>
              <a:rPr lang="fr-FR" i="1">
                <a:latin typeface="Calibri" panose="020F0502020204030204" pitchFamily="34" charset="0"/>
                <a:cs typeface="Calibri" panose="020F0502020204030204"/>
              </a:rPr>
              <a:t>réglette</a:t>
            </a:r>
            <a:r>
              <a:rPr lang="fr-FR" b="0" i="1">
                <a:latin typeface="Calibri" panose="020F0502020204030204" pitchFamily="34" charset="0"/>
              </a:rPr>
              <a:t> </a:t>
            </a:r>
            <a:r>
              <a:rPr lang="fr-FR" i="1">
                <a:latin typeface="Calibri" panose="020F0502020204030204" pitchFamily="34" charset="0"/>
                <a:cs typeface="Calibri" panose="020F0502020204030204"/>
              </a:rPr>
              <a:t>5) </a:t>
            </a:r>
            <a:r>
              <a:rPr lang="fr-FR" i="1" dirty="0">
                <a:latin typeface="Calibri" panose="020F0502020204030204" pitchFamily="34" charset="0"/>
                <a:cs typeface="Calibri" panose="020F0502020204030204"/>
              </a:rPr>
              <a:t>pour enlever une des plus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/>
              </a:rPr>
              <a:t> petites.</a:t>
            </a:r>
            <a:endParaRPr lang="fr-FR" i="1" dirty="0">
              <a:latin typeface="Calibri" panose="020F0502020204030204" pitchFamily="34" charset="0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15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249990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Nous allons faire un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deuxième exemple avec un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autre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schéma de réglettes.</a:t>
            </a:r>
          </a:p>
          <a:p>
            <a:pPr marL="0"/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Prenez vos ardoises et essayez d’écrire les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additions et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soustractions qui correspondent à ce schéma. Vous pouvez vous aider de vos réglettes si besoin.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un temps de recherche, puis interroger un élève.</a:t>
            </a:r>
          </a:p>
          <a:p>
            <a:pPr marL="0"/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n commence par une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; s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on prend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 et qu’on lui ajoute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1, quelle addition écrit-on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16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051732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Si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on prend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 et qu’on lui ajoute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1,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9, donc on peut écrire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+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9.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peut aussi écrire une soustraction en lien avec cette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en partant de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 et en enlevant 1. Quelle est cette soustraction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17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699433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Symbol" panose="05050102010706020507" pitchFamily="18" charset="2"/>
              </a:rPr>
              <a:t>Si o</a:t>
            </a:r>
            <a:r>
              <a:rPr lang="fr-FR" i="1" dirty="0">
                <a:latin typeface="Calibri" panose="020F0502020204030204" pitchFamily="34" charset="0"/>
              </a:rPr>
              <a:t>n prend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9 et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qu’</a:t>
            </a:r>
            <a:r>
              <a:rPr lang="fr-FR" i="1" dirty="0">
                <a:latin typeface="Calibri" panose="020F0502020204030204" pitchFamily="34" charset="0"/>
              </a:rPr>
              <a:t>on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lui enlève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1,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8, donc on peut écrire 9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8.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a vu qu’on pouvait aussi inverser les réglettes dans une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si on inverse 8 et 1, quelle addition peut-on écrire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18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172659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Si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on prend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 en premier et qu’on lui ajoute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8,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9, donc on peut écrire 1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+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.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peut aussi écrire une soustraction en lien avec cette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en partant de la grande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 et en enlevant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8. Quelle est cette soustraction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19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28783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va se rappeler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le travail fait lors de la dernière séance.</a:t>
            </a:r>
            <a:endParaRPr lang="fr-FR" b="0" i="1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a pris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deux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réglettes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celle de longueur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 et celle de longueur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6. On les a placées l’une à côté de l’autre et on a cherché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une réglette qui fait la même longueur que ces deux réglettes mises côte à côte. Quelle est cette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Vous pouvez prendre vos réglettes pour vérifier.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quelques instants aux 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élèves, </a:t>
            </a:r>
            <a:r>
              <a:rPr lang="fr-FR" b="0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puis en interroger un.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2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240491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On part de la plus grande réglette qui est 9 et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i="1" dirty="0">
                <a:latin typeface="Calibri" panose="020F0502020204030204" pitchFamily="34" charset="0"/>
              </a:rPr>
              <a:t>on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lui enlève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8,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1, donc on peut écrire 9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1.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À partir</a:t>
            </a:r>
            <a:r>
              <a:rPr lang="fr-FR" i="1" baseline="0" dirty="0">
                <a:latin typeface="Calibri" panose="020F0502020204030204" pitchFamily="34" charset="0"/>
              </a:rPr>
              <a:t> d’un même schéma de réglettes, on a écrit les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additions et les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soustractions qui lui correspondent.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20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401869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dirty="0">
                <a:latin typeface="Calibri" panose="020F0502020204030204" pitchFamily="34" charset="0"/>
              </a:rPr>
              <a:t>Prenez votre cahier page </a:t>
            </a:r>
            <a:r>
              <a:rPr lang="fr-FR" b="0" i="1">
                <a:latin typeface="Calibri" panose="020F0502020204030204" pitchFamily="34" charset="0"/>
              </a:rPr>
              <a:t>7.</a:t>
            </a:r>
            <a:endParaRPr lang="fr-FR" b="0" i="1" dirty="0">
              <a:latin typeface="Calibri" panose="020F0502020204030204" pitchFamily="34" charset="0"/>
            </a:endParaRPr>
          </a:p>
          <a:p>
            <a:pPr marL="0"/>
            <a:r>
              <a:rPr lang="fr-FR" b="0" i="0" dirty="0">
                <a:latin typeface="Calibri" panose="020F0502020204030204" pitchFamily="34" charset="0"/>
              </a:rPr>
              <a:t>Les élèves complètent les égalités en s’appuyant sur l’exemple présenté dans l’encart.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0171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C’est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 réglette orange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qui convient et sa valeur est 10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. </a:t>
            </a:r>
          </a:p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a vu qu’on pouvait écrire deux additions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correspondant à ce schéma de réglettes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. Écrivez-les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sur votre ardoise.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marL="0"/>
            <a:r>
              <a:rPr lang="fr-FR" b="0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quelques instants aux élèves, puis en interroger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un.</a:t>
            </a:r>
            <a:endParaRPr lang="fr-FR" b="0" i="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3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1794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Quand on met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 et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 côte à côte, cela se traduit par l’addition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+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/>
                <a:sym typeface="Calibri"/>
              </a:rPr>
              <a:t>Comment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/>
                <a:sym typeface="Calibri"/>
              </a:rPr>
              <a:t> peut-on trouver une autre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/>
                <a:sym typeface="Calibri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/>
                <a:sym typeface="Calibri"/>
              </a:rPr>
              <a:t>Faire émerger qu’on peut inverser les réglettes et que cela se traduit par une inversion des termes de l’addition.</a:t>
            </a:r>
            <a:endParaRPr lang="fr-FR" b="0" i="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4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46186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peut inverser les nombres que l’on ajoute,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cela ne change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pas le résultat.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6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+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4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10.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On met une double flèche pour montrer le lien entre ces deux additions.</a:t>
            </a:r>
            <a:endParaRPr lang="fr-FR" b="0" i="1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Cette technique où l’on inverse les nombres dans une addition va être très utile pour calculer plus rapidement.</a:t>
            </a:r>
            <a:endParaRPr lang="fr-FR" b="0" i="1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5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97418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a aussi vu qu’on pouvait faire des soustractions.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Prenons deux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réglettes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celle de longueur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 et celle de longueur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8. On les place l’une en dessous de l’autre et on cherche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 valeur de la réglette en pointillés. Quelle est cette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Vous pouvez prendre vos réglettes pour vérifier.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quelques instants pour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manipuler, 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puis 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6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97827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Il manque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6. On a vu qu’on pouvait écrire une soustraction. Écrivez-la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sur votre ardoise.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un temps de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recherche, puis i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nterroger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un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7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49012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Pour obtenir la réglette que l’on cherche, on enlève, à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8, un morceau de la longueur de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2, c’est-à-dire qu’on enlève 2 à 8.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fait donc une soustraction. 8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8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20233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0EBD5-F781-2B25-5EA0-0955DB1BA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EFDC254-AEC5-0543-EF0F-DE01C9C667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48A813D-4D52-668B-3217-06B54CA4EC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Si c’est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 qu’on enlève à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8, alors on fait une autre soustraction. 8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E20F1F9-A819-B35E-831B-0E5F37CAB3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9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0693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850B59DE-7B8D-4580-BBED-222BC3B181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756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  <a:sym typeface="Arial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3C6024A-B924-41AB-97D4-0165A698C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5036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  <a:sym typeface="Arial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385E47A-E640-49FA-9379-EF528B10D9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9983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sym typeface="Arial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7475B74-6AB5-4B70-AD05-90B9F67622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936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41"/>
          <p:cNvSpPr txBox="1">
            <a:spLocks noGrp="1"/>
          </p:cNvSpPr>
          <p:nvPr>
            <p:ph type="title"/>
          </p:nvPr>
        </p:nvSpPr>
        <p:spPr>
          <a:xfrm>
            <a:off x="-1" y="-1"/>
            <a:ext cx="6310265" cy="476673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7" name="Google Shape;47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4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114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44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0" y="-1"/>
            <a:ext cx="9143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4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r>
              <a:rPr lang="fr-FR" sz="2000" ker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876267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5"/>
          <p:cNvSpPr txBox="1">
            <a:spLocks noGrp="1"/>
          </p:cNvSpPr>
          <p:nvPr>
            <p:ph type="title"/>
          </p:nvPr>
        </p:nvSpPr>
        <p:spPr>
          <a:xfrm>
            <a:off x="0" y="0"/>
            <a:ext cx="6636190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4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8" name="Google Shape;58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45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10993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46"/>
          <p:cNvSpPr txBox="1">
            <a:spLocks noGrp="1"/>
          </p:cNvSpPr>
          <p:nvPr>
            <p:ph type="title"/>
          </p:nvPr>
        </p:nvSpPr>
        <p:spPr>
          <a:xfrm>
            <a:off x="0" y="0"/>
            <a:ext cx="6781046" cy="476673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3" name="Google Shape;63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46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3649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38763531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4008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3883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237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32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3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0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4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41" name="Google Shape;41;p4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42" name="Google Shape;42;p4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/>
            <a:fld id="{00000000-1234-1234-1234-123412341234}" type="slidenum">
              <a:rPr lang="fr-FR" kern="0"/>
              <a:pPr defTabSz="914400"/>
              <a:t>‹N°›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147053933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12/08/2025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41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12/08/2025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  <a:cs typeface="Arial"/>
                <a:sym typeface="Arial"/>
              </a:rPr>
              <a:pPr/>
              <a:t>12/08/2025</a:t>
            </a:fld>
            <a:endParaRPr lang="fr-FR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  <a:cs typeface="Arial"/>
                <a:sym typeface="Arial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576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1996C-ACCB-46F7-84CF-CD773B2A99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2700" dirty="0"/>
              <a:t>6. Les réglettes : </a:t>
            </a:r>
            <a:br>
              <a:rPr lang="fr-FR" sz="2700" dirty="0"/>
            </a:br>
            <a:r>
              <a:rPr lang="fr-FR" sz="2700" dirty="0"/>
              <a:t>lien entre addition et soustraction</a:t>
            </a:r>
          </a:p>
        </p:txBody>
      </p:sp>
    </p:spTree>
    <p:extLst>
      <p:ext uri="{BB962C8B-B14F-4D97-AF65-F5344CB8AC3E}">
        <p14:creationId xmlns:p14="http://schemas.microsoft.com/office/powerpoint/2010/main" val="2356179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7C94313-175A-5161-382A-82C9D071A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1ED2203-428F-AF59-37F2-42407FD321C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426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17DFC33-6B41-653D-E75A-21769BD42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8E86848-FCE3-CBF8-486F-9D7161CEC29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31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1874C909-520B-5665-C2F9-1B08E68F3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33C2B30-C5E6-5A40-BC89-FB0523D88C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65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43660B73-0F10-A8C0-0233-D4A927339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788845F-F331-4027-A349-7A410304EC2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187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28D3E126-A68F-CB95-D8E7-49DA38F56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C597774-0681-F9A5-7A59-62CCE90DFE9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09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BACA56F-905B-9D33-6733-DA5EBC4F1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470216C9-703D-E27D-F074-EA58150C425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421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55FD488-AB46-C4D1-229D-D952990EA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D3B6DF2-4524-D9DC-DE09-DE3BC0831E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220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1E03BCA9-E295-4296-95B1-583D1B69B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4020AA4-8291-1E67-EDA2-33B8C1BFFEF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20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76400D7-472A-8BAD-F067-D318ED921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AFCB8CC-BBB5-3539-632F-2A9E822B025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480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FD8505C-F4BC-2F8E-5EFD-459BD9362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4CBD2CA-E671-2F2B-5CF9-B4031615035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00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5E8C46D4-E79C-C654-52D6-E4ACF2A70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A3FFCB2-E3FF-2E3C-5A82-25BBD53B8F6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7179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72D514AB-6A2D-DCE2-3693-A2F580016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A69947F-9801-6E55-FBE7-53A245FAFEC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207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225A45A-41A7-ECC7-6747-9D6CF0040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2BBFB89-B402-8F25-E1CD-2BCEE7F6CB7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303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711A0FAC-F338-4AE5-237A-5777B7AEF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1B49AFB-3CD8-3B3E-DE8F-67DB273478F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5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6D460336-6EF6-F806-F1BE-E579AD2A1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382795B-7613-3124-9DD5-C0A0989496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866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AAA4FC62-9C7A-0B41-1509-CE8B87B73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930485F-275C-DBF6-C56A-0F72DB806EA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382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A9412DF-D1CC-4CA5-0BE6-A41A20E9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364A445-BB44-17F0-985D-57A8DC4FCF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73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2006227D-26B9-FE55-0B31-DFC8B8D6E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913DB42-E618-DB52-0E94-C9105BE36F9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803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B409C07-B78E-8B79-DCC9-AAD22E033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328D3BB-BA54-9392-804F-987D1E390F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619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BBCDEF-B287-0536-BEA7-E73D583D4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1A5D479-0CE2-595A-8FEB-67B861834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F83C43B-2B0C-5519-3EFD-886E58766B2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107210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C30772-7F86-4803-9292-F473F51669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B294D5-9479-4072-A39C-3F5AF912A241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78af4adf-cb3e-4732-bb85-653e85149c57"/>
    <ds:schemaRef ds:uri="http://purl.org/dc/dcmitype/"/>
    <ds:schemaRef ds:uri="be993d5a-5390-4a32-bd90-2a12d82b1d47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1191</Words>
  <Application>Microsoft Office PowerPoint</Application>
  <PresentationFormat>Affichage à l'écran (4:3)</PresentationFormat>
  <Paragraphs>81</Paragraphs>
  <Slides>21</Slides>
  <Notes>21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11</vt:i4>
      </vt:variant>
      <vt:variant>
        <vt:lpstr>Titres des diapositives</vt:lpstr>
      </vt:variant>
      <vt:variant>
        <vt:i4>21</vt:i4>
      </vt:variant>
    </vt:vector>
  </HeadingPairs>
  <TitlesOfParts>
    <vt:vector size="37" baseType="lpstr">
      <vt:lpstr>Arial</vt:lpstr>
      <vt:lpstr>Calibri</vt:lpstr>
      <vt:lpstr>Calibri Light</vt:lpstr>
      <vt:lpstr>Symbol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12_Thème Office</vt:lpstr>
      <vt:lpstr>13_Thème Office</vt:lpstr>
      <vt:lpstr>14_Thème Office</vt:lpstr>
      <vt:lpstr>6. Les réglettes :  lien entre addition et soustraction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2025-08-12T13:41:28Z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</Properties>
</file>